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5" r:id="rId4"/>
    <p:sldId id="267" r:id="rId5"/>
    <p:sldId id="269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10A57-0733-4ADD-881B-0A68145DBA67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8CFAF-8593-4B9D-ACD5-CBAB49ED61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069CC3-5048-44B0-A333-559AFA0DE06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319CCC-0E36-47BE-9A27-8FB121E34C6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3840A-AFF8-453B-84C5-E21DF08A36B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BCA1A-F2D6-446A-AAF1-70C36CC0021B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F04B-E640-46E4-B8EC-C45FA88B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BCA1A-F2D6-446A-AAF1-70C36CC0021B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F04B-E640-46E4-B8EC-C45FA88B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BCA1A-F2D6-446A-AAF1-70C36CC0021B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F04B-E640-46E4-B8EC-C45FA88B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BCA1A-F2D6-446A-AAF1-70C36CC0021B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F04B-E640-46E4-B8EC-C45FA88B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BCA1A-F2D6-446A-AAF1-70C36CC0021B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F04B-E640-46E4-B8EC-C45FA88B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BCA1A-F2D6-446A-AAF1-70C36CC0021B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F04B-E640-46E4-B8EC-C45FA88B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BCA1A-F2D6-446A-AAF1-70C36CC0021B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F04B-E640-46E4-B8EC-C45FA88B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BCA1A-F2D6-446A-AAF1-70C36CC0021B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F04B-E640-46E4-B8EC-C45FA88B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BCA1A-F2D6-446A-AAF1-70C36CC0021B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F04B-E640-46E4-B8EC-C45FA88B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BCA1A-F2D6-446A-AAF1-70C36CC0021B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F04B-E640-46E4-B8EC-C45FA88B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BCA1A-F2D6-446A-AAF1-70C36CC0021B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F04B-E640-46E4-B8EC-C45FA88B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BCA1A-F2D6-446A-AAF1-70C36CC0021B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DF04B-E640-46E4-B8EC-C45FA88B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143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Understanding Human Development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Aryal</a:t>
            </a:r>
            <a:r>
              <a:rPr lang="en-US" dirty="0" smtClean="0"/>
              <a:t>  </a:t>
            </a:r>
            <a:r>
              <a:rPr lang="en-US" dirty="0" err="1" smtClean="0"/>
              <a:t>shiva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  </a:t>
            </a:r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idx="1"/>
          </p:nvPr>
        </p:nvGraphicFramePr>
        <p:xfrm>
          <a:off x="2057401" y="1600200"/>
          <a:ext cx="5334000" cy="3166269"/>
        </p:xfrm>
        <a:graphic>
          <a:graphicData uri="http://schemas.openxmlformats.org/presentationml/2006/ole">
            <p:oleObj spid="_x0000_s3074" name="Clip" r:id="rId3" imgW="1723320" imgH="1807200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Concept of Human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 smtClean="0"/>
              <a:t>The term development means a progressive series of changes that occur as a result of maturation </a:t>
            </a:r>
            <a:r>
              <a:rPr lang="en-US" smtClean="0"/>
              <a:t>and experience.</a:t>
            </a:r>
            <a:endParaRPr lang="en-US" dirty="0" smtClean="0"/>
          </a:p>
          <a:p>
            <a:r>
              <a:rPr lang="en-US" dirty="0" smtClean="0"/>
              <a:t>Development is the pattern of biological ,cognitive and socioemotional change that begins at conception and continues  through the life span.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….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Biological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Cognitive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Processes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543800" cy="39624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Biological processes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changes in individual’s body; genes and hormones</a:t>
            </a: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Cognitive processes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changes in individual’s thought, intelligence, and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Socioemotional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Processes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305800" cy="3352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Changes in an individual’s emotions, personality, and relationships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Biological, Cognitive,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Socioemotional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Processes</a:t>
            </a:r>
          </a:p>
        </p:txBody>
      </p:sp>
      <p:pic>
        <p:nvPicPr>
          <p:cNvPr id="10243" name="Picture 12" descr="san92919_01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981200"/>
            <a:ext cx="4724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14"/>
          <p:cNvSpPr txBox="1">
            <a:spLocks noChangeArrowheads="1"/>
          </p:cNvSpPr>
          <p:nvPr/>
        </p:nvSpPr>
        <p:spPr bwMode="auto">
          <a:xfrm>
            <a:off x="4800600" y="2162175"/>
            <a:ext cx="403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 three processes are intricately intertwined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Characteristics of human  development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106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Early foundation are critically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Role of maturation and learning in development.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Development follows a definite and predictable pattern:       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Cephalocaudal law 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which maintain that development spread over the body from head to foot.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Proximodistal law: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which maintain that development spread outward  from the central axis of the body to the  extremities.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 individual are different.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Development builds on earlier learning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Development proceeds at an individual rate.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different areas of development are interrelated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phase of development has hazards.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Development is continuous throughout life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Periods of Development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2"/>
              </a:buClr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The prenatal period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it is  divided into :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Period of zygote – fertilization to end of second week.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Periods of the Embryo :  end of the second week to end of the second month.</a:t>
            </a:r>
          </a:p>
          <a:p>
            <a:pPr>
              <a:lnSpc>
                <a:spcPct val="90000"/>
              </a:lnSpc>
              <a:buClr>
                <a:schemeClr val="tx2"/>
              </a:buCl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Major development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first head region, embryo to turn uterus, Spontaneous movement of the limbs, essentials features of  the body both internal and external are establish.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miniature human being.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Average 1\14 ounces 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Weight 1\1\2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inces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Periods of the fetus: end of the second month to birth.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</a:t>
            </a:r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idx="1"/>
          </p:nvPr>
        </p:nvGraphicFramePr>
        <p:xfrm>
          <a:off x="4114800" y="3429000"/>
          <a:ext cx="4800600" cy="2895600"/>
        </p:xfrm>
        <a:graphic>
          <a:graphicData uri="http://schemas.openxmlformats.org/presentationml/2006/ole">
            <p:oleObj spid="_x0000_s2050" name="Clip" r:id="rId3" imgW="731160" imgH="731160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990600"/>
            <a:ext cx="5486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 dirty="0" smtClean="0">
                <a:latin typeface="Times" charset="0"/>
              </a:rPr>
              <a:t>The time from conception to birth.</a:t>
            </a:r>
          </a:p>
          <a:p>
            <a:pPr>
              <a:buClr>
                <a:schemeClr val="tx2"/>
              </a:buClr>
            </a:pPr>
            <a:endParaRPr lang="en-US" dirty="0" smtClean="0">
              <a:latin typeface="Times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 dirty="0" smtClean="0">
                <a:latin typeface="Times" charset="0"/>
              </a:rPr>
              <a:t>From a single cell to an organism complete with a      brain and behavioral capabilities.</a:t>
            </a:r>
          </a:p>
          <a:p>
            <a:pPr>
              <a:buClr>
                <a:schemeClr val="tx2"/>
              </a:buClr>
            </a:pPr>
            <a:endParaRPr lang="en-US" dirty="0" smtClean="0">
              <a:latin typeface="Times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 dirty="0" smtClean="0">
                <a:latin typeface="Times" charset="0"/>
              </a:rPr>
              <a:t>Approximately a 9-month period</a:t>
            </a:r>
            <a:endParaRPr lang="en-US" dirty="0">
              <a:latin typeface="Times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Postnatal periods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458200" cy="5943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Infancy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as a child in the first period of life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Subdivision of infancy:</a:t>
            </a:r>
          </a:p>
          <a:p>
            <a:pPr>
              <a:buFont typeface="Wingdings" pitchFamily="2" charset="2"/>
              <a:buChar char="v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Period of the partunate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from birth to fifteen to thirty minutes after birth.</a:t>
            </a:r>
          </a:p>
          <a:p>
            <a:pPr>
              <a:buFont typeface="Wingdings" pitchFamily="2" charset="2"/>
              <a:buChar char="v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Period of the Neonate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from the cutting and tying of the umbilical cord to approximately the end of the second week of postnatal life.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Characteristics of infancy: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shortest of all developmental periods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Time of radical adjustments: temperature change – 6o to 70F., Breathing, sucking and swallowing and Elimination.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Preview of later development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423</Words>
  <Application>Microsoft Office PowerPoint</Application>
  <PresentationFormat>On-screen Show (4:3)</PresentationFormat>
  <Paragraphs>54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Clip</vt:lpstr>
      <vt:lpstr>Understanding Human Development</vt:lpstr>
      <vt:lpstr>Concept of Human Development</vt:lpstr>
      <vt:lpstr>Contd…. Biological and Cognitive Processes</vt:lpstr>
      <vt:lpstr>Contd… Socioemotional Processes</vt:lpstr>
      <vt:lpstr>Biological, Cognitive, and Socioemotional Processes</vt:lpstr>
      <vt:lpstr>Characteristics of human  development</vt:lpstr>
      <vt:lpstr>Periods of Development</vt:lpstr>
      <vt:lpstr>                               Contd…</vt:lpstr>
      <vt:lpstr>Postnatal periods </vt:lpstr>
      <vt:lpstr>                                      Contd…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Human Development</dc:title>
  <dc:creator>acer</dc:creator>
  <cp:lastModifiedBy>acer</cp:lastModifiedBy>
  <cp:revision>32</cp:revision>
  <dcterms:created xsi:type="dcterms:W3CDTF">2014-04-26T11:01:48Z</dcterms:created>
  <dcterms:modified xsi:type="dcterms:W3CDTF">2014-04-26T17:07:35Z</dcterms:modified>
</cp:coreProperties>
</file>