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67" r:id="rId5"/>
    <p:sldId id="258" r:id="rId6"/>
    <p:sldId id="269" r:id="rId7"/>
    <p:sldId id="268" r:id="rId8"/>
    <p:sldId id="271" r:id="rId9"/>
    <p:sldId id="272" r:id="rId10"/>
    <p:sldId id="259" r:id="rId11"/>
    <p:sldId id="273" r:id="rId12"/>
    <p:sldId id="274" r:id="rId13"/>
    <p:sldId id="260" r:id="rId14"/>
    <p:sldId id="275" r:id="rId15"/>
    <p:sldId id="261" r:id="rId16"/>
    <p:sldId id="276" r:id="rId17"/>
    <p:sldId id="277" r:id="rId18"/>
    <p:sldId id="262" r:id="rId19"/>
    <p:sldId id="263" r:id="rId20"/>
    <p:sldId id="278"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2/13/2013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2/13/2013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2/13/2013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2/13/2013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2/13/2013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971801"/>
            <a:ext cx="8763000" cy="1371600"/>
          </a:xfrm>
        </p:spPr>
        <p:txBody>
          <a:bodyPr>
            <a:normAutofit fontScale="70000" lnSpcReduction="20000"/>
          </a:bodyPr>
          <a:lstStyle/>
          <a:p>
            <a:pPr>
              <a:buNone/>
            </a:pPr>
            <a:r>
              <a:rPr lang="en-US" sz="7200" dirty="0" smtClean="0"/>
              <a:t>Six systems of philosophy </a:t>
            </a:r>
            <a:endParaRPr lang="en-US" sz="7200" dirty="0"/>
          </a:p>
        </p:txBody>
      </p:sp>
      <p:sp>
        <p:nvSpPr>
          <p:cNvPr id="2" name="Title 1"/>
          <p:cNvSpPr>
            <a:spLocks noGrp="1"/>
          </p:cNvSpPr>
          <p:nvPr>
            <p:ph type="title"/>
          </p:nvPr>
        </p:nvSpPr>
        <p:spPr/>
        <p:txBody>
          <a:bodyPr/>
          <a:lstStyle/>
          <a:p>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05400"/>
          </a:xfrm>
        </p:spPr>
        <p:txBody>
          <a:bodyPr>
            <a:normAutofit fontScale="92500" lnSpcReduction="10000"/>
          </a:bodyPr>
          <a:lstStyle/>
          <a:p>
            <a:r>
              <a:rPr lang="en-US" sz="3000" dirty="0" err="1" smtClean="0">
                <a:latin typeface="Times New Roman" pitchFamily="18" charset="0"/>
                <a:cs typeface="Times New Roman" pitchFamily="18" charset="0"/>
              </a:rPr>
              <a:t>Vaisheshika</a:t>
            </a:r>
            <a:r>
              <a:rPr 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system of philosophy by </a:t>
            </a:r>
            <a:r>
              <a:rPr lang="en-US" sz="3000" dirty="0" err="1" smtClean="0">
                <a:latin typeface="Times New Roman" pitchFamily="18" charset="0"/>
                <a:cs typeface="Times New Roman" pitchFamily="18" charset="0"/>
              </a:rPr>
              <a:t>Rishi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Kanad</a:t>
            </a:r>
            <a:r>
              <a:rPr lang="en-US" sz="3000" dirty="0" smtClean="0">
                <a:latin typeface="Times New Roman" pitchFamily="18" charset="0"/>
                <a:cs typeface="Times New Roman" pitchFamily="18" charset="0"/>
              </a:rPr>
              <a:t> deals with theory of atom. </a:t>
            </a:r>
          </a:p>
          <a:p>
            <a:r>
              <a:rPr lang="en-US" sz="3000" dirty="0" smtClean="0">
                <a:latin typeface="Times New Roman" pitchFamily="18" charset="0"/>
                <a:cs typeface="Times New Roman" pitchFamily="18" charset="0"/>
              </a:rPr>
              <a:t>Vedic Atomic </a:t>
            </a:r>
            <a:r>
              <a:rPr lang="en-US" sz="3000" dirty="0" smtClean="0">
                <a:latin typeface="Times New Roman" pitchFamily="18" charset="0"/>
                <a:cs typeface="Times New Roman" pitchFamily="18" charset="0"/>
              </a:rPr>
              <a:t>Theory</a:t>
            </a:r>
          </a:p>
          <a:p>
            <a:r>
              <a:rPr lang="en-US" sz="3000" dirty="0" smtClean="0">
                <a:latin typeface="Times New Roman" pitchFamily="18" charset="0"/>
                <a:cs typeface="Times New Roman" pitchFamily="18" charset="0"/>
              </a:rPr>
              <a:t>Accepts the existence of god and hence indirectly it is a theistic outlook; believes that </a:t>
            </a:r>
            <a:r>
              <a:rPr lang="en-US" sz="3000" i="1" dirty="0" err="1" smtClean="0">
                <a:latin typeface="Times New Roman" pitchFamily="18" charset="0"/>
                <a:cs typeface="Times New Roman" pitchFamily="18" charset="0"/>
              </a:rPr>
              <a:t>adrasta</a:t>
            </a:r>
            <a:r>
              <a:rPr lang="en-US" sz="3000" dirty="0" smtClean="0">
                <a:latin typeface="Times New Roman" pitchFamily="18" charset="0"/>
                <a:cs typeface="Times New Roman" pitchFamily="18" charset="0"/>
              </a:rPr>
              <a:t> (god) activates atom and </a:t>
            </a:r>
            <a:r>
              <a:rPr lang="en-US" sz="3000" dirty="0" smtClean="0">
                <a:latin typeface="Times New Roman" pitchFamily="18" charset="0"/>
                <a:cs typeface="Times New Roman" pitchFamily="18" charset="0"/>
              </a:rPr>
              <a:t>soul;</a:t>
            </a:r>
          </a:p>
          <a:p>
            <a:r>
              <a:rPr lang="en-US" sz="3000" dirty="0" smtClean="0">
                <a:latin typeface="Times New Roman" pitchFamily="18" charset="0"/>
                <a:cs typeface="Times New Roman" pitchFamily="18" charset="0"/>
              </a:rPr>
              <a:t>believes </a:t>
            </a:r>
            <a:r>
              <a:rPr lang="en-US" sz="3000" dirty="0" smtClean="0">
                <a:latin typeface="Times New Roman" pitchFamily="18" charset="0"/>
                <a:cs typeface="Times New Roman" pitchFamily="18" charset="0"/>
              </a:rPr>
              <a:t>on individual </a:t>
            </a:r>
            <a:r>
              <a:rPr lang="en-US" sz="3000" dirty="0" smtClean="0">
                <a:latin typeface="Times New Roman" pitchFamily="18" charset="0"/>
                <a:cs typeface="Times New Roman" pitchFamily="18" charset="0"/>
              </a:rPr>
              <a:t>soul</a:t>
            </a:r>
            <a:endParaRPr lang="en-US" sz="3000"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Accepts common sense and science as the base of inquiry; analyzes the experiences; believes on atomistic </a:t>
            </a:r>
            <a:r>
              <a:rPr lang="en-US" sz="3000" dirty="0" smtClean="0">
                <a:latin typeface="Times New Roman" pitchFamily="18" charset="0"/>
                <a:cs typeface="Times New Roman" pitchFamily="18" charset="0"/>
              </a:rPr>
              <a:t>pluralism</a:t>
            </a:r>
          </a:p>
          <a:p>
            <a:r>
              <a:rPr lang="en-US" sz="3000" dirty="0" smtClean="0">
                <a:latin typeface="Times New Roman" pitchFamily="18" charset="0"/>
                <a:cs typeface="Times New Roman" pitchFamily="18" charset="0"/>
              </a:rPr>
              <a:t>its </a:t>
            </a:r>
            <a:r>
              <a:rPr lang="en-US" sz="3000" dirty="0" smtClean="0">
                <a:latin typeface="Times New Roman" pitchFamily="18" charset="0"/>
                <a:cs typeface="Times New Roman" pitchFamily="18" charset="0"/>
              </a:rPr>
              <a:t>standpoints are scientific rather than speculative, more analytic, and synthetic</a:t>
            </a:r>
          </a:p>
          <a:p>
            <a:endParaRPr lang="en-US" dirty="0"/>
          </a:p>
        </p:txBody>
      </p:sp>
      <p:sp>
        <p:nvSpPr>
          <p:cNvPr id="2" name="Title 1"/>
          <p:cNvSpPr>
            <a:spLocks noGrp="1"/>
          </p:cNvSpPr>
          <p:nvPr>
            <p:ph type="title"/>
          </p:nvPr>
        </p:nvSpPr>
        <p:spPr>
          <a:xfrm>
            <a:off x="457200" y="274638"/>
            <a:ext cx="8229600" cy="944562"/>
          </a:xfrm>
        </p:spPr>
        <p:txBody>
          <a:bodyPr/>
          <a:lstStyle/>
          <a:p>
            <a:r>
              <a:rPr lang="en-US" b="1" dirty="0" err="1" smtClean="0">
                <a:latin typeface="Times New Roman" pitchFamily="18" charset="0"/>
                <a:cs typeface="Times New Roman" pitchFamily="18" charset="0"/>
              </a:rPr>
              <a:t>Vaisheshika</a:t>
            </a:r>
            <a:r>
              <a:rPr lang="en-US" b="1" dirty="0" smtClean="0">
                <a:latin typeface="Times New Roman" pitchFamily="18" charset="0"/>
                <a:cs typeface="Times New Roman" pitchFamily="18" charset="0"/>
              </a:rPr>
              <a:t> system</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latin typeface="Times New Roman" pitchFamily="18" charset="0"/>
                <a:cs typeface="Times New Roman" pitchFamily="18" charset="0"/>
              </a:rPr>
              <a:t>There are four kinds of valid knowledge (a) </a:t>
            </a:r>
            <a:r>
              <a:rPr lang="en-US" sz="3200" i="1" dirty="0" err="1" smtClean="0">
                <a:latin typeface="Times New Roman" pitchFamily="18" charset="0"/>
                <a:cs typeface="Times New Roman" pitchFamily="18" charset="0"/>
              </a:rPr>
              <a:t>pratkshya</a:t>
            </a:r>
            <a:r>
              <a:rPr lang="en-US" sz="3200"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(perception) (b) </a:t>
            </a:r>
            <a:r>
              <a:rPr lang="en-US" sz="3200" i="1" dirty="0" err="1" smtClean="0">
                <a:latin typeface="Times New Roman" pitchFamily="18" charset="0"/>
                <a:cs typeface="Times New Roman" pitchFamily="18" charset="0"/>
              </a:rPr>
              <a:t>laingik</a:t>
            </a:r>
            <a:r>
              <a:rPr lang="en-US" sz="3200" dirty="0" smtClean="0">
                <a:latin typeface="Times New Roman" pitchFamily="18" charset="0"/>
                <a:cs typeface="Times New Roman" pitchFamily="18" charset="0"/>
              </a:rPr>
              <a:t> (inference) (c)</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smriti</a:t>
            </a:r>
            <a:r>
              <a:rPr lang="en-US" sz="3200" dirty="0" smtClean="0">
                <a:latin typeface="Times New Roman" pitchFamily="18" charset="0"/>
                <a:cs typeface="Times New Roman" pitchFamily="18" charset="0"/>
              </a:rPr>
              <a:t> (remembrance) (d) </a:t>
            </a:r>
            <a:r>
              <a:rPr lang="en-US" sz="3200" i="1" dirty="0" err="1" smtClean="0">
                <a:latin typeface="Times New Roman" pitchFamily="18" charset="0"/>
                <a:cs typeface="Times New Roman" pitchFamily="18" charset="0"/>
              </a:rPr>
              <a:t>aarsha</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gnyan</a:t>
            </a:r>
            <a:r>
              <a:rPr lang="en-US" sz="3200" dirty="0" smtClean="0">
                <a:latin typeface="Times New Roman" pitchFamily="18" charset="0"/>
                <a:cs typeface="Times New Roman" pitchFamily="18" charset="0"/>
              </a:rPr>
              <a:t> (intuitive knowledge)</a:t>
            </a:r>
          </a:p>
          <a:p>
            <a:endParaRPr lang="en-US" dirty="0"/>
          </a:p>
        </p:txBody>
      </p:sp>
      <p:sp>
        <p:nvSpPr>
          <p:cNvPr id="3" name="Title 2"/>
          <p:cNvSpPr>
            <a:spLocks noGrp="1"/>
          </p:cNvSpPr>
          <p:nvPr>
            <p:ph type="title"/>
          </p:nvPr>
        </p:nvSpPr>
        <p:spPr>
          <a:xfrm>
            <a:off x="457200" y="274638"/>
            <a:ext cx="8229600" cy="944562"/>
          </a:xfrm>
        </p:spPr>
        <p:txBody>
          <a:bodyPr/>
          <a:lstStyle/>
          <a:p>
            <a:r>
              <a:rPr lang="en-US" sz="4400" dirty="0" smtClean="0">
                <a:latin typeface="Times New Roman" pitchFamily="18" charset="0"/>
                <a:cs typeface="Times New Roman" pitchFamily="18" charset="0"/>
              </a:rPr>
              <a:t>valid knowledge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3200" dirty="0" smtClean="0">
                <a:latin typeface="Times New Roman" pitchFamily="18" charset="0"/>
                <a:cs typeface="Times New Roman" pitchFamily="18" charset="0"/>
              </a:rPr>
              <a:t>real </a:t>
            </a:r>
            <a:r>
              <a:rPr lang="en-US" sz="3200" dirty="0" smtClean="0">
                <a:latin typeface="Times New Roman" pitchFamily="18" charset="0"/>
                <a:cs typeface="Times New Roman" pitchFamily="18" charset="0"/>
              </a:rPr>
              <a:t>world is complex to understand</a:t>
            </a:r>
          </a:p>
          <a:p>
            <a:r>
              <a:rPr lang="en-US" sz="3200" dirty="0" smtClean="0">
                <a:latin typeface="Times New Roman" pitchFamily="18" charset="0"/>
                <a:cs typeface="Times New Roman" pitchFamily="18" charset="0"/>
              </a:rPr>
              <a:t>knowledge that the common sense may not be the first condition of the philosophy </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dirty="0" smtClean="0">
                <a:latin typeface="Times New Roman" pitchFamily="18" charset="0"/>
                <a:cs typeface="Times New Roman" pitchFamily="18" charset="0"/>
              </a:rPr>
              <a:t>Contribution </a:t>
            </a:r>
            <a:r>
              <a:rPr lang="en-US" dirty="0" smtClean="0">
                <a:latin typeface="Times New Roman" pitchFamily="18" charset="0"/>
                <a:cs typeface="Times New Roman" pitchFamily="18" charset="0"/>
              </a:rPr>
              <a:t>of </a:t>
            </a:r>
            <a:r>
              <a:rPr lang="en-US" dirty="0" err="1" smtClean="0">
                <a:latin typeface="Times New Roman" pitchFamily="18" charset="0"/>
                <a:cs typeface="Times New Roman" pitchFamily="18" charset="0"/>
              </a:rPr>
              <a:t>Vaishesika</a:t>
            </a: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a:normAutofit fontScale="92500" lnSpcReduction="20000"/>
          </a:bodyPr>
          <a:lstStyle/>
          <a:p>
            <a:r>
              <a:rPr lang="en-US" sz="3200" dirty="0" smtClean="0">
                <a:latin typeface="Times New Roman" pitchFamily="18" charset="0"/>
                <a:cs typeface="Times New Roman" pitchFamily="18" charset="0"/>
              </a:rPr>
              <a:t>Yoga </a:t>
            </a:r>
            <a:r>
              <a:rPr lang="en-US" sz="3200" dirty="0" smtClean="0">
                <a:latin typeface="Times New Roman" pitchFamily="18" charset="0"/>
                <a:cs typeface="Times New Roman" pitchFamily="18" charset="0"/>
              </a:rPr>
              <a:t>system of philosophy by </a:t>
            </a:r>
            <a:r>
              <a:rPr lang="en-US" sz="3200" dirty="0" err="1" smtClean="0">
                <a:latin typeface="Times New Roman" pitchFamily="18" charset="0"/>
                <a:cs typeface="Times New Roman" pitchFamily="18" charset="0"/>
              </a:rPr>
              <a:t>Rishi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Patanjali</a:t>
            </a:r>
            <a:r>
              <a:rPr lang="en-US" sz="3200" dirty="0" smtClean="0">
                <a:latin typeface="Times New Roman" pitchFamily="18" charset="0"/>
                <a:cs typeface="Times New Roman" pitchFamily="18" charset="0"/>
              </a:rPr>
              <a:t> is related with self control through yoga. </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Pays attention to </a:t>
            </a:r>
            <a:r>
              <a:rPr lang="en-US" sz="3200" dirty="0" smtClean="0">
                <a:latin typeface="Times New Roman" pitchFamily="18" charset="0"/>
                <a:cs typeface="Times New Roman" pitchFamily="18" charset="0"/>
              </a:rPr>
              <a:t>meditation </a:t>
            </a:r>
          </a:p>
          <a:p>
            <a:r>
              <a:rPr lang="en-US" sz="3200" dirty="0" smtClean="0">
                <a:latin typeface="Times New Roman" pitchFamily="18" charset="0"/>
                <a:cs typeface="Times New Roman" pitchFamily="18" charset="0"/>
              </a:rPr>
              <a:t>understands </a:t>
            </a:r>
            <a:r>
              <a:rPr lang="en-US" sz="3200" dirty="0" smtClean="0">
                <a:latin typeface="Times New Roman" pitchFamily="18" charset="0"/>
                <a:cs typeface="Times New Roman" pitchFamily="18" charset="0"/>
              </a:rPr>
              <a:t>supernatural phenomena by linking individual self with the individual me with cosmic or transcendental </a:t>
            </a:r>
            <a:r>
              <a:rPr lang="en-US" sz="3200" dirty="0" smtClean="0">
                <a:latin typeface="Times New Roman" pitchFamily="18" charset="0"/>
                <a:cs typeface="Times New Roman" pitchFamily="18" charset="0"/>
              </a:rPr>
              <a:t>me.</a:t>
            </a:r>
          </a:p>
          <a:p>
            <a:r>
              <a:rPr lang="en-US" sz="3200" dirty="0" smtClean="0">
                <a:latin typeface="Times New Roman" pitchFamily="18" charset="0"/>
                <a:cs typeface="Times New Roman" pitchFamily="18" charset="0"/>
              </a:rPr>
              <a:t>There are eight </a:t>
            </a:r>
            <a:r>
              <a:rPr lang="en-US" sz="3200" dirty="0" err="1" smtClean="0">
                <a:latin typeface="Times New Roman" pitchFamily="18" charset="0"/>
                <a:cs typeface="Times New Roman" pitchFamily="18" charset="0"/>
              </a:rPr>
              <a:t>yogas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viz</a:t>
            </a:r>
            <a:r>
              <a:rPr lang="en-US" sz="3200"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yama</a:t>
            </a:r>
            <a:r>
              <a:rPr lang="en-US" sz="3200" dirty="0" smtClean="0">
                <a:latin typeface="Times New Roman" pitchFamily="18" charset="0"/>
                <a:cs typeface="Times New Roman" pitchFamily="18" charset="0"/>
              </a:rPr>
              <a:t> (abstention), </a:t>
            </a:r>
            <a:r>
              <a:rPr lang="en-US" sz="3200" i="1" dirty="0" err="1" smtClean="0">
                <a:latin typeface="Times New Roman" pitchFamily="18" charset="0"/>
                <a:cs typeface="Times New Roman" pitchFamily="18" charset="0"/>
              </a:rPr>
              <a:t>niyama</a:t>
            </a:r>
            <a:r>
              <a:rPr lang="en-US" sz="3200"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(observance), </a:t>
            </a:r>
            <a:r>
              <a:rPr lang="en-US" sz="3200" i="1" dirty="0" err="1" smtClean="0">
                <a:latin typeface="Times New Roman" pitchFamily="18" charset="0"/>
                <a:cs typeface="Times New Roman" pitchFamily="18" charset="0"/>
              </a:rPr>
              <a:t>aasan</a:t>
            </a:r>
            <a:r>
              <a:rPr lang="en-US" sz="3200" dirty="0" smtClean="0">
                <a:latin typeface="Times New Roman" pitchFamily="18" charset="0"/>
                <a:cs typeface="Times New Roman" pitchFamily="18" charset="0"/>
              </a:rPr>
              <a:t> (posture), </a:t>
            </a:r>
            <a:r>
              <a:rPr lang="en-US" sz="3200" i="1" dirty="0" err="1" smtClean="0">
                <a:latin typeface="Times New Roman" pitchFamily="18" charset="0"/>
                <a:cs typeface="Times New Roman" pitchFamily="18" charset="0"/>
              </a:rPr>
              <a:t>pranayam</a:t>
            </a:r>
            <a:r>
              <a:rPr lang="en-US" sz="3200" dirty="0" smtClean="0">
                <a:latin typeface="Times New Roman" pitchFamily="18" charset="0"/>
                <a:cs typeface="Times New Roman" pitchFamily="18" charset="0"/>
              </a:rPr>
              <a:t> (regulation of the breath), </a:t>
            </a:r>
            <a:r>
              <a:rPr lang="en-US" sz="3200" i="1" dirty="0" err="1" smtClean="0">
                <a:latin typeface="Times New Roman" pitchFamily="18" charset="0"/>
                <a:cs typeface="Times New Roman" pitchFamily="18" charset="0"/>
              </a:rPr>
              <a:t>pratyahar</a:t>
            </a:r>
            <a:r>
              <a:rPr lang="en-US" sz="3200" dirty="0" smtClean="0">
                <a:latin typeface="Times New Roman" pitchFamily="18" charset="0"/>
                <a:cs typeface="Times New Roman" pitchFamily="18" charset="0"/>
              </a:rPr>
              <a:t> (withdrawal of sense), </a:t>
            </a:r>
            <a:r>
              <a:rPr lang="en-US" sz="3200" i="1" dirty="0" err="1" smtClean="0">
                <a:latin typeface="Times New Roman" pitchFamily="18" charset="0"/>
                <a:cs typeface="Times New Roman" pitchFamily="18" charset="0"/>
              </a:rPr>
              <a:t>dhyana</a:t>
            </a:r>
            <a:r>
              <a:rPr lang="en-US" sz="3200"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(fixed concentration), </a:t>
            </a:r>
            <a:r>
              <a:rPr lang="en-US" sz="3200" i="1" dirty="0" err="1" smtClean="0">
                <a:latin typeface="Times New Roman" pitchFamily="18" charset="0"/>
                <a:cs typeface="Times New Roman" pitchFamily="18" charset="0"/>
              </a:rPr>
              <a:t>dharan</a:t>
            </a:r>
            <a:r>
              <a:rPr lang="en-US" sz="3200"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(contemplation), and </a:t>
            </a:r>
            <a:r>
              <a:rPr lang="en-US" sz="3200" i="1" dirty="0" err="1" smtClean="0">
                <a:latin typeface="Times New Roman" pitchFamily="18" charset="0"/>
                <a:cs typeface="Times New Roman" pitchFamily="18" charset="0"/>
              </a:rPr>
              <a:t>samadhi</a:t>
            </a:r>
            <a:r>
              <a:rPr lang="en-US" sz="3200" i="1"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(concentration</a:t>
            </a:r>
            <a:r>
              <a:rPr lang="en-US"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Meditation and concentration are the major means of knowing </a:t>
            </a:r>
          </a:p>
          <a:p>
            <a:endParaRPr lang="en-US" sz="3200" dirty="0" smtClean="0">
              <a:latin typeface="Times New Roman" pitchFamily="18" charset="0"/>
              <a:cs typeface="Times New Roman" pitchFamily="18" charset="0"/>
            </a:endParaRPr>
          </a:p>
          <a:p>
            <a:endParaRPr lang="en-US" dirty="0"/>
          </a:p>
        </p:txBody>
      </p:sp>
      <p:sp>
        <p:nvSpPr>
          <p:cNvPr id="2" name="Title 1"/>
          <p:cNvSpPr>
            <a:spLocks noGrp="1"/>
          </p:cNvSpPr>
          <p:nvPr>
            <p:ph type="title"/>
          </p:nvPr>
        </p:nvSpPr>
        <p:spPr>
          <a:xfrm>
            <a:off x="457200" y="152400"/>
            <a:ext cx="8229600" cy="762000"/>
          </a:xfrm>
        </p:spPr>
        <p:txBody>
          <a:bodyPr>
            <a:normAutofit/>
          </a:bodyPr>
          <a:lstStyle/>
          <a:p>
            <a:r>
              <a:rPr lang="en-US" b="1" dirty="0" smtClean="0">
                <a:latin typeface="Times New Roman" pitchFamily="18" charset="0"/>
                <a:cs typeface="Times New Roman" pitchFamily="18" charset="0"/>
              </a:rPr>
              <a:t>Yoga system</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8229600" cy="3797491"/>
          </a:xfrm>
        </p:spPr>
        <p:txBody>
          <a:bodyPr>
            <a:normAutofit/>
          </a:bodyPr>
          <a:lstStyle/>
          <a:p>
            <a:r>
              <a:rPr lang="en-US" sz="3200" dirty="0" smtClean="0">
                <a:latin typeface="Times New Roman" pitchFamily="18" charset="0"/>
                <a:cs typeface="Times New Roman" pitchFamily="18" charset="0"/>
              </a:rPr>
              <a:t>process </a:t>
            </a:r>
            <a:r>
              <a:rPr lang="en-US" sz="3200" dirty="0" smtClean="0">
                <a:latin typeface="Times New Roman" pitchFamily="18" charset="0"/>
                <a:cs typeface="Times New Roman" pitchFamily="18" charset="0"/>
              </a:rPr>
              <a:t>of self hypnotization </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1020762"/>
          </a:xfrm>
        </p:spPr>
        <p:txBody>
          <a:bodyPr>
            <a:normAutofit fontScale="90000"/>
          </a:bodyPr>
          <a:lstStyle/>
          <a:p>
            <a:r>
              <a:rPr lang="en-US" dirty="0" smtClean="0"/>
              <a:t/>
            </a:r>
            <a:br>
              <a:rPr lang="en-US" dirty="0" smtClean="0"/>
            </a:br>
            <a:r>
              <a:rPr lang="en-US" dirty="0" smtClean="0">
                <a:latin typeface="Times New Roman" pitchFamily="18" charset="0"/>
                <a:cs typeface="Times New Roman" pitchFamily="18" charset="0"/>
              </a:rPr>
              <a:t>Contribution </a:t>
            </a:r>
            <a:r>
              <a:rPr lang="en-US" dirty="0" smtClean="0">
                <a:latin typeface="Times New Roman" pitchFamily="18" charset="0"/>
                <a:cs typeface="Times New Roman" pitchFamily="18" charset="0"/>
              </a:rPr>
              <a:t>of Yoga</a:t>
            </a:r>
            <a:r>
              <a:rPr lang="en-US" dirty="0" smtClean="0"/>
              <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lstStyle/>
          <a:p>
            <a:r>
              <a:rPr lang="en-US" sz="3200" dirty="0" err="1" smtClean="0">
                <a:latin typeface="Times New Roman" pitchFamily="18" charset="0"/>
                <a:cs typeface="Times New Roman" pitchFamily="18" charset="0"/>
              </a:rPr>
              <a:t>Purva-Mimansa</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system by </a:t>
            </a:r>
            <a:r>
              <a:rPr lang="en-US" sz="3200" dirty="0" err="1" smtClean="0">
                <a:latin typeface="Times New Roman" pitchFamily="18" charset="0"/>
                <a:cs typeface="Times New Roman" pitchFamily="18" charset="0"/>
              </a:rPr>
              <a:t>Rishi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Jamini</a:t>
            </a:r>
            <a:r>
              <a:rPr lang="en-US" sz="3200" dirty="0" smtClean="0">
                <a:latin typeface="Times New Roman" pitchFamily="18" charset="0"/>
                <a:cs typeface="Times New Roman" pitchFamily="18" charset="0"/>
              </a:rPr>
              <a:t> deals with scheme of right living through appropriate action</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Investigates </a:t>
            </a:r>
            <a:r>
              <a:rPr lang="en-US" sz="3200" dirty="0" smtClean="0">
                <a:latin typeface="Times New Roman" pitchFamily="18" charset="0"/>
                <a:cs typeface="Times New Roman" pitchFamily="18" charset="0"/>
              </a:rPr>
              <a:t>the question of human beings' duty;  directly related to the Vedas; it examines the act or nature of </a:t>
            </a:r>
            <a:r>
              <a:rPr lang="en-US" sz="3200" i="1" dirty="0" smtClean="0">
                <a:latin typeface="Times New Roman" pitchFamily="18" charset="0"/>
                <a:cs typeface="Times New Roman" pitchFamily="18" charset="0"/>
              </a:rPr>
              <a:t>dharma</a:t>
            </a:r>
            <a:r>
              <a:rPr lang="en-US" sz="3200" dirty="0" smtClean="0">
                <a:latin typeface="Times New Roman" pitchFamily="18" charset="0"/>
                <a:cs typeface="Times New Roman" pitchFamily="18" charset="0"/>
              </a:rPr>
              <a:t> and ensures coherence; it is polytheistic in nature and atheistic in </a:t>
            </a:r>
            <a:r>
              <a:rPr lang="en-US" sz="3200" dirty="0" smtClean="0">
                <a:latin typeface="Times New Roman" pitchFamily="18" charset="0"/>
                <a:cs typeface="Times New Roman" pitchFamily="18" charset="0"/>
              </a:rPr>
              <a:t>application.</a:t>
            </a:r>
            <a:endParaRPr lang="en-US" sz="3200" dirty="0" smtClean="0">
              <a:latin typeface="Times New Roman" pitchFamily="18" charset="0"/>
              <a:cs typeface="Times New Roman" pitchFamily="18" charset="0"/>
            </a:endParaRPr>
          </a:p>
          <a:p>
            <a:endParaRPr lang="en-US" dirty="0"/>
          </a:p>
        </p:txBody>
      </p:sp>
      <p:sp>
        <p:nvSpPr>
          <p:cNvPr id="2" name="Title 1"/>
          <p:cNvSpPr>
            <a:spLocks noGrp="1"/>
          </p:cNvSpPr>
          <p:nvPr>
            <p:ph type="title"/>
          </p:nvPr>
        </p:nvSpPr>
        <p:spPr>
          <a:xfrm>
            <a:off x="457200" y="274638"/>
            <a:ext cx="8229600" cy="792162"/>
          </a:xfrm>
        </p:spPr>
        <p:txBody>
          <a:bodyPr/>
          <a:lstStyle/>
          <a:p>
            <a:r>
              <a:rPr lang="en-US" b="1" dirty="0" err="1" smtClean="0">
                <a:latin typeface="Times New Roman" pitchFamily="18" charset="0"/>
                <a:cs typeface="Times New Roman" pitchFamily="18" charset="0"/>
              </a:rPr>
              <a:t>Purva-Mimansa</a:t>
            </a:r>
            <a:r>
              <a:rPr lang="en-US" b="1" dirty="0" smtClean="0">
                <a:latin typeface="Times New Roman" pitchFamily="18" charset="0"/>
                <a:cs typeface="Times New Roman" pitchFamily="18" charset="0"/>
              </a:rPr>
              <a:t> system</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a:bodyPr>
          <a:lstStyle/>
          <a:p>
            <a:r>
              <a:rPr lang="en-US" sz="3200" dirty="0" smtClean="0">
                <a:latin typeface="Times New Roman" pitchFamily="18" charset="0"/>
                <a:cs typeface="Times New Roman" pitchFamily="18" charset="0"/>
              </a:rPr>
              <a:t>Sources of knowledge are perception, reference, and </a:t>
            </a:r>
            <a:r>
              <a:rPr lang="en-US" sz="3200" i="1" dirty="0" err="1" smtClean="0">
                <a:latin typeface="Times New Roman" pitchFamily="18" charset="0"/>
                <a:cs typeface="Times New Roman" pitchFamily="18" charset="0"/>
              </a:rPr>
              <a:t>sabda</a:t>
            </a:r>
            <a:r>
              <a:rPr lang="en-US" sz="3200" dirty="0" smtClean="0">
                <a:latin typeface="Times New Roman" pitchFamily="18" charset="0"/>
                <a:cs typeface="Times New Roman" pitchFamily="18" charset="0"/>
              </a:rPr>
              <a:t> (testimony), </a:t>
            </a:r>
            <a:r>
              <a:rPr lang="en-US" sz="3200" dirty="0" err="1" smtClean="0">
                <a:latin typeface="Times New Roman" pitchFamily="18" charset="0"/>
                <a:cs typeface="Times New Roman" pitchFamily="18" charset="0"/>
              </a:rPr>
              <a:t>upamaa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comparision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arthapitti</a:t>
            </a:r>
            <a:r>
              <a:rPr lang="en-US" sz="3200" dirty="0" smtClean="0">
                <a:latin typeface="Times New Roman" pitchFamily="18" charset="0"/>
                <a:cs typeface="Times New Roman" pitchFamily="18" charset="0"/>
              </a:rPr>
              <a:t> (implication); </a:t>
            </a:r>
            <a:r>
              <a:rPr lang="en-US" sz="3200" dirty="0" err="1" smtClean="0">
                <a:latin typeface="Times New Roman" pitchFamily="18" charset="0"/>
                <a:cs typeface="Times New Roman" pitchFamily="18" charset="0"/>
              </a:rPr>
              <a:t>Smriti</a:t>
            </a:r>
            <a:r>
              <a:rPr lang="en-US" sz="3200" dirty="0" smtClean="0">
                <a:latin typeface="Times New Roman" pitchFamily="18" charset="0"/>
                <a:cs typeface="Times New Roman" pitchFamily="18" charset="0"/>
              </a:rPr>
              <a:t> is not a proof; Yogic intuition is the case of memory.  so it cannot be the </a:t>
            </a:r>
            <a:r>
              <a:rPr lang="en-US" sz="3200" dirty="0" smtClean="0">
                <a:latin typeface="Times New Roman" pitchFamily="18" charset="0"/>
                <a:cs typeface="Times New Roman" pitchFamily="18" charset="0"/>
              </a:rPr>
              <a:t>proof.</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15962"/>
          </a:xfrm>
        </p:spPr>
        <p:txBody>
          <a:bodyPr>
            <a:normAutofit fontScale="90000"/>
          </a:bodyPr>
          <a:lstStyle/>
          <a:p>
            <a:r>
              <a:rPr lang="en-US" dirty="0" smtClean="0">
                <a:latin typeface="Times New Roman" pitchFamily="18" charset="0"/>
                <a:cs typeface="Times New Roman" pitchFamily="18" charset="0"/>
              </a:rPr>
              <a:t>Sources of knowledge</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latin typeface="Times New Roman" pitchFamily="18" charset="0"/>
                <a:cs typeface="Times New Roman" pitchFamily="18" charset="0"/>
              </a:rPr>
              <a:t>three </a:t>
            </a:r>
            <a:r>
              <a:rPr lang="en-US" sz="3200" dirty="0" smtClean="0">
                <a:latin typeface="Times New Roman" pitchFamily="18" charset="0"/>
                <a:cs typeface="Times New Roman" pitchFamily="18" charset="0"/>
              </a:rPr>
              <a:t>types of </a:t>
            </a:r>
            <a:r>
              <a:rPr lang="en-US" sz="3200" dirty="0" smtClean="0">
                <a:latin typeface="Times New Roman" pitchFamily="18" charset="0"/>
                <a:cs typeface="Times New Roman" pitchFamily="18" charset="0"/>
              </a:rPr>
              <a:t>presentation:- </a:t>
            </a:r>
            <a:r>
              <a:rPr lang="en-US" sz="3200" dirty="0" err="1" smtClean="0">
                <a:latin typeface="Times New Roman" pitchFamily="18" charset="0"/>
                <a:cs typeface="Times New Roman" pitchFamily="18" charset="0"/>
              </a:rPr>
              <a:t>presentators</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I (</a:t>
            </a:r>
            <a:r>
              <a:rPr lang="en-US" sz="3200" i="1" dirty="0" err="1" smtClean="0">
                <a:latin typeface="Times New Roman" pitchFamily="18" charset="0"/>
                <a:cs typeface="Times New Roman" pitchFamily="18" charset="0"/>
              </a:rPr>
              <a:t>ahambhitti</a:t>
            </a:r>
            <a:r>
              <a:rPr lang="en-US" sz="3200" dirty="0" smtClean="0">
                <a:latin typeface="Times New Roman" pitchFamily="18" charset="0"/>
                <a:cs typeface="Times New Roman" pitchFamily="18" charset="0"/>
              </a:rPr>
              <a:t>), object (</a:t>
            </a:r>
            <a:r>
              <a:rPr lang="en-US" sz="3200" i="1" dirty="0" err="1" smtClean="0">
                <a:latin typeface="Times New Roman" pitchFamily="18" charset="0"/>
                <a:cs typeface="Times New Roman" pitchFamily="18" charset="0"/>
              </a:rPr>
              <a:t>bishayabhitti</a:t>
            </a:r>
            <a:r>
              <a:rPr lang="en-US" sz="3200" dirty="0" smtClean="0">
                <a:latin typeface="Times New Roman" pitchFamily="18" charset="0"/>
                <a:cs typeface="Times New Roman" pitchFamily="18" charset="0"/>
              </a:rPr>
              <a:t>), and conscious awareness (</a:t>
            </a:r>
            <a:r>
              <a:rPr lang="en-US" sz="3200" i="1" dirty="0" err="1" smtClean="0">
                <a:latin typeface="Times New Roman" pitchFamily="18" charset="0"/>
                <a:cs typeface="Times New Roman" pitchFamily="18" charset="0"/>
              </a:rPr>
              <a:t>swasambhitti</a:t>
            </a:r>
            <a:r>
              <a:rPr lang="en-US" sz="3200" dirty="0" smtClean="0">
                <a:latin typeface="Times New Roman" pitchFamily="18" charset="0"/>
                <a:cs typeface="Times New Roman" pitchFamily="18" charset="0"/>
              </a:rPr>
              <a:t>); self cognition by direct apprehension (self illuminated); analogical </a:t>
            </a:r>
            <a:r>
              <a:rPr lang="en-US" sz="3200" dirty="0" smtClean="0">
                <a:latin typeface="Times New Roman" pitchFamily="18" charset="0"/>
                <a:cs typeface="Times New Roman" pitchFamily="18" charset="0"/>
              </a:rPr>
              <a:t>presentation</a:t>
            </a:r>
          </a:p>
          <a:p>
            <a:r>
              <a:rPr lang="en-US" sz="3200" dirty="0" smtClean="0">
                <a:latin typeface="Times New Roman" pitchFamily="18" charset="0"/>
                <a:cs typeface="Times New Roman" pitchFamily="18" charset="0"/>
              </a:rPr>
              <a:t>cognition </a:t>
            </a:r>
            <a:r>
              <a:rPr lang="en-US" sz="3200" dirty="0" smtClean="0">
                <a:latin typeface="Times New Roman" pitchFamily="18" charset="0"/>
                <a:cs typeface="Times New Roman" pitchFamily="18" charset="0"/>
              </a:rPr>
              <a:t>as self illuminating</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dirty="0" smtClean="0">
                <a:latin typeface="Times New Roman" pitchFamily="18" charset="0"/>
                <a:cs typeface="Times New Roman" pitchFamily="18" charset="0"/>
              </a:rPr>
              <a:t>Contribution </a:t>
            </a:r>
            <a:r>
              <a:rPr lang="en-US" dirty="0" smtClean="0">
                <a:latin typeface="Times New Roman" pitchFamily="18" charset="0"/>
                <a:cs typeface="Times New Roman" pitchFamily="18" charset="0"/>
              </a:rPr>
              <a:t>of </a:t>
            </a:r>
            <a:r>
              <a:rPr lang="en-US" dirty="0" err="1" smtClean="0">
                <a:latin typeface="Times New Roman" pitchFamily="18" charset="0"/>
                <a:cs typeface="Times New Roman" pitchFamily="18" charset="0"/>
              </a:rPr>
              <a:t>Purba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Mimansa</a:t>
            </a:r>
            <a:r>
              <a:rPr lang="en-US" dirty="0" smtClean="0">
                <a:latin typeface="Times New Roman" pitchFamily="18" charset="0"/>
                <a:cs typeface="Times New Roman" pitchFamily="18" charset="0"/>
              </a:rPr>
              <a:t> </a:t>
            </a:r>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a:bodyPr>
          <a:lstStyle/>
          <a:p>
            <a:r>
              <a:rPr lang="en-US" sz="3200" dirty="0" smtClean="0">
                <a:latin typeface="Times New Roman" pitchFamily="18" charset="0"/>
                <a:cs typeface="Times New Roman" pitchFamily="18" charset="0"/>
              </a:rPr>
              <a:t>Uttar-</a:t>
            </a:r>
            <a:r>
              <a:rPr lang="en-US" sz="3200" dirty="0" err="1" smtClean="0">
                <a:latin typeface="Times New Roman" pitchFamily="18" charset="0"/>
                <a:cs typeface="Times New Roman" pitchFamily="18" charset="0"/>
              </a:rPr>
              <a:t>Mimansa</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or Vedanta system of philosophy by </a:t>
            </a:r>
            <a:r>
              <a:rPr lang="en-US" sz="3200" dirty="0" err="1" smtClean="0">
                <a:latin typeface="Times New Roman" pitchFamily="18" charset="0"/>
                <a:cs typeface="Times New Roman" pitchFamily="18" charset="0"/>
              </a:rPr>
              <a:t>Rishi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Vatsayana</a:t>
            </a:r>
            <a:r>
              <a:rPr lang="en-US" sz="3200" dirty="0" smtClean="0">
                <a:latin typeface="Times New Roman" pitchFamily="18" charset="0"/>
                <a:cs typeface="Times New Roman" pitchFamily="18" charset="0"/>
              </a:rPr>
              <a:t> elucidates the concept of supreme being. </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Directly related to Vedas; focus on worship; faith on one god, one law, and one element, </a:t>
            </a:r>
          </a:p>
          <a:p>
            <a:r>
              <a:rPr lang="en-US" sz="3200" dirty="0" smtClean="0">
                <a:latin typeface="Times New Roman" pitchFamily="18" charset="0"/>
                <a:cs typeface="Times New Roman" pitchFamily="18" charset="0"/>
              </a:rPr>
              <a:t>Believes on the principles of causality; subjective, objective and individual soul are not real; helps realize the truth; </a:t>
            </a:r>
          </a:p>
          <a:p>
            <a:endParaRPr lang="en-US" b="1" dirty="0" smtClean="0"/>
          </a:p>
          <a:p>
            <a:endParaRPr lang="en-US" dirty="0"/>
          </a:p>
        </p:txBody>
      </p:sp>
      <p:sp>
        <p:nvSpPr>
          <p:cNvPr id="2" name="Title 1"/>
          <p:cNvSpPr>
            <a:spLocks noGrp="1"/>
          </p:cNvSpPr>
          <p:nvPr>
            <p:ph type="title"/>
          </p:nvPr>
        </p:nvSpPr>
        <p:spPr>
          <a:xfrm>
            <a:off x="457200" y="274638"/>
            <a:ext cx="8229600" cy="868362"/>
          </a:xfrm>
        </p:spPr>
        <p:txBody>
          <a:bodyPr>
            <a:normAutofit/>
          </a:bodyPr>
          <a:lstStyle/>
          <a:p>
            <a:r>
              <a:rPr lang="en-US" b="1" dirty="0" smtClean="0">
                <a:latin typeface="Times New Roman" pitchFamily="18" charset="0"/>
                <a:cs typeface="Times New Roman" pitchFamily="18" charset="0"/>
              </a:rPr>
              <a:t>Uttar-</a:t>
            </a:r>
            <a:r>
              <a:rPr lang="en-US" b="1" dirty="0" err="1" smtClean="0">
                <a:latin typeface="Times New Roman" pitchFamily="18" charset="0"/>
                <a:cs typeface="Times New Roman" pitchFamily="18" charset="0"/>
              </a:rPr>
              <a:t>Mimansa</a:t>
            </a:r>
            <a:r>
              <a:rPr lang="en-US" b="1" dirty="0" smtClean="0">
                <a:latin typeface="Times New Roman" pitchFamily="18" charset="0"/>
                <a:cs typeface="Times New Roman" pitchFamily="18" charset="0"/>
              </a:rPr>
              <a:t> or Vedanta system</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a:normAutofit/>
          </a:bodyPr>
          <a:lstStyle/>
          <a:p>
            <a:pPr lvl="0"/>
            <a:r>
              <a:rPr lang="en-US" sz="3200" dirty="0" err="1" smtClean="0">
                <a:latin typeface="Times New Roman" pitchFamily="18" charset="0"/>
                <a:cs typeface="Times New Roman" pitchFamily="18" charset="0"/>
              </a:rPr>
              <a:t>phenomenality</a:t>
            </a:r>
            <a:r>
              <a:rPr lang="en-US"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of the world</a:t>
            </a:r>
          </a:p>
          <a:p>
            <a:pPr lvl="0"/>
            <a:r>
              <a:rPr lang="en-US" sz="3200" dirty="0" smtClean="0">
                <a:latin typeface="Times New Roman" pitchFamily="18" charset="0"/>
                <a:cs typeface="Times New Roman" pitchFamily="18" charset="0"/>
              </a:rPr>
              <a:t>knowledge that if Brahman is known everything is known</a:t>
            </a:r>
          </a:p>
          <a:p>
            <a:pPr lvl="0"/>
            <a:r>
              <a:rPr lang="en-US" sz="3200" dirty="0" smtClean="0">
                <a:latin typeface="Times New Roman" pitchFamily="18" charset="0"/>
                <a:cs typeface="Times New Roman" pitchFamily="18" charset="0"/>
              </a:rPr>
              <a:t>concept of plurality</a:t>
            </a:r>
          </a:p>
          <a:p>
            <a:pPr lvl="0"/>
            <a:r>
              <a:rPr lang="en-US" sz="3200" dirty="0" smtClean="0">
                <a:latin typeface="Times New Roman" pitchFamily="18" charset="0"/>
                <a:cs typeface="Times New Roman" pitchFamily="18" charset="0"/>
              </a:rPr>
              <a:t>concept of causality</a:t>
            </a:r>
          </a:p>
          <a:p>
            <a:pPr lvl="0"/>
            <a:r>
              <a:rPr lang="en-US" sz="3200" dirty="0" smtClean="0">
                <a:latin typeface="Times New Roman" pitchFamily="18" charset="0"/>
                <a:cs typeface="Times New Roman" pitchFamily="18" charset="0"/>
              </a:rPr>
              <a:t>existence of non contradiction as proof</a:t>
            </a:r>
          </a:p>
          <a:p>
            <a:r>
              <a:rPr lang="en-US" sz="3200" dirty="0" smtClean="0">
                <a:latin typeface="Times New Roman" pitchFamily="18" charset="0"/>
                <a:cs typeface="Times New Roman" pitchFamily="18" charset="0"/>
              </a:rPr>
              <a:t>self enlightenment</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dirty="0" smtClean="0">
                <a:latin typeface="Times New Roman" pitchFamily="18" charset="0"/>
                <a:cs typeface="Times New Roman" pitchFamily="18" charset="0"/>
              </a:rPr>
              <a:t>Contribution </a:t>
            </a:r>
            <a:r>
              <a:rPr lang="en-US" dirty="0" smtClean="0">
                <a:latin typeface="Times New Roman" pitchFamily="18" charset="0"/>
                <a:cs typeface="Times New Roman" pitchFamily="18" charset="0"/>
              </a:rPr>
              <a:t>of Vedanta</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64291"/>
          </a:xfrm>
        </p:spPr>
        <p:txBody>
          <a:bodyPr>
            <a:normAutofit/>
          </a:bodyPr>
          <a:lstStyle/>
          <a:p>
            <a:pPr>
              <a:buNone/>
            </a:pPr>
            <a:r>
              <a:rPr lang="en-US" sz="3200" dirty="0" err="1" smtClean="0">
                <a:latin typeface="Times New Roman" pitchFamily="18" charset="0"/>
                <a:cs typeface="Times New Roman" pitchFamily="18" charset="0"/>
              </a:rPr>
              <a:t>Rishi</a:t>
            </a:r>
            <a:r>
              <a:rPr lang="en-US" sz="3200" dirty="0" smtClean="0">
                <a:latin typeface="Times New Roman" pitchFamily="18" charset="0"/>
                <a:cs typeface="Times New Roman" pitchFamily="18" charset="0"/>
              </a:rPr>
              <a:t> Gautama, the founder of the </a:t>
            </a:r>
            <a:r>
              <a:rPr lang="en-US" sz="3200" dirty="0" err="1" smtClean="0">
                <a:latin typeface="Times New Roman" pitchFamily="18" charset="0"/>
                <a:cs typeface="Times New Roman" pitchFamily="18" charset="0"/>
              </a:rPr>
              <a:t>Nyaya</a:t>
            </a:r>
            <a:r>
              <a:rPr lang="en-US" sz="3200" dirty="0" smtClean="0">
                <a:latin typeface="Times New Roman" pitchFamily="18" charset="0"/>
                <a:cs typeface="Times New Roman" pitchFamily="18" charset="0"/>
              </a:rPr>
              <a:t> system of philosophy.</a:t>
            </a:r>
          </a:p>
          <a:p>
            <a:pPr>
              <a:buNone/>
            </a:pPr>
            <a:r>
              <a:rPr lang="en-US" sz="3200" dirty="0" err="1" smtClean="0">
                <a:latin typeface="Times New Roman" pitchFamily="18" charset="0"/>
                <a:cs typeface="Times New Roman" pitchFamily="18" charset="0"/>
              </a:rPr>
              <a:t>Nyaya</a:t>
            </a:r>
            <a:r>
              <a:rPr lang="en-US" sz="3200" dirty="0" smtClean="0">
                <a:latin typeface="Times New Roman" pitchFamily="18" charset="0"/>
                <a:cs typeface="Times New Roman" pitchFamily="18" charset="0"/>
              </a:rPr>
              <a:t> system deals with knowledge. It is the science of sciences. According to it knowledge can be acquired through 4 methods: </a:t>
            </a:r>
          </a:p>
          <a:p>
            <a:r>
              <a:rPr lang="en-US" sz="3200" dirty="0" err="1" smtClean="0">
                <a:latin typeface="Times New Roman" pitchFamily="18" charset="0"/>
                <a:cs typeface="Times New Roman" pitchFamily="18" charset="0"/>
              </a:rPr>
              <a:t>Pratyaksha</a:t>
            </a:r>
            <a:r>
              <a:rPr lang="en-US" sz="3200" dirty="0" smtClean="0">
                <a:latin typeface="Times New Roman" pitchFamily="18" charset="0"/>
                <a:cs typeface="Times New Roman" pitchFamily="18" charset="0"/>
              </a:rPr>
              <a:t> (Intuition) </a:t>
            </a:r>
          </a:p>
          <a:p>
            <a:r>
              <a:rPr lang="en-US" sz="3200" dirty="0" err="1" smtClean="0">
                <a:latin typeface="Times New Roman" pitchFamily="18" charset="0"/>
                <a:cs typeface="Times New Roman" pitchFamily="18" charset="0"/>
              </a:rPr>
              <a:t>Anumana</a:t>
            </a:r>
            <a:r>
              <a:rPr lang="en-US" sz="3200" dirty="0" smtClean="0">
                <a:latin typeface="Times New Roman" pitchFamily="18" charset="0"/>
                <a:cs typeface="Times New Roman" pitchFamily="18" charset="0"/>
              </a:rPr>
              <a:t> (Inference) </a:t>
            </a:r>
          </a:p>
          <a:p>
            <a:r>
              <a:rPr lang="en-US" sz="3200" dirty="0" err="1" smtClean="0">
                <a:latin typeface="Times New Roman" pitchFamily="18" charset="0"/>
                <a:cs typeface="Times New Roman" pitchFamily="18" charset="0"/>
              </a:rPr>
              <a:t>Upma</a:t>
            </a:r>
            <a:r>
              <a:rPr lang="en-US" sz="3200" dirty="0" smtClean="0">
                <a:latin typeface="Times New Roman" pitchFamily="18" charset="0"/>
                <a:cs typeface="Times New Roman" pitchFamily="18" charset="0"/>
              </a:rPr>
              <a:t> (comparison) </a:t>
            </a:r>
          </a:p>
          <a:p>
            <a:r>
              <a:rPr lang="en-US" sz="3200" dirty="0" err="1" smtClean="0">
                <a:latin typeface="Times New Roman" pitchFamily="18" charset="0"/>
                <a:cs typeface="Times New Roman" pitchFamily="18" charset="0"/>
              </a:rPr>
              <a:t>Shabda</a:t>
            </a:r>
            <a:r>
              <a:rPr lang="en-US" sz="3200" dirty="0" smtClean="0">
                <a:latin typeface="Times New Roman" pitchFamily="18" charset="0"/>
                <a:cs typeface="Times New Roman" pitchFamily="18" charset="0"/>
              </a:rPr>
              <a:t> (verbal testimony) </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b="1" dirty="0" err="1" smtClean="0">
                <a:latin typeface="Times New Roman" pitchFamily="18" charset="0"/>
                <a:cs typeface="Times New Roman" pitchFamily="18" charset="0"/>
              </a:rPr>
              <a:t>Nyaya</a:t>
            </a:r>
            <a:r>
              <a:rPr lang="en-US" b="1" dirty="0" smtClean="0">
                <a:latin typeface="Times New Roman" pitchFamily="18" charset="0"/>
                <a:cs typeface="Times New Roman" pitchFamily="18" charset="0"/>
              </a:rPr>
              <a:t> system </a:t>
            </a:r>
            <a:r>
              <a:rPr lang="en-US" b="1" dirty="0" smtClean="0"/>
              <a:t/>
            </a:r>
            <a:br>
              <a:rPr lang="en-US" b="1"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66800"/>
            <a:ext cx="8077200" cy="5334000"/>
          </a:xfrm>
        </p:spPr>
        <p:txBody>
          <a:bodyPr>
            <a:normAutofit/>
          </a:bodyPr>
          <a:lstStyle/>
          <a:p>
            <a:r>
              <a:rPr lang="en-US" sz="3000" dirty="0" err="1" smtClean="0">
                <a:solidFill>
                  <a:srgbClr val="FF0000"/>
                </a:solidFill>
                <a:latin typeface="Times New Roman" pitchFamily="18" charset="0"/>
                <a:cs typeface="Times New Roman" pitchFamily="18" charset="0"/>
              </a:rPr>
              <a:t>Citta</a:t>
            </a:r>
            <a:r>
              <a:rPr lang="en-US" sz="3000" dirty="0" smtClean="0">
                <a:solidFill>
                  <a:srgbClr val="FF0000"/>
                </a:solidFill>
                <a:latin typeface="Times New Roman" pitchFamily="18" charset="0"/>
                <a:cs typeface="Times New Roman" pitchFamily="18" charset="0"/>
              </a:rPr>
              <a:t>-</a:t>
            </a:r>
            <a:r>
              <a:rPr lang="en-US" sz="3000" dirty="0" err="1" smtClean="0">
                <a:solidFill>
                  <a:srgbClr val="FF0000"/>
                </a:solidFill>
                <a:latin typeface="Times New Roman" pitchFamily="18" charset="0"/>
                <a:cs typeface="Times New Roman" pitchFamily="18" charset="0"/>
              </a:rPr>
              <a:t>Vritti</a:t>
            </a:r>
            <a:r>
              <a:rPr lang="en-US" sz="3000" dirty="0" smtClean="0">
                <a:solidFill>
                  <a:srgbClr val="FF0000"/>
                </a:solidFill>
                <a:latin typeface="Times New Roman" pitchFamily="18" charset="0"/>
                <a:cs typeface="Times New Roman" pitchFamily="18" charset="0"/>
              </a:rPr>
              <a:t>- </a:t>
            </a:r>
            <a:r>
              <a:rPr lang="en-US" sz="3000" dirty="0" err="1" smtClean="0">
                <a:solidFill>
                  <a:srgbClr val="FF0000"/>
                </a:solidFill>
                <a:latin typeface="Times New Roman" pitchFamily="18" charset="0"/>
                <a:cs typeface="Times New Roman" pitchFamily="18" charset="0"/>
              </a:rPr>
              <a:t>Nirodh</a:t>
            </a:r>
            <a:r>
              <a:rPr lang="en-US" sz="3000" dirty="0" smtClean="0">
                <a:solidFill>
                  <a:srgbClr val="FF0000"/>
                </a:solidFill>
                <a:latin typeface="Times New Roman" pitchFamily="18" charset="0"/>
                <a:cs typeface="Times New Roman" pitchFamily="18" charset="0"/>
              </a:rPr>
              <a:t> </a:t>
            </a:r>
            <a:r>
              <a:rPr lang="en-US" sz="3000" dirty="0" smtClean="0">
                <a:latin typeface="Times New Roman" pitchFamily="18" charset="0"/>
                <a:cs typeface="Times New Roman" pitchFamily="18" charset="0"/>
              </a:rPr>
              <a:t>: Education must aim at self- fulfillment and provide freedom from material desires and attachment. </a:t>
            </a:r>
          </a:p>
          <a:p>
            <a:r>
              <a:rPr lang="en-US" sz="3000" dirty="0" smtClean="0">
                <a:solidFill>
                  <a:srgbClr val="FF0000"/>
                </a:solidFill>
                <a:latin typeface="Times New Roman" pitchFamily="18" charset="0"/>
                <a:cs typeface="Times New Roman" pitchFamily="18" charset="0"/>
              </a:rPr>
              <a:t>Education of Mind </a:t>
            </a:r>
            <a:r>
              <a:rPr lang="en-US" sz="3000" dirty="0" smtClean="0">
                <a:latin typeface="Times New Roman" pitchFamily="18" charset="0"/>
                <a:cs typeface="Times New Roman" pitchFamily="18" charset="0"/>
              </a:rPr>
              <a:t>: Education must provide knowledge for creativity and pursuit of culture and civilization. </a:t>
            </a:r>
          </a:p>
          <a:p>
            <a:r>
              <a:rPr lang="en-US" sz="3000" dirty="0" smtClean="0">
                <a:solidFill>
                  <a:srgbClr val="FF0000"/>
                </a:solidFill>
                <a:latin typeface="Times New Roman" pitchFamily="18" charset="0"/>
                <a:cs typeface="Times New Roman" pitchFamily="18" charset="0"/>
              </a:rPr>
              <a:t>Make living worthy </a:t>
            </a:r>
            <a:r>
              <a:rPr lang="en-US" sz="3000" dirty="0" smtClean="0">
                <a:latin typeface="Times New Roman" pitchFamily="18" charset="0"/>
                <a:cs typeface="Times New Roman" pitchFamily="18" charset="0"/>
              </a:rPr>
              <a:t>: Education should make life worthwhile, purposeful and relevant. </a:t>
            </a:r>
          </a:p>
          <a:p>
            <a:r>
              <a:rPr lang="en-US" sz="3000" dirty="0" err="1" smtClean="0">
                <a:solidFill>
                  <a:srgbClr val="FF0000"/>
                </a:solidFill>
                <a:latin typeface="Times New Roman" pitchFamily="18" charset="0"/>
                <a:cs typeface="Times New Roman" pitchFamily="18" charset="0"/>
              </a:rPr>
              <a:t>Tamso</a:t>
            </a:r>
            <a:r>
              <a:rPr lang="en-US" sz="3000" dirty="0" smtClean="0">
                <a:solidFill>
                  <a:srgbClr val="FF0000"/>
                </a:solidFill>
                <a:latin typeface="Times New Roman" pitchFamily="18" charset="0"/>
                <a:cs typeface="Times New Roman" pitchFamily="18" charset="0"/>
              </a:rPr>
              <a:t>-ma-</a:t>
            </a:r>
            <a:r>
              <a:rPr lang="en-US" sz="3000" dirty="0" err="1" smtClean="0">
                <a:solidFill>
                  <a:srgbClr val="FF0000"/>
                </a:solidFill>
                <a:latin typeface="Times New Roman" pitchFamily="18" charset="0"/>
                <a:cs typeface="Times New Roman" pitchFamily="18" charset="0"/>
              </a:rPr>
              <a:t>Jyotirgamaya</a:t>
            </a:r>
            <a:r>
              <a:rPr lang="en-US" sz="3000" dirty="0" smtClean="0">
                <a:solidFill>
                  <a:srgbClr val="FF0000"/>
                </a:solidFill>
                <a:latin typeface="Times New Roman" pitchFamily="18" charset="0"/>
                <a:cs typeface="Times New Roman" pitchFamily="18" charset="0"/>
              </a:rPr>
              <a:t> </a:t>
            </a:r>
            <a:r>
              <a:rPr lang="en-US" sz="3000" dirty="0" smtClean="0">
                <a:latin typeface="Times New Roman" pitchFamily="18" charset="0"/>
                <a:cs typeface="Times New Roman" pitchFamily="18" charset="0"/>
              </a:rPr>
              <a:t>: Knowledge should dispel doubts, dogmas and darkness. </a:t>
            </a:r>
          </a:p>
          <a:p>
            <a:pPr>
              <a:buNone/>
            </a:pPr>
            <a:endParaRPr lang="en-US" sz="2000" dirty="0" smtClean="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639762"/>
          </a:xfrm>
        </p:spPr>
        <p:txBody>
          <a:bodyPr>
            <a:normAutofit fontScale="90000"/>
          </a:bodyPr>
          <a:lstStyle/>
          <a:p>
            <a:r>
              <a:rPr lang="en-US" dirty="0" smtClean="0"/>
              <a:t>Aims of Education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534400" cy="5410200"/>
          </a:xfrm>
        </p:spPr>
        <p:txBody>
          <a:bodyPr>
            <a:normAutofit/>
          </a:bodyPr>
          <a:lstStyle/>
          <a:p>
            <a:r>
              <a:rPr lang="en-US" sz="2800" dirty="0" smtClean="0">
                <a:solidFill>
                  <a:srgbClr val="FF0000"/>
                </a:solidFill>
                <a:latin typeface="Times New Roman" pitchFamily="18" charset="0"/>
                <a:cs typeface="Times New Roman" pitchFamily="18" charset="0"/>
              </a:rPr>
              <a:t>Religion </a:t>
            </a:r>
            <a:r>
              <a:rPr lang="en-US" sz="2800" dirty="0" err="1" smtClean="0">
                <a:solidFill>
                  <a:srgbClr val="FF0000"/>
                </a:solidFill>
                <a:latin typeface="Times New Roman" pitchFamily="18" charset="0"/>
                <a:cs typeface="Times New Roman" pitchFamily="18" charset="0"/>
              </a:rPr>
              <a:t>centred</a:t>
            </a: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 Religion dominated every aspect of life all national, personal, social and educative procedures and practices, hence education should be wedded to religion. </a:t>
            </a:r>
          </a:p>
          <a:p>
            <a:r>
              <a:rPr lang="en-US" sz="2800" dirty="0" smtClean="0">
                <a:solidFill>
                  <a:srgbClr val="FF0000"/>
                </a:solidFill>
                <a:latin typeface="Times New Roman" pitchFamily="18" charset="0"/>
                <a:cs typeface="Times New Roman" pitchFamily="18" charset="0"/>
              </a:rPr>
              <a:t>Individual- </a:t>
            </a:r>
            <a:r>
              <a:rPr lang="en-US" sz="2800" dirty="0" err="1" smtClean="0">
                <a:solidFill>
                  <a:srgbClr val="FF0000"/>
                </a:solidFill>
                <a:latin typeface="Times New Roman" pitchFamily="18" charset="0"/>
                <a:cs typeface="Times New Roman" pitchFamily="18" charset="0"/>
              </a:rPr>
              <a:t>Centred</a:t>
            </a: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 Education was for individual which was its chief concern. Education should therefore aim at overall development of an individual. </a:t>
            </a:r>
          </a:p>
          <a:p>
            <a:r>
              <a:rPr lang="en-US" sz="2800" dirty="0" smtClean="0">
                <a:solidFill>
                  <a:srgbClr val="FF0000"/>
                </a:solidFill>
                <a:latin typeface="Times New Roman" pitchFamily="18" charset="0"/>
                <a:cs typeface="Times New Roman" pitchFamily="18" charset="0"/>
              </a:rPr>
              <a:t>Nature- Oriented </a:t>
            </a:r>
            <a:r>
              <a:rPr lang="en-US" sz="2800" dirty="0" smtClean="0">
                <a:latin typeface="Times New Roman" pitchFamily="18" charset="0"/>
                <a:cs typeface="Times New Roman" pitchFamily="18" charset="0"/>
              </a:rPr>
              <a:t>: The </a:t>
            </a:r>
            <a:r>
              <a:rPr lang="en-US" sz="2800" dirty="0" err="1" smtClean="0">
                <a:latin typeface="Times New Roman" pitchFamily="18" charset="0"/>
                <a:cs typeface="Times New Roman" pitchFamily="18" charset="0"/>
              </a:rPr>
              <a:t>centres</a:t>
            </a:r>
            <a:r>
              <a:rPr lang="en-US" sz="2800" dirty="0" smtClean="0">
                <a:latin typeface="Times New Roman" pitchFamily="18" charset="0"/>
                <a:cs typeface="Times New Roman" pitchFamily="18" charset="0"/>
              </a:rPr>
              <a:t> of education were located from the populated and crowded areas, more in natural and sylvan surroundings. Education should make man one with nature. </a:t>
            </a:r>
          </a:p>
          <a:p>
            <a:endParaRPr lang="en-US" dirty="0" smtClean="0"/>
          </a:p>
          <a:p>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dirty="0" smtClean="0">
                <a:solidFill>
                  <a:srgbClr val="FF0000"/>
                </a:solidFill>
                <a:latin typeface="Times New Roman" pitchFamily="18" charset="0"/>
                <a:cs typeface="Times New Roman" pitchFamily="18" charset="0"/>
              </a:rPr>
              <a:t>Primary</a:t>
            </a:r>
          </a:p>
          <a:p>
            <a:r>
              <a:rPr lang="en-US" sz="2800" dirty="0" smtClean="0">
                <a:latin typeface="Times New Roman" pitchFamily="18" charset="0"/>
                <a:cs typeface="Times New Roman" pitchFamily="18" charset="0"/>
              </a:rPr>
              <a:t>Education </a:t>
            </a:r>
            <a:r>
              <a:rPr lang="en-US" sz="2800" dirty="0" smtClean="0">
                <a:latin typeface="Times New Roman" pitchFamily="18" charset="0"/>
                <a:cs typeface="Times New Roman" pitchFamily="18" charset="0"/>
              </a:rPr>
              <a:t>was first provided at home then a ceremony (</a:t>
            </a:r>
            <a:r>
              <a:rPr lang="en-US" sz="2800" dirty="0" err="1" smtClean="0">
                <a:latin typeface="Times New Roman" pitchFamily="18" charset="0"/>
                <a:cs typeface="Times New Roman" pitchFamily="18" charset="0"/>
              </a:rPr>
              <a:t>vidya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Arambha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Sanskar</a:t>
            </a:r>
            <a:r>
              <a:rPr lang="en-US" sz="2800" dirty="0" smtClean="0">
                <a:latin typeface="Times New Roman" pitchFamily="18" charset="0"/>
                <a:cs typeface="Times New Roman" pitchFamily="18" charset="0"/>
              </a:rPr>
              <a:t>) before beginning education was performed. Education period was </a:t>
            </a:r>
            <a:r>
              <a:rPr lang="en-US" sz="2800" dirty="0" err="1" smtClean="0">
                <a:latin typeface="Times New Roman" pitchFamily="18" charset="0"/>
                <a:cs typeface="Times New Roman" pitchFamily="18" charset="0"/>
              </a:rPr>
              <a:t>upto</a:t>
            </a:r>
            <a:r>
              <a:rPr lang="en-US" sz="2800" dirty="0" smtClean="0">
                <a:latin typeface="Times New Roman" pitchFamily="18" charset="0"/>
                <a:cs typeface="Times New Roman" pitchFamily="18" charset="0"/>
              </a:rPr>
              <a:t> age of five years. </a:t>
            </a:r>
          </a:p>
          <a:p>
            <a:r>
              <a:rPr lang="en-US" sz="2800" dirty="0" smtClean="0">
                <a:latin typeface="Times New Roman" pitchFamily="18" charset="0"/>
                <a:cs typeface="Times New Roman" pitchFamily="18" charset="0"/>
              </a:rPr>
              <a:t>Child </a:t>
            </a:r>
            <a:r>
              <a:rPr lang="en-US" sz="2800" dirty="0" smtClean="0">
                <a:latin typeface="Times New Roman" pitchFamily="18" charset="0"/>
                <a:cs typeface="Times New Roman" pitchFamily="18" charset="0"/>
              </a:rPr>
              <a:t>was made to pronounce </a:t>
            </a:r>
            <a:r>
              <a:rPr lang="en-US" sz="2800" dirty="0" err="1" smtClean="0">
                <a:latin typeface="Times New Roman" pitchFamily="18" charset="0"/>
                <a:cs typeface="Times New Roman" pitchFamily="18" charset="0"/>
              </a:rPr>
              <a:t>vedic</a:t>
            </a:r>
            <a:r>
              <a:rPr lang="en-US" sz="2800" dirty="0" smtClean="0">
                <a:latin typeface="Times New Roman" pitchFamily="18" charset="0"/>
                <a:cs typeface="Times New Roman" pitchFamily="18" charset="0"/>
              </a:rPr>
              <a:t> mantras, knowledge of </a:t>
            </a:r>
            <a:r>
              <a:rPr lang="en-US" sz="2800" dirty="0" err="1" smtClean="0">
                <a:latin typeface="Times New Roman" pitchFamily="18" charset="0"/>
                <a:cs typeface="Times New Roman" pitchFamily="18" charset="0"/>
              </a:rPr>
              <a:t>sandhis</a:t>
            </a:r>
            <a:r>
              <a:rPr lang="en-US" sz="2800" dirty="0" smtClean="0">
                <a:latin typeface="Times New Roman" pitchFamily="18" charset="0"/>
                <a:cs typeface="Times New Roman" pitchFamily="18" charset="0"/>
              </a:rPr>
              <a:t> (connective rules), elementary grammar, elementary </a:t>
            </a:r>
            <a:r>
              <a:rPr lang="en-US" sz="2800" dirty="0" err="1" smtClean="0">
                <a:latin typeface="Times New Roman" pitchFamily="18" charset="0"/>
                <a:cs typeface="Times New Roman" pitchFamily="18" charset="0"/>
              </a:rPr>
              <a:t>airthmetic</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After </a:t>
            </a:r>
            <a:r>
              <a:rPr lang="en-US" sz="2800" dirty="0" smtClean="0">
                <a:latin typeface="Times New Roman" pitchFamily="18" charset="0"/>
                <a:cs typeface="Times New Roman" pitchFamily="18" charset="0"/>
              </a:rPr>
              <a:t>primary education children were sent to </a:t>
            </a:r>
            <a:r>
              <a:rPr lang="en-US" sz="2800" dirty="0" err="1" smtClean="0">
                <a:latin typeface="Times New Roman" pitchFamily="18" charset="0"/>
                <a:cs typeface="Times New Roman" pitchFamily="18" charset="0"/>
              </a:rPr>
              <a:t>Gurukulas</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ashramas</a:t>
            </a:r>
            <a:r>
              <a:rPr lang="en-US" sz="2800" dirty="0" smtClean="0">
                <a:latin typeface="Times New Roman" pitchFamily="18" charset="0"/>
                <a:cs typeface="Times New Roman" pitchFamily="18" charset="0"/>
              </a:rPr>
              <a:t> for higher education. </a:t>
            </a:r>
          </a:p>
          <a:p>
            <a:endParaRPr lang="en-US" dirty="0"/>
          </a:p>
        </p:txBody>
      </p:sp>
      <p:sp>
        <p:nvSpPr>
          <p:cNvPr id="3" name="Title 2"/>
          <p:cNvSpPr>
            <a:spLocks noGrp="1"/>
          </p:cNvSpPr>
          <p:nvPr>
            <p:ph type="title"/>
          </p:nvPr>
        </p:nvSpPr>
        <p:spPr>
          <a:xfrm>
            <a:off x="457200" y="274638"/>
            <a:ext cx="8229600" cy="868362"/>
          </a:xfrm>
        </p:spPr>
        <p:txBody>
          <a:bodyPr/>
          <a:lstStyle/>
          <a:p>
            <a:r>
              <a:rPr lang="en-US" dirty="0" smtClean="0">
                <a:latin typeface="Times New Roman" pitchFamily="18" charset="0"/>
                <a:cs typeface="Times New Roman" pitchFamily="18" charset="0"/>
              </a:rPr>
              <a:t>Educational System </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sz="3200" dirty="0" smtClean="0">
                <a:latin typeface="Times New Roman" pitchFamily="18" charset="0"/>
                <a:cs typeface="Times New Roman" pitchFamily="18" charset="0"/>
              </a:rPr>
              <a:t>Entry </a:t>
            </a:r>
            <a:r>
              <a:rPr lang="en-US" sz="3200" dirty="0" smtClean="0">
                <a:latin typeface="Times New Roman" pitchFamily="18" charset="0"/>
                <a:cs typeface="Times New Roman" pitchFamily="18" charset="0"/>
              </a:rPr>
              <a:t>age varied between 8 to 12 for different </a:t>
            </a:r>
            <a:r>
              <a:rPr lang="en-US" sz="3200" dirty="0" err="1" smtClean="0">
                <a:latin typeface="Times New Roman" pitchFamily="18" charset="0"/>
                <a:cs typeface="Times New Roman" pitchFamily="18" charset="0"/>
              </a:rPr>
              <a:t>varnas</a:t>
            </a:r>
            <a:r>
              <a:rPr lang="en-US" sz="3200" dirty="0" smtClean="0">
                <a:latin typeface="Times New Roman" pitchFamily="18" charset="0"/>
                <a:cs typeface="Times New Roman" pitchFamily="18" charset="0"/>
              </a:rPr>
              <a:t> and completed by the 25th year of age. </a:t>
            </a:r>
            <a:r>
              <a:rPr lang="en-US" sz="3200" dirty="0" err="1" smtClean="0">
                <a:latin typeface="Times New Roman" pitchFamily="18" charset="0"/>
                <a:cs typeface="Times New Roman" pitchFamily="18" charset="0"/>
              </a:rPr>
              <a:t>Upanayan</a:t>
            </a:r>
            <a:r>
              <a:rPr lang="en-US" sz="3200" dirty="0" smtClean="0">
                <a:latin typeface="Times New Roman" pitchFamily="18" charset="0"/>
                <a:cs typeface="Times New Roman" pitchFamily="18" charset="0"/>
              </a:rPr>
              <a:t> ceremony was performed to enable the child to enter into studentship </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dirty="0" smtClean="0">
                <a:latin typeface="Times New Roman" pitchFamily="18" charset="0"/>
                <a:cs typeface="Times New Roman" pitchFamily="18" charset="0"/>
              </a:rPr>
              <a:t>Higher education</a:t>
            </a:r>
            <a:r>
              <a:rPr lang="en-US" dirty="0" smtClean="0"/>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r>
              <a:rPr lang="en-US" sz="3200" dirty="0" smtClean="0">
                <a:latin typeface="Times New Roman" pitchFamily="18" charset="0"/>
                <a:cs typeface="Times New Roman" pitchFamily="18" charset="0"/>
              </a:rPr>
              <a:t>Two methods of Teaching were being practiced during </a:t>
            </a:r>
            <a:r>
              <a:rPr lang="en-US" sz="3200" dirty="0" err="1" smtClean="0">
                <a:latin typeface="Times New Roman" pitchFamily="18" charset="0"/>
                <a:cs typeface="Times New Roman" pitchFamily="18" charset="0"/>
              </a:rPr>
              <a:t>vedic</a:t>
            </a:r>
            <a:r>
              <a:rPr lang="en-US" sz="3200" dirty="0" smtClean="0">
                <a:latin typeface="Times New Roman" pitchFamily="18" charset="0"/>
                <a:cs typeface="Times New Roman" pitchFamily="18" charset="0"/>
              </a:rPr>
              <a:t> period. The first method was </a:t>
            </a:r>
            <a:r>
              <a:rPr lang="en-US" sz="3200" dirty="0" err="1" smtClean="0">
                <a:solidFill>
                  <a:srgbClr val="FF0000"/>
                </a:solidFill>
                <a:latin typeface="Times New Roman" pitchFamily="18" charset="0"/>
                <a:cs typeface="Times New Roman" pitchFamily="18" charset="0"/>
              </a:rPr>
              <a:t>Maukhik</a:t>
            </a:r>
            <a:r>
              <a:rPr lang="en-US" sz="3200" dirty="0" smtClean="0">
                <a:solidFill>
                  <a:srgbClr val="FF0000"/>
                </a:solidFill>
                <a:latin typeface="Times New Roman" pitchFamily="18" charset="0"/>
                <a:cs typeface="Times New Roman" pitchFamily="18" charset="0"/>
              </a:rPr>
              <a:t> (oral) </a:t>
            </a:r>
            <a:r>
              <a:rPr lang="en-US" sz="3200" dirty="0" smtClean="0">
                <a:latin typeface="Times New Roman" pitchFamily="18" charset="0"/>
                <a:cs typeface="Times New Roman" pitchFamily="18" charset="0"/>
              </a:rPr>
              <a:t>and second was based on </a:t>
            </a:r>
            <a:r>
              <a:rPr lang="en-US" sz="3200" dirty="0" err="1" smtClean="0">
                <a:solidFill>
                  <a:srgbClr val="FF0000"/>
                </a:solidFill>
                <a:latin typeface="Times New Roman" pitchFamily="18" charset="0"/>
                <a:cs typeface="Times New Roman" pitchFamily="18" charset="0"/>
              </a:rPr>
              <a:t>chintan</a:t>
            </a:r>
            <a:r>
              <a:rPr lang="en-US" sz="3200" dirty="0" smtClean="0">
                <a:solidFill>
                  <a:srgbClr val="FF0000"/>
                </a:solidFill>
                <a:latin typeface="Times New Roman" pitchFamily="18" charset="0"/>
                <a:cs typeface="Times New Roman" pitchFamily="18" charset="0"/>
              </a:rPr>
              <a:t> ( thinking or reflection). </a:t>
            </a:r>
            <a:r>
              <a:rPr lang="en-US" sz="3200" dirty="0" smtClean="0">
                <a:latin typeface="Times New Roman" pitchFamily="18" charset="0"/>
                <a:cs typeface="Times New Roman" pitchFamily="18" charset="0"/>
              </a:rPr>
              <a:t>In the oral method students were to memorize the mantras (</a:t>
            </a:r>
            <a:r>
              <a:rPr lang="en-US" sz="3200" dirty="0" err="1" smtClean="0">
                <a:latin typeface="Times New Roman" pitchFamily="18" charset="0"/>
                <a:cs typeface="Times New Roman" pitchFamily="18" charset="0"/>
              </a:rPr>
              <a:t>vedic</a:t>
            </a:r>
            <a:r>
              <a:rPr lang="en-US" sz="3200" dirty="0" smtClean="0">
                <a:latin typeface="Times New Roman" pitchFamily="18" charset="0"/>
                <a:cs typeface="Times New Roman" pitchFamily="18" charset="0"/>
              </a:rPr>
              <a:t> hymns) and </a:t>
            </a:r>
            <a:r>
              <a:rPr lang="en-US" sz="3200" dirty="0" err="1" smtClean="0">
                <a:latin typeface="Times New Roman" pitchFamily="18" charset="0"/>
                <a:cs typeface="Times New Roman" pitchFamily="18" charset="0"/>
              </a:rPr>
              <a:t>Richayas</a:t>
            </a:r>
            <a:r>
              <a:rPr lang="en-US" sz="3200" dirty="0" smtClean="0">
                <a:latin typeface="Times New Roman" pitchFamily="18" charset="0"/>
                <a:cs typeface="Times New Roman" pitchFamily="18" charset="0"/>
              </a:rPr>
              <a:t> (verses of </a:t>
            </a:r>
            <a:r>
              <a:rPr lang="en-US" sz="3200" dirty="0" err="1" smtClean="0">
                <a:latin typeface="Times New Roman" pitchFamily="18" charset="0"/>
                <a:cs typeface="Times New Roman" pitchFamily="18" charset="0"/>
              </a:rPr>
              <a:t>Rigveda</a:t>
            </a:r>
            <a:r>
              <a:rPr lang="en-US" sz="3200" dirty="0" smtClean="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r>
              <a:rPr lang="en-US" sz="3200" dirty="0" err="1" smtClean="0">
                <a:latin typeface="Times New Roman" pitchFamily="18" charset="0"/>
                <a:cs typeface="Times New Roman" pitchFamily="18" charset="0"/>
              </a:rPr>
              <a:t>Shravan</a:t>
            </a:r>
            <a:r>
              <a:rPr lang="en-US" sz="3200" dirty="0" smtClean="0">
                <a:latin typeface="Times New Roman" pitchFamily="18" charset="0"/>
                <a:cs typeface="Times New Roman" pitchFamily="18" charset="0"/>
              </a:rPr>
              <a:t> (Hearing), </a:t>
            </a:r>
            <a:r>
              <a:rPr lang="en-US" sz="3200" dirty="0" err="1" smtClean="0">
                <a:latin typeface="Times New Roman" pitchFamily="18" charset="0"/>
                <a:cs typeface="Times New Roman" pitchFamily="18" charset="0"/>
              </a:rPr>
              <a:t>Manan</a:t>
            </a:r>
            <a:r>
              <a:rPr lang="en-US" sz="3200" dirty="0" smtClean="0">
                <a:latin typeface="Times New Roman" pitchFamily="18" charset="0"/>
                <a:cs typeface="Times New Roman" pitchFamily="18" charset="0"/>
              </a:rPr>
              <a:t> ( meditation) and </a:t>
            </a:r>
            <a:r>
              <a:rPr lang="en-US" sz="3200" dirty="0" err="1" smtClean="0">
                <a:latin typeface="Times New Roman" pitchFamily="18" charset="0"/>
                <a:cs typeface="Times New Roman" pitchFamily="18" charset="0"/>
              </a:rPr>
              <a:t>Nidhi-dhyasan</a:t>
            </a:r>
            <a:r>
              <a:rPr lang="en-US" sz="3200" dirty="0" smtClean="0">
                <a:latin typeface="Times New Roman" pitchFamily="18" charset="0"/>
                <a:cs typeface="Times New Roman" pitchFamily="18" charset="0"/>
              </a:rPr>
              <a:t> ( realization and experience). </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2162"/>
          </a:xfrm>
        </p:spPr>
        <p:txBody>
          <a:bodyPr/>
          <a:lstStyle/>
          <a:p>
            <a:r>
              <a:rPr lang="en-US" dirty="0" smtClean="0">
                <a:latin typeface="Times New Roman" pitchFamily="18" charset="0"/>
                <a:cs typeface="Times New Roman" pitchFamily="18" charset="0"/>
              </a:rPr>
              <a:t>Methods of Teaching </a:t>
            </a: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latin typeface="Times New Roman" pitchFamily="18" charset="0"/>
                <a:cs typeface="Times New Roman" pitchFamily="18" charset="0"/>
              </a:rPr>
              <a:t>The </a:t>
            </a:r>
            <a:r>
              <a:rPr lang="en-US" sz="3200" dirty="0" smtClean="0">
                <a:latin typeface="Times New Roman" pitchFamily="18" charset="0"/>
                <a:cs typeface="Times New Roman" pitchFamily="18" charset="0"/>
              </a:rPr>
              <a:t>teacher occupied very important place in the scheme of education. He was the centre of education and without him no education could be conceived of. He was called Guru or </a:t>
            </a:r>
            <a:r>
              <a:rPr lang="en-US" sz="3200" dirty="0" err="1" smtClean="0">
                <a:latin typeface="Times New Roman" pitchFamily="18" charset="0"/>
                <a:cs typeface="Times New Roman" pitchFamily="18" charset="0"/>
              </a:rPr>
              <a:t>Acharya</a:t>
            </a:r>
            <a:r>
              <a:rPr lang="en-US" sz="3200" dirty="0" smtClean="0">
                <a:latin typeface="Times New Roman" pitchFamily="18" charset="0"/>
                <a:cs typeface="Times New Roman" pitchFamily="18" charset="0"/>
              </a:rPr>
              <a:t> and he was respected as a god by the student as well as the society. Even the king did not enjoy so much respect as the teacher enjoyed. </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2162"/>
          </a:xfrm>
        </p:spPr>
        <p:txBody>
          <a:bodyPr/>
          <a:lstStyle/>
          <a:p>
            <a:r>
              <a:rPr lang="en-US" dirty="0" smtClean="0">
                <a:latin typeface="Times New Roman" pitchFamily="18" charset="0"/>
                <a:cs typeface="Times New Roman" pitchFamily="18" charset="0"/>
              </a:rPr>
              <a:t>Role of Teacher </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763000" cy="5105400"/>
          </a:xfrm>
        </p:spPr>
        <p:txBody>
          <a:bodyPr>
            <a:normAutofit/>
          </a:bodyPr>
          <a:lstStyle/>
          <a:p>
            <a:r>
              <a:rPr lang="en-US" sz="3200" dirty="0" err="1" smtClean="0">
                <a:latin typeface="Times New Roman" pitchFamily="18" charset="0"/>
                <a:cs typeface="Times New Roman" pitchFamily="18" charset="0"/>
              </a:rPr>
              <a:t>Nyaya</a:t>
            </a:r>
            <a:r>
              <a:rPr lang="en-US" sz="3200" dirty="0" smtClean="0">
                <a:latin typeface="Times New Roman" pitchFamily="18" charset="0"/>
                <a:cs typeface="Times New Roman" pitchFamily="18" charset="0"/>
              </a:rPr>
              <a:t> is not merely logic for its own sake. Its followers believed that obtaining valid knowledge was the only way to obtain release from suffering. They therefore took great pains to identify valid sources of knowledge and to distinguish these from mere false opinions. </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8683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normAutofit/>
          </a:bodyPr>
          <a:lstStyle/>
          <a:p>
            <a:r>
              <a:rPr lang="en-US" sz="3200" dirty="0" smtClean="0">
                <a:latin typeface="Times New Roman" pitchFamily="18" charset="0"/>
                <a:cs typeface="Times New Roman" pitchFamily="18" charset="0"/>
              </a:rPr>
              <a:t>The word </a:t>
            </a:r>
            <a:r>
              <a:rPr lang="en-US" sz="3200" dirty="0" err="1" smtClean="0">
                <a:latin typeface="Times New Roman" pitchFamily="18" charset="0"/>
                <a:cs typeface="Times New Roman" pitchFamily="18" charset="0"/>
              </a:rPr>
              <a:t>Nyaya</a:t>
            </a:r>
            <a:r>
              <a:rPr lang="en-US" sz="3200" dirty="0" smtClean="0">
                <a:latin typeface="Times New Roman" pitchFamily="18" charset="0"/>
                <a:cs typeface="Times New Roman" pitchFamily="18" charset="0"/>
              </a:rPr>
              <a:t> signifies going into a subject, i.e., investigating it analytically</a:t>
            </a:r>
          </a:p>
          <a:p>
            <a:r>
              <a:rPr lang="en-US" sz="3200" dirty="0" smtClean="0">
                <a:latin typeface="Times New Roman" pitchFamily="18" charset="0"/>
                <a:cs typeface="Times New Roman" pitchFamily="18" charset="0"/>
              </a:rPr>
              <a:t>The </a:t>
            </a:r>
            <a:r>
              <a:rPr lang="en-US" sz="3200" dirty="0" err="1" smtClean="0">
                <a:latin typeface="Times New Roman" pitchFamily="18" charset="0"/>
                <a:cs typeface="Times New Roman" pitchFamily="18" charset="0"/>
              </a:rPr>
              <a:t>Nyaya</a:t>
            </a:r>
            <a:r>
              <a:rPr lang="en-US" sz="3200" dirty="0" smtClean="0">
                <a:latin typeface="Times New Roman" pitchFamily="18" charset="0"/>
                <a:cs typeface="Times New Roman" pitchFamily="18" charset="0"/>
              </a:rPr>
              <a:t> is sometimes called </a:t>
            </a:r>
            <a:r>
              <a:rPr lang="en-US" sz="3200" dirty="0" err="1" smtClean="0">
                <a:latin typeface="Times New Roman" pitchFamily="18" charset="0"/>
                <a:cs typeface="Times New Roman" pitchFamily="18" charset="0"/>
              </a:rPr>
              <a:t>Tarka-Vidya</a:t>
            </a:r>
            <a:r>
              <a:rPr lang="en-US" sz="3200" dirty="0" smtClean="0">
                <a:latin typeface="Times New Roman" pitchFamily="18" charset="0"/>
                <a:cs typeface="Times New Roman" pitchFamily="18" charset="0"/>
              </a:rPr>
              <a:t> or the Science of Debate, </a:t>
            </a:r>
            <a:r>
              <a:rPr lang="en-US" sz="3200" dirty="0" err="1" smtClean="0">
                <a:latin typeface="Times New Roman" pitchFamily="18" charset="0"/>
                <a:cs typeface="Times New Roman" pitchFamily="18" charset="0"/>
              </a:rPr>
              <a:t>Vada-Vidya</a:t>
            </a:r>
            <a:r>
              <a:rPr lang="en-US" sz="3200" dirty="0" smtClean="0">
                <a:latin typeface="Times New Roman" pitchFamily="18" charset="0"/>
                <a:cs typeface="Times New Roman" pitchFamily="18" charset="0"/>
              </a:rPr>
              <a:t> or the Science of Discussion. </a:t>
            </a:r>
            <a:r>
              <a:rPr lang="en-US" sz="3200" dirty="0" err="1" smtClean="0">
                <a:latin typeface="Times New Roman" pitchFamily="18" charset="0"/>
                <a:cs typeface="Times New Roman" pitchFamily="18" charset="0"/>
              </a:rPr>
              <a:t>Tarka</a:t>
            </a:r>
            <a:r>
              <a:rPr lang="en-US" sz="3200" dirty="0" smtClean="0">
                <a:latin typeface="Times New Roman" pitchFamily="18" charset="0"/>
                <a:cs typeface="Times New Roman" pitchFamily="18" charset="0"/>
              </a:rPr>
              <a:t> is the special feature of the </a:t>
            </a:r>
            <a:r>
              <a:rPr lang="en-US" sz="3200" dirty="0" err="1" smtClean="0">
                <a:latin typeface="Times New Roman" pitchFamily="18" charset="0"/>
                <a:cs typeface="Times New Roman" pitchFamily="18" charset="0"/>
              </a:rPr>
              <a:t>Nyaya</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en-US" dirty="0" err="1" smtClean="0">
                <a:latin typeface="Times New Roman" pitchFamily="18" charset="0"/>
                <a:cs typeface="Times New Roman" pitchFamily="18" charset="0"/>
              </a:rPr>
              <a:t>Contd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81600"/>
          </a:xfrm>
        </p:spPr>
        <p:txBody>
          <a:bodyPr>
            <a:normAutofit/>
          </a:bodyPr>
          <a:lstStyle/>
          <a:p>
            <a:r>
              <a:rPr lang="en-US" dirty="0" err="1" smtClean="0">
                <a:latin typeface="Times New Roman" pitchFamily="18" charset="0"/>
                <a:cs typeface="Times New Roman" pitchFamily="18" charset="0"/>
              </a:rPr>
              <a:t>Shankhya</a:t>
            </a:r>
            <a:r>
              <a:rPr lang="en-US" dirty="0" smtClean="0">
                <a:latin typeface="Times New Roman" pitchFamily="18" charset="0"/>
                <a:cs typeface="Times New Roman" pitchFamily="18" charset="0"/>
              </a:rPr>
              <a:t> system of philosophy by </a:t>
            </a:r>
            <a:r>
              <a:rPr lang="en-US" dirty="0" err="1" smtClean="0">
                <a:latin typeface="Times New Roman" pitchFamily="18" charset="0"/>
                <a:cs typeface="Times New Roman" pitchFamily="18" charset="0"/>
              </a:rPr>
              <a:t>Rishi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Kapil</a:t>
            </a:r>
            <a:r>
              <a:rPr lang="en-US" dirty="0" smtClean="0">
                <a:latin typeface="Times New Roman" pitchFamily="18" charset="0"/>
                <a:cs typeface="Times New Roman" pitchFamily="18" charset="0"/>
              </a:rPr>
              <a:t> deals with matter.</a:t>
            </a:r>
          </a:p>
          <a:p>
            <a:r>
              <a:rPr lang="en-US" dirty="0" smtClean="0">
                <a:latin typeface="Times New Roman" pitchFamily="18" charset="0"/>
                <a:cs typeface="Times New Roman" pitchFamily="18" charset="0"/>
              </a:rPr>
              <a:t>Dualism in:- </a:t>
            </a:r>
          </a:p>
          <a:p>
            <a:pPr>
              <a:buNone/>
            </a:pP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Prakrti</a:t>
            </a:r>
            <a:r>
              <a:rPr lang="en-US" dirty="0" smtClean="0">
                <a:solidFill>
                  <a:srgbClr val="FF0000"/>
                </a:solidFill>
                <a:latin typeface="Times New Roman" pitchFamily="18" charset="0"/>
                <a:cs typeface="Times New Roman" pitchFamily="18" charset="0"/>
              </a:rPr>
              <a:t> - The Unconscious Principle</a:t>
            </a:r>
          </a:p>
          <a:p>
            <a:pPr>
              <a:buNone/>
            </a:pPr>
            <a:r>
              <a:rPr lang="en-US" dirty="0" smtClean="0">
                <a:latin typeface="Times New Roman" pitchFamily="18" charset="0"/>
                <a:cs typeface="Times New Roman" pitchFamily="18" charset="0"/>
              </a:rPr>
              <a:t>	Tri- </a:t>
            </a:r>
            <a:r>
              <a:rPr lang="en-US" dirty="0" err="1" smtClean="0">
                <a:latin typeface="Times New Roman" pitchFamily="18" charset="0"/>
                <a:cs typeface="Times New Roman" pitchFamily="18" charset="0"/>
              </a:rPr>
              <a:t>guna</a:t>
            </a:r>
            <a:r>
              <a:rPr lang="en-US" dirty="0" smtClean="0">
                <a:latin typeface="Times New Roman" pitchFamily="18" charset="0"/>
                <a:cs typeface="Times New Roman" pitchFamily="18" charset="0"/>
              </a:rPr>
              <a:t> of </a:t>
            </a:r>
            <a:r>
              <a:rPr lang="en-US" dirty="0" err="1" smtClean="0">
                <a:latin typeface="Times New Roman" pitchFamily="18" charset="0"/>
                <a:cs typeface="Times New Roman" pitchFamily="18" charset="0"/>
              </a:rPr>
              <a:t>Prakriti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Satwa</a:t>
            </a:r>
            <a:r>
              <a:rPr lang="en-US" dirty="0" smtClean="0">
                <a:latin typeface="Times New Roman" pitchFamily="18" charset="0"/>
                <a:cs typeface="Times New Roman" pitchFamily="18" charset="0"/>
              </a:rPr>
              <a:t> ( white), Raja ( Red), Tama ( Black)</a:t>
            </a:r>
          </a:p>
          <a:p>
            <a:r>
              <a:rPr lang="en-US" dirty="0" err="1" smtClean="0">
                <a:solidFill>
                  <a:srgbClr val="FF0000"/>
                </a:solidFill>
                <a:latin typeface="Times New Roman" pitchFamily="18" charset="0"/>
                <a:cs typeface="Times New Roman" pitchFamily="18" charset="0"/>
              </a:rPr>
              <a:t>Purusa</a:t>
            </a:r>
            <a:r>
              <a:rPr lang="en-US" dirty="0" smtClean="0">
                <a:solidFill>
                  <a:srgbClr val="FF0000"/>
                </a:solidFill>
                <a:latin typeface="Times New Roman" pitchFamily="18" charset="0"/>
                <a:cs typeface="Times New Roman" pitchFamily="18" charset="0"/>
              </a:rPr>
              <a:t> – Consciousness</a:t>
            </a:r>
          </a:p>
          <a:p>
            <a:r>
              <a:rPr lang="en-US" dirty="0" smtClean="0">
                <a:latin typeface="Times New Roman" pitchFamily="18" charset="0"/>
                <a:cs typeface="Times New Roman" pitchFamily="18" charset="0"/>
              </a:rPr>
              <a:t>Cause and effect:- effects come from causes</a:t>
            </a:r>
          </a:p>
          <a:p>
            <a:r>
              <a:rPr lang="en-US" dirty="0" smtClean="0">
                <a:latin typeface="Times New Roman" pitchFamily="18" charset="0"/>
                <a:cs typeface="Times New Roman" pitchFamily="18" charset="0"/>
              </a:rPr>
              <a:t>Dualism</a:t>
            </a:r>
          </a:p>
          <a:p>
            <a:endParaRPr lang="en-US" b="1" dirty="0" smtClean="0"/>
          </a:p>
          <a:p>
            <a:endParaRPr lang="en-US" dirty="0"/>
          </a:p>
        </p:txBody>
      </p:sp>
      <p:sp>
        <p:nvSpPr>
          <p:cNvPr id="2" name="Title 1"/>
          <p:cNvSpPr>
            <a:spLocks noGrp="1"/>
          </p:cNvSpPr>
          <p:nvPr>
            <p:ph type="title"/>
          </p:nvPr>
        </p:nvSpPr>
        <p:spPr>
          <a:xfrm>
            <a:off x="457200" y="274638"/>
            <a:ext cx="8229600" cy="868362"/>
          </a:xfrm>
        </p:spPr>
        <p:txBody>
          <a:bodyPr>
            <a:normAutofit fontScale="90000"/>
          </a:bodyPr>
          <a:lstStyle/>
          <a:p>
            <a:r>
              <a:rPr lang="en-US" dirty="0" smtClean="0"/>
              <a:t/>
            </a:r>
            <a:br>
              <a:rPr lang="en-US" dirty="0" smtClean="0"/>
            </a:br>
            <a:r>
              <a:rPr lang="en-US" b="1" dirty="0" err="1" smtClean="0">
                <a:latin typeface="Times New Roman" pitchFamily="18" charset="0"/>
                <a:cs typeface="Times New Roman" pitchFamily="18" charset="0"/>
              </a:rPr>
              <a:t>Shankhya</a:t>
            </a:r>
            <a:r>
              <a:rPr lang="en-US" b="1" dirty="0" smtClean="0">
                <a:latin typeface="Times New Roman" pitchFamily="18" charset="0"/>
                <a:cs typeface="Times New Roman" pitchFamily="18" charset="0"/>
              </a:rPr>
              <a:t> system </a:t>
            </a:r>
            <a:r>
              <a:rPr lang="en-US" b="1" dirty="0" smtClean="0"/>
              <a:t/>
            </a:r>
            <a:br>
              <a:rPr lang="en-US" b="1"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86800" cy="5715000"/>
          </a:xfrm>
        </p:spPr>
        <p:txBody>
          <a:bodyPr>
            <a:noAutofit/>
          </a:bodyPr>
          <a:lstStyle/>
          <a:p>
            <a:r>
              <a:rPr lang="en-US" sz="2800" dirty="0" err="1" smtClean="0">
                <a:latin typeface="Times New Roman" pitchFamily="18" charset="0"/>
                <a:cs typeface="Times New Roman" pitchFamily="18" charset="0"/>
              </a:rPr>
              <a:t>Samkhya</a:t>
            </a:r>
            <a:r>
              <a:rPr lang="en-US" sz="2800" dirty="0" smtClean="0">
                <a:latin typeface="Times New Roman" pitchFamily="18" charset="0"/>
                <a:cs typeface="Times New Roman" pitchFamily="18" charset="0"/>
              </a:rPr>
              <a:t> is widely regarded to be the oldest of the orthodox philosophical systems in Hinduism. Its philosophy regards the universe as consisting of two eternal realities: </a:t>
            </a:r>
            <a:r>
              <a:rPr lang="en-US" sz="2800" dirty="0" err="1" smtClean="0">
                <a:latin typeface="Times New Roman" pitchFamily="18" charset="0"/>
                <a:cs typeface="Times New Roman" pitchFamily="18" charset="0"/>
              </a:rPr>
              <a:t>purusha</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prakrti</a:t>
            </a:r>
            <a:r>
              <a:rPr lang="en-US" sz="2800" dirty="0" smtClean="0">
                <a:latin typeface="Times New Roman" pitchFamily="18" charset="0"/>
                <a:cs typeface="Times New Roman" pitchFamily="18" charset="0"/>
              </a:rPr>
              <a:t>. The </a:t>
            </a:r>
            <a:r>
              <a:rPr lang="en-US" sz="2800" dirty="0" err="1" smtClean="0">
                <a:latin typeface="Times New Roman" pitchFamily="18" charset="0"/>
                <a:cs typeface="Times New Roman" pitchFamily="18" charset="0"/>
              </a:rPr>
              <a:t>purushas</a:t>
            </a:r>
            <a:r>
              <a:rPr lang="en-US" sz="2800" dirty="0" smtClean="0">
                <a:latin typeface="Times New Roman" pitchFamily="18" charset="0"/>
                <a:cs typeface="Times New Roman" pitchFamily="18" charset="0"/>
              </a:rPr>
              <a:t> (souls) are many, conscious and devoid of all qualities. They are the silent spectators of </a:t>
            </a:r>
            <a:r>
              <a:rPr lang="en-US" sz="2800" dirty="0" err="1" smtClean="0">
                <a:latin typeface="Times New Roman" pitchFamily="18" charset="0"/>
                <a:cs typeface="Times New Roman" pitchFamily="18" charset="0"/>
              </a:rPr>
              <a:t>prakrti</a:t>
            </a:r>
            <a:r>
              <a:rPr lang="en-US" sz="2800" dirty="0" smtClean="0">
                <a:latin typeface="Times New Roman" pitchFamily="18" charset="0"/>
                <a:cs typeface="Times New Roman" pitchFamily="18" charset="0"/>
              </a:rPr>
              <a:t> (matter or nature), which is composed of three </a:t>
            </a:r>
            <a:r>
              <a:rPr lang="en-US" sz="2800" dirty="0" err="1" smtClean="0">
                <a:latin typeface="Times New Roman" pitchFamily="18" charset="0"/>
                <a:cs typeface="Times New Roman" pitchFamily="18" charset="0"/>
              </a:rPr>
              <a:t>gunas</a:t>
            </a:r>
            <a:r>
              <a:rPr lang="en-US" sz="2800" dirty="0" smtClean="0">
                <a:latin typeface="Times New Roman" pitchFamily="18" charset="0"/>
                <a:cs typeface="Times New Roman" pitchFamily="18" charset="0"/>
              </a:rPr>
              <a:t> (dispositions): </a:t>
            </a:r>
            <a:r>
              <a:rPr lang="en-US" sz="2800" dirty="0" err="1" smtClean="0">
                <a:latin typeface="Times New Roman" pitchFamily="18" charset="0"/>
                <a:cs typeface="Times New Roman" pitchFamily="18" charset="0"/>
              </a:rPr>
              <a:t>satva</a:t>
            </a:r>
            <a:r>
              <a:rPr lang="en-US" sz="2800" dirty="0" smtClean="0">
                <a:latin typeface="Times New Roman" pitchFamily="18" charset="0"/>
                <a:cs typeface="Times New Roman" pitchFamily="18" charset="0"/>
              </a:rPr>
              <a:t>, rajas and </a:t>
            </a:r>
            <a:r>
              <a:rPr lang="en-US" sz="2800" dirty="0" err="1" smtClean="0">
                <a:latin typeface="Times New Roman" pitchFamily="18" charset="0"/>
                <a:cs typeface="Times New Roman" pitchFamily="18" charset="0"/>
              </a:rPr>
              <a:t>tamas</a:t>
            </a:r>
            <a:r>
              <a:rPr lang="en-US" sz="2800" dirty="0" smtClean="0">
                <a:latin typeface="Times New Roman" pitchFamily="18" charset="0"/>
                <a:cs typeface="Times New Roman" pitchFamily="18" charset="0"/>
              </a:rPr>
              <a:t> (steadiness, activity and dullness). When the equilibrium of the </a:t>
            </a:r>
            <a:r>
              <a:rPr lang="en-US" sz="2800" dirty="0" err="1" smtClean="0">
                <a:latin typeface="Times New Roman" pitchFamily="18" charset="0"/>
                <a:cs typeface="Times New Roman" pitchFamily="18" charset="0"/>
              </a:rPr>
              <a:t>gunas</a:t>
            </a:r>
            <a:r>
              <a:rPr lang="en-US" sz="2800" dirty="0" smtClean="0">
                <a:latin typeface="Times New Roman" pitchFamily="18" charset="0"/>
                <a:cs typeface="Times New Roman" pitchFamily="18" charset="0"/>
              </a:rPr>
              <a:t> is disturbed, the world order evolves. This disturbance is due to the proximity of </a:t>
            </a:r>
            <a:r>
              <a:rPr lang="en-US" sz="2800" dirty="0" err="1" smtClean="0">
                <a:latin typeface="Times New Roman" pitchFamily="18" charset="0"/>
                <a:cs typeface="Times New Roman" pitchFamily="18" charset="0"/>
              </a:rPr>
              <a:t>Purusha</a:t>
            </a:r>
            <a:r>
              <a:rPr lang="en-US" sz="2800" dirty="0" smtClean="0">
                <a:latin typeface="Times New Roman" pitchFamily="18" charset="0"/>
                <a:cs typeface="Times New Roman" pitchFamily="18" charset="0"/>
              </a:rPr>
              <a:t> and </a:t>
            </a:r>
            <a:r>
              <a:rPr lang="en-US" sz="2800" dirty="0" err="1" smtClean="0">
                <a:latin typeface="Times New Roman" pitchFamily="18" charset="0"/>
                <a:cs typeface="Times New Roman" pitchFamily="18" charset="0"/>
              </a:rPr>
              <a:t>prakrti</a:t>
            </a:r>
            <a:r>
              <a:rPr lang="en-US" sz="2800" dirty="0" smtClean="0">
                <a:latin typeface="Times New Roman" pitchFamily="18" charset="0"/>
                <a:cs typeface="Times New Roman" pitchFamily="18" charset="0"/>
              </a:rPr>
              <a:t>. Liberation (</a:t>
            </a:r>
            <a:r>
              <a:rPr lang="en-US" sz="2800" dirty="0" err="1" smtClean="0">
                <a:latin typeface="Times New Roman" pitchFamily="18" charset="0"/>
                <a:cs typeface="Times New Roman" pitchFamily="18" charset="0"/>
              </a:rPr>
              <a:t>kaivalya</a:t>
            </a:r>
            <a:r>
              <a:rPr lang="en-US" sz="2800" dirty="0" smtClean="0">
                <a:latin typeface="Times New Roman" pitchFamily="18" charset="0"/>
                <a:cs typeface="Times New Roman" pitchFamily="18" charset="0"/>
              </a:rPr>
              <a:t>), then, consists of the </a:t>
            </a:r>
            <a:r>
              <a:rPr lang="en-US" sz="2800" dirty="0" err="1" smtClean="0">
                <a:latin typeface="Times New Roman" pitchFamily="18" charset="0"/>
                <a:cs typeface="Times New Roman" pitchFamily="18" charset="0"/>
              </a:rPr>
              <a:t>realisation</a:t>
            </a:r>
            <a:r>
              <a:rPr lang="en-US" sz="2800" dirty="0" smtClean="0">
                <a:latin typeface="Times New Roman" pitchFamily="18" charset="0"/>
                <a:cs typeface="Times New Roman" pitchFamily="18" charset="0"/>
              </a:rPr>
              <a:t> of the difference between the two.</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411162"/>
          </a:xfrm>
        </p:spPr>
        <p:txBody>
          <a:bodyPr>
            <a:normAutofit fontScale="90000"/>
          </a:bodyPr>
          <a:lstStyle/>
          <a:p>
            <a:r>
              <a:rPr lang="en-US" dirty="0" err="1" smtClean="0"/>
              <a:t>Contd</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err="1" smtClean="0">
                <a:latin typeface="Times New Roman" pitchFamily="18" charset="0"/>
                <a:cs typeface="Times New Roman" pitchFamily="18" charset="0"/>
              </a:rPr>
              <a:t>Sankhya</a:t>
            </a:r>
            <a:r>
              <a:rPr lang="en-US" sz="3200" dirty="0" smtClean="0">
                <a:latin typeface="Times New Roman" pitchFamily="18" charset="0"/>
                <a:cs typeface="Times New Roman" pitchFamily="18" charset="0"/>
              </a:rPr>
              <a:t> philosophy accepts only three independent sources of valid knowledge: perception, inference, and testimony.</a:t>
            </a:r>
            <a:endParaRPr lang="en-US" sz="32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en-US" dirty="0" err="1" smtClean="0"/>
              <a:t>Contd</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257800"/>
          </a:xfrm>
        </p:spPr>
        <p:txBody>
          <a:bodyPr>
            <a:noAutofit/>
          </a:bodyPr>
          <a:lstStyle/>
          <a:p>
            <a:r>
              <a:rPr lang="en-US" sz="2800" dirty="0" smtClean="0">
                <a:latin typeface="Times New Roman" pitchFamily="18" charset="0"/>
                <a:cs typeface="Times New Roman" pitchFamily="18" charset="0"/>
              </a:rPr>
              <a:t>It is not theist philosophy; it believes that there is a presence of subject and object i.e. </a:t>
            </a:r>
            <a:r>
              <a:rPr lang="en-US" sz="2800" i="1" dirty="0" err="1" smtClean="0">
                <a:latin typeface="Times New Roman" pitchFamily="18" charset="0"/>
                <a:cs typeface="Times New Roman" pitchFamily="18" charset="0"/>
              </a:rPr>
              <a:t>prakirti</a:t>
            </a:r>
            <a:r>
              <a:rPr lang="en-US" sz="2800" dirty="0" smtClean="0">
                <a:latin typeface="Times New Roman" pitchFamily="18" charset="0"/>
                <a:cs typeface="Times New Roman" pitchFamily="18" charset="0"/>
              </a:rPr>
              <a:t> (nature) and </a:t>
            </a:r>
            <a:r>
              <a:rPr lang="en-US" sz="2800" i="1" dirty="0" err="1" smtClean="0">
                <a:latin typeface="Times New Roman" pitchFamily="18" charset="0"/>
                <a:cs typeface="Times New Roman" pitchFamily="18" charset="0"/>
              </a:rPr>
              <a:t>purush</a:t>
            </a:r>
            <a:r>
              <a:rPr lang="en-US" sz="2800" dirty="0" smtClean="0">
                <a:latin typeface="Times New Roman" pitchFamily="18" charset="0"/>
                <a:cs typeface="Times New Roman" pitchFamily="18" charset="0"/>
              </a:rPr>
              <a:t>(cosmic me); it argues the existence of </a:t>
            </a:r>
            <a:r>
              <a:rPr lang="en-US" sz="2800" i="1" dirty="0" err="1" smtClean="0">
                <a:latin typeface="Times New Roman" pitchFamily="18" charset="0"/>
                <a:cs typeface="Times New Roman" pitchFamily="18" charset="0"/>
              </a:rPr>
              <a:t>prakirti</a:t>
            </a:r>
            <a:r>
              <a:rPr lang="en-US" sz="2800" dirty="0" smtClean="0">
                <a:latin typeface="Times New Roman" pitchFamily="18" charset="0"/>
                <a:cs typeface="Times New Roman" pitchFamily="18" charset="0"/>
              </a:rPr>
              <a:t>; change is external and the idea of change is related to the evolution theory; </a:t>
            </a:r>
            <a:r>
              <a:rPr lang="en-US" sz="2800" i="1" dirty="0" err="1" smtClean="0">
                <a:latin typeface="Times New Roman" pitchFamily="18" charset="0"/>
                <a:cs typeface="Times New Roman" pitchFamily="18" charset="0"/>
              </a:rPr>
              <a:t>prakirti</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evolves and dissolves in a definite order; </a:t>
            </a:r>
            <a:r>
              <a:rPr lang="en-US" sz="2800" i="1" dirty="0" err="1" smtClean="0">
                <a:latin typeface="Times New Roman" pitchFamily="18" charset="0"/>
                <a:cs typeface="Times New Roman" pitchFamily="18" charset="0"/>
              </a:rPr>
              <a:t>prakirti</a:t>
            </a:r>
            <a:r>
              <a:rPr lang="en-US" sz="2800" dirty="0" smtClean="0">
                <a:latin typeface="Times New Roman" pitchFamily="18" charset="0"/>
                <a:cs typeface="Times New Roman" pitchFamily="18" charset="0"/>
              </a:rPr>
              <a:t> consists of three </a:t>
            </a:r>
            <a:r>
              <a:rPr lang="en-US" sz="2800" i="1" dirty="0" err="1" smtClean="0">
                <a:latin typeface="Times New Roman" pitchFamily="18" charset="0"/>
                <a:cs typeface="Times New Roman" pitchFamily="18" charset="0"/>
              </a:rPr>
              <a:t>guna</a:t>
            </a:r>
            <a:r>
              <a:rPr lang="en-US" sz="2800" dirty="0" smtClean="0">
                <a:latin typeface="Times New Roman" pitchFamily="18" charset="0"/>
                <a:cs typeface="Times New Roman" pitchFamily="18" charset="0"/>
              </a:rPr>
              <a:t> (characteristics) i.e. </a:t>
            </a:r>
            <a:r>
              <a:rPr lang="en-US" sz="2800" i="1" dirty="0" err="1" smtClean="0">
                <a:latin typeface="Times New Roman" pitchFamily="18" charset="0"/>
                <a:cs typeface="Times New Roman" pitchFamily="18" charset="0"/>
              </a:rPr>
              <a:t>satwa</a:t>
            </a:r>
            <a:r>
              <a:rPr lang="en-US" sz="2800" i="1" dirty="0" smtClean="0">
                <a:latin typeface="Times New Roman" pitchFamily="18" charset="0"/>
                <a:cs typeface="Times New Roman" pitchFamily="18" charset="0"/>
              </a:rPr>
              <a:t>, raja,</a:t>
            </a:r>
            <a:r>
              <a:rPr lang="en-US" sz="2800" dirty="0" smtClean="0">
                <a:latin typeface="Times New Roman" pitchFamily="18" charset="0"/>
                <a:cs typeface="Times New Roman" pitchFamily="18" charset="0"/>
              </a:rPr>
              <a:t> and </a:t>
            </a:r>
            <a:r>
              <a:rPr lang="en-US" sz="2800" i="1" dirty="0" smtClean="0">
                <a:latin typeface="Times New Roman" pitchFamily="18" charset="0"/>
                <a:cs typeface="Times New Roman" pitchFamily="18" charset="0"/>
              </a:rPr>
              <a:t>tama; </a:t>
            </a:r>
            <a:r>
              <a:rPr lang="en-US" sz="2800" i="1" dirty="0" err="1" smtClean="0">
                <a:latin typeface="Times New Roman" pitchFamily="18" charset="0"/>
                <a:cs typeface="Times New Roman" pitchFamily="18" charset="0"/>
              </a:rPr>
              <a:t>prakirti</a:t>
            </a:r>
            <a:r>
              <a:rPr lang="en-US" sz="2800" dirty="0" smtClean="0">
                <a:latin typeface="Times New Roman" pitchFamily="18" charset="0"/>
                <a:cs typeface="Times New Roman" pitchFamily="18" charset="0"/>
              </a:rPr>
              <a:t> is the unity of and form of </a:t>
            </a:r>
            <a:r>
              <a:rPr lang="en-US" sz="2800" i="1" dirty="0" err="1" smtClean="0">
                <a:latin typeface="Times New Roman" pitchFamily="18" charset="0"/>
                <a:cs typeface="Times New Roman" pitchFamily="18" charset="0"/>
              </a:rPr>
              <a:t>Mahat</a:t>
            </a:r>
            <a:r>
              <a:rPr lang="en-US" sz="2800" dirty="0" smtClean="0">
                <a:latin typeface="Times New Roman" pitchFamily="18" charset="0"/>
                <a:cs typeface="Times New Roman" pitchFamily="18" charset="0"/>
              </a:rPr>
              <a:t> (world pleasure); </a:t>
            </a:r>
            <a:r>
              <a:rPr lang="en-US" sz="2800" dirty="0" err="1" smtClean="0">
                <a:latin typeface="Times New Roman" pitchFamily="18" charset="0"/>
                <a:cs typeface="Times New Roman" pitchFamily="18" charset="0"/>
              </a:rPr>
              <a:t>prakirti</a:t>
            </a:r>
            <a:r>
              <a:rPr lang="en-US" sz="2800" dirty="0" smtClean="0">
                <a:latin typeface="Times New Roman" pitchFamily="18" charset="0"/>
                <a:cs typeface="Times New Roman" pitchFamily="18" charset="0"/>
              </a:rPr>
              <a:t> evolved and </a:t>
            </a:r>
            <a:r>
              <a:rPr lang="en-US" sz="2800" dirty="0" err="1" smtClean="0">
                <a:latin typeface="Times New Roman" pitchFamily="18" charset="0"/>
                <a:cs typeface="Times New Roman" pitchFamily="18" charset="0"/>
              </a:rPr>
              <a:t>buddhi</a:t>
            </a:r>
            <a:r>
              <a:rPr lang="en-US" sz="2800" dirty="0" smtClean="0">
                <a:latin typeface="Times New Roman" pitchFamily="18" charset="0"/>
                <a:cs typeface="Times New Roman" pitchFamily="18" charset="0"/>
              </a:rPr>
              <a:t> is both eternal and non-eternal; </a:t>
            </a:r>
            <a:r>
              <a:rPr lang="en-US" sz="2800" dirty="0" smtClean="0">
                <a:latin typeface="Times New Roman" pitchFamily="18" charset="0"/>
                <a:cs typeface="Times New Roman" pitchFamily="18" charset="0"/>
              </a:rPr>
              <a:t>cosmic</a:t>
            </a:r>
          </a:p>
          <a:p>
            <a:r>
              <a:rPr lang="en-US" sz="2800" dirty="0" smtClean="0">
                <a:latin typeface="Times New Roman" pitchFamily="18" charset="0"/>
                <a:cs typeface="Times New Roman" pitchFamily="18" charset="0"/>
              </a:rPr>
              <a:t>Focuses on causal relationship and yet believes that they are distinct </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639762"/>
          </a:xfrm>
        </p:spPr>
        <p:txBody>
          <a:bodyPr>
            <a:normAutofit fontScale="90000"/>
          </a:bodyPr>
          <a:lstStyle/>
          <a:p>
            <a:r>
              <a:rPr lang="en-US" dirty="0" err="1" smtClean="0"/>
              <a:t>Contd</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a:bodyPr>
          <a:lstStyle/>
          <a:p>
            <a:pPr lvl="0"/>
            <a:r>
              <a:rPr lang="en-US" sz="3200" dirty="0" smtClean="0">
                <a:latin typeface="Times New Roman" pitchFamily="18" charset="0"/>
                <a:cs typeface="Times New Roman" pitchFamily="18" charset="0"/>
              </a:rPr>
              <a:t>concept </a:t>
            </a:r>
            <a:r>
              <a:rPr lang="en-US" sz="3200" dirty="0" smtClean="0">
                <a:latin typeface="Times New Roman" pitchFamily="18" charset="0"/>
                <a:cs typeface="Times New Roman" pitchFamily="18" charset="0"/>
              </a:rPr>
              <a:t>of duality</a:t>
            </a:r>
          </a:p>
          <a:p>
            <a:pPr lvl="0"/>
            <a:r>
              <a:rPr lang="en-US" sz="3200" dirty="0" smtClean="0">
                <a:latin typeface="Times New Roman" pitchFamily="18" charset="0"/>
                <a:cs typeface="Times New Roman" pitchFamily="18" charset="0"/>
              </a:rPr>
              <a:t>concept of </a:t>
            </a:r>
            <a:r>
              <a:rPr lang="en-US" sz="3200" i="1" dirty="0" err="1" smtClean="0">
                <a:latin typeface="Times New Roman" pitchFamily="18" charset="0"/>
                <a:cs typeface="Times New Roman" pitchFamily="18" charset="0"/>
              </a:rPr>
              <a:t>abidya</a:t>
            </a:r>
            <a:r>
              <a:rPr lang="en-US" sz="3200" dirty="0" smtClean="0">
                <a:latin typeface="Times New Roman" pitchFamily="18" charset="0"/>
                <a:cs typeface="Times New Roman" pitchFamily="18" charset="0"/>
              </a:rPr>
              <a:t> (knowledge of </a:t>
            </a:r>
            <a:r>
              <a:rPr lang="en-US" sz="3200" i="1" dirty="0" err="1" smtClean="0">
                <a:latin typeface="Times New Roman" pitchFamily="18" charset="0"/>
                <a:cs typeface="Times New Roman" pitchFamily="18" charset="0"/>
              </a:rPr>
              <a:t>prakriti</a:t>
            </a:r>
            <a:r>
              <a:rPr lang="en-US" sz="3200" dirty="0" smtClean="0">
                <a:latin typeface="Times New Roman" pitchFamily="18" charset="0"/>
                <a:cs typeface="Times New Roman" pitchFamily="18" charset="0"/>
              </a:rPr>
              <a:t>) and </a:t>
            </a:r>
            <a:r>
              <a:rPr lang="en-US" sz="3200" i="1" dirty="0" err="1" smtClean="0">
                <a:latin typeface="Times New Roman" pitchFamily="18" charset="0"/>
                <a:cs typeface="Times New Roman" pitchFamily="18" charset="0"/>
              </a:rPr>
              <a:t>bidya</a:t>
            </a:r>
            <a:r>
              <a:rPr lang="en-US" sz="3200" i="1" dirty="0" smtClean="0">
                <a:latin typeface="Times New Roman" pitchFamily="18" charset="0"/>
                <a:cs typeface="Times New Roman" pitchFamily="18" charset="0"/>
              </a:rPr>
              <a:t> (</a:t>
            </a:r>
            <a:r>
              <a:rPr lang="en-US" sz="3200" i="1" dirty="0" err="1" smtClean="0">
                <a:latin typeface="Times New Roman" pitchFamily="18" charset="0"/>
                <a:cs typeface="Times New Roman" pitchFamily="18" charset="0"/>
              </a:rPr>
              <a:t>purush</a:t>
            </a:r>
            <a:r>
              <a:rPr lang="en-US" sz="3200" dirty="0" smtClean="0">
                <a:latin typeface="Times New Roman" pitchFamily="18" charset="0"/>
                <a:cs typeface="Times New Roman" pitchFamily="18" charset="0"/>
              </a:rPr>
              <a:t>)</a:t>
            </a:r>
          </a:p>
          <a:p>
            <a:pPr lvl="0"/>
            <a:r>
              <a:rPr lang="en-US" sz="3200" i="1" dirty="0" err="1" smtClean="0">
                <a:latin typeface="Times New Roman" pitchFamily="18" charset="0"/>
                <a:cs typeface="Times New Roman" pitchFamily="18" charset="0"/>
              </a:rPr>
              <a:t>prakirti</a:t>
            </a:r>
            <a:r>
              <a:rPr lang="en-US" sz="3200" dirty="0" smtClean="0">
                <a:latin typeface="Times New Roman" pitchFamily="18" charset="0"/>
                <a:cs typeface="Times New Roman" pitchFamily="18" charset="0"/>
              </a:rPr>
              <a:t> is progressive and pluralist</a:t>
            </a:r>
          </a:p>
          <a:p>
            <a:r>
              <a:rPr lang="en-US" sz="3200" dirty="0" smtClean="0">
                <a:latin typeface="Times New Roman" pitchFamily="18" charset="0"/>
                <a:cs typeface="Times New Roman" pitchFamily="18" charset="0"/>
              </a:rPr>
              <a:t>concept of contradictions to be understood</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92162"/>
          </a:xfrm>
        </p:spPr>
        <p:txBody>
          <a:bodyPr>
            <a:normAutofit fontScale="90000"/>
          </a:bodyPr>
          <a:lstStyle/>
          <a:p>
            <a:r>
              <a:rPr lang="en-US" dirty="0" smtClean="0"/>
              <a:t/>
            </a:r>
            <a:br>
              <a:rPr lang="en-US" dirty="0" smtClean="0"/>
            </a:br>
            <a:r>
              <a:rPr lang="en-US" dirty="0" smtClean="0">
                <a:latin typeface="Times New Roman" pitchFamily="18" charset="0"/>
                <a:cs typeface="Times New Roman" pitchFamily="18" charset="0"/>
              </a:rPr>
              <a:t>Contribution </a:t>
            </a:r>
            <a:r>
              <a:rPr lang="en-US" dirty="0" smtClean="0">
                <a:latin typeface="Times New Roman" pitchFamily="18" charset="0"/>
                <a:cs typeface="Times New Roman" pitchFamily="18" charset="0"/>
              </a:rPr>
              <a:t>of </a:t>
            </a:r>
            <a:r>
              <a:rPr lang="en-US" dirty="0" err="1" smtClean="0">
                <a:latin typeface="Times New Roman" pitchFamily="18" charset="0"/>
                <a:cs typeface="Times New Roman" pitchFamily="18" charset="0"/>
              </a:rPr>
              <a:t>Sankhya</a:t>
            </a:r>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TotalTime>
  <Words>1289</Words>
  <Application>Microsoft Office PowerPoint</Application>
  <PresentationFormat>On-screen Show (4:3)</PresentationFormat>
  <Paragraphs>95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vt:lpstr>
      <vt:lpstr> Nyaya system  </vt:lpstr>
      <vt:lpstr>Contd…</vt:lpstr>
      <vt:lpstr>Contd…</vt:lpstr>
      <vt:lpstr> Shankhya system  </vt:lpstr>
      <vt:lpstr>Contd…</vt:lpstr>
      <vt:lpstr>Contd…</vt:lpstr>
      <vt:lpstr>Contd…</vt:lpstr>
      <vt:lpstr> Contribution of Sankhya </vt:lpstr>
      <vt:lpstr>Vaisheshika system</vt:lpstr>
      <vt:lpstr>valid knowledge</vt:lpstr>
      <vt:lpstr> Contribution of Vaishesika </vt:lpstr>
      <vt:lpstr>Yoga system</vt:lpstr>
      <vt:lpstr> Contribution of Yoga </vt:lpstr>
      <vt:lpstr>Purva-Mimansa system</vt:lpstr>
      <vt:lpstr>Sources of knowledge</vt:lpstr>
      <vt:lpstr> Contribution of Purba Mimansa  </vt:lpstr>
      <vt:lpstr>Uttar-Mimansa or Vedanta system</vt:lpstr>
      <vt:lpstr> Contribution of Vedanta </vt:lpstr>
      <vt:lpstr>Aims of Education</vt:lpstr>
      <vt:lpstr>Contd…</vt:lpstr>
      <vt:lpstr>Educational System </vt:lpstr>
      <vt:lpstr> Higher education </vt:lpstr>
      <vt:lpstr>Methods of Teaching </vt:lpstr>
      <vt:lpstr>Role of Teacher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22</cp:revision>
  <dcterms:created xsi:type="dcterms:W3CDTF">2006-08-16T00:00:00Z</dcterms:created>
  <dcterms:modified xsi:type="dcterms:W3CDTF">2013-02-13T17:07:26Z</dcterms:modified>
</cp:coreProperties>
</file>