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848E7-4A56-45E9-8799-ED5CC3FA03A6}"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95F4C-0466-4072-B117-CC37501C21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495F4C-0466-4072-B117-CC37501C21F4}"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45F1B-92C5-4FCF-B038-A521BA099EA9}"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5F1B-92C5-4FCF-B038-A521BA099EA9}"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5F1B-92C5-4FCF-B038-A521BA099EA9}"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5F1B-92C5-4FCF-B038-A521BA099EA9}"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45F1B-92C5-4FCF-B038-A521BA099EA9}"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45F1B-92C5-4FCF-B038-A521BA099EA9}"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45F1B-92C5-4FCF-B038-A521BA099EA9}"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45F1B-92C5-4FCF-B038-A521BA099EA9}"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45F1B-92C5-4FCF-B038-A521BA099EA9}"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45F1B-92C5-4FCF-B038-A521BA099EA9}"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45F1B-92C5-4FCF-B038-A521BA099EA9}"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E81A-DA0A-428A-9D23-80FB136F5B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45F1B-92C5-4FCF-B038-A521BA099EA9}" type="datetimeFigureOut">
              <a:rPr lang="en-US" smtClean="0"/>
              <a:pPr/>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1E81A-DA0A-428A-9D23-80FB136F5B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33399"/>
          </a:xfrm>
        </p:spPr>
        <p:txBody>
          <a:bodyPr>
            <a:normAutofit fontScale="90000"/>
          </a:bodyPr>
          <a:lstStyle/>
          <a:p>
            <a:r>
              <a:rPr lang="en-US" sz="3200" dirty="0" smtClean="0"/>
              <a:t>Psychoanalysis – </a:t>
            </a:r>
            <a:r>
              <a:rPr lang="en-US" sz="3200" dirty="0" err="1" smtClean="0"/>
              <a:t>freud’s</a:t>
            </a:r>
            <a:r>
              <a:rPr lang="en-US" sz="3200" dirty="0" smtClean="0"/>
              <a:t> system of psychology</a:t>
            </a:r>
            <a:endParaRPr lang="en-US" sz="3200" dirty="0"/>
          </a:p>
        </p:txBody>
      </p:sp>
      <p:sp>
        <p:nvSpPr>
          <p:cNvPr id="3" name="Subtitle 2"/>
          <p:cNvSpPr>
            <a:spLocks noGrp="1"/>
          </p:cNvSpPr>
          <p:nvPr>
            <p:ph type="subTitle" idx="1"/>
          </p:nvPr>
        </p:nvSpPr>
        <p:spPr>
          <a:xfrm>
            <a:off x="381000" y="2362200"/>
            <a:ext cx="8153400" cy="3581400"/>
          </a:xfrm>
        </p:spPr>
        <p:txBody>
          <a:bodyPr/>
          <a:lstStyle/>
          <a:p>
            <a:pPr algn="l"/>
            <a:r>
              <a:rPr lang="en-US" dirty="0" smtClean="0"/>
              <a:t>Sigmund </a:t>
            </a:r>
            <a:r>
              <a:rPr lang="en-US" dirty="0" err="1" smtClean="0"/>
              <a:t>freud</a:t>
            </a:r>
            <a:r>
              <a:rPr lang="en-US" dirty="0" smtClean="0"/>
              <a:t> (1856 -1939) developed the psychoanalytic theory out of his work with mental patients. He is a medical doctor who specialized in neurology. </a:t>
            </a:r>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Contd</a:t>
            </a:r>
            <a:r>
              <a:rPr lang="en-US" sz="3200" dirty="0" smtClean="0"/>
              <a:t>…</a:t>
            </a:r>
            <a:endParaRPr lang="en-US" sz="32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For the first time , this system presented a beautiful blend of theory and practice. On the  </a:t>
            </a:r>
            <a:r>
              <a:rPr lang="en-US" sz="2400" u="sng" dirty="0" smtClean="0">
                <a:latin typeface="Times New Roman" pitchFamily="18" charset="0"/>
                <a:cs typeface="Times New Roman" pitchFamily="18" charset="0"/>
              </a:rPr>
              <a:t>theoretical side </a:t>
            </a:r>
            <a:r>
              <a:rPr lang="en-US" sz="2400" dirty="0" smtClean="0">
                <a:latin typeface="Times New Roman" pitchFamily="18" charset="0"/>
                <a:cs typeface="Times New Roman" pitchFamily="18" charset="0"/>
              </a:rPr>
              <a:t>it presented a theory to understand and explain the human psyche and </a:t>
            </a:r>
            <a:r>
              <a:rPr lang="en-US" sz="2400" u="sng" dirty="0" smtClean="0">
                <a:latin typeface="Times New Roman" pitchFamily="18" charset="0"/>
                <a:cs typeface="Times New Roman" pitchFamily="18" charset="0"/>
              </a:rPr>
              <a:t>on the practical side </a:t>
            </a:r>
            <a:r>
              <a:rPr lang="en-US" sz="2400" dirty="0" smtClean="0">
                <a:latin typeface="Times New Roman" pitchFamily="18" charset="0"/>
                <a:cs typeface="Times New Roman" pitchFamily="18" charset="0"/>
              </a:rPr>
              <a:t>it provided a method known as psychoanalysis for the study of human behavior, and also as </a:t>
            </a:r>
            <a:r>
              <a:rPr lang="en-US" sz="2400" u="sng" dirty="0" smtClean="0">
                <a:latin typeface="Times New Roman" pitchFamily="18" charset="0"/>
                <a:cs typeface="Times New Roman" pitchFamily="18" charset="0"/>
              </a:rPr>
              <a:t>a therapy for </a:t>
            </a:r>
            <a:r>
              <a:rPr lang="en-US" sz="2400" dirty="0" smtClean="0">
                <a:latin typeface="Times New Roman" pitchFamily="18" charset="0"/>
                <a:cs typeface="Times New Roman" pitchFamily="18" charset="0"/>
              </a:rPr>
              <a:t>treating the mentally ill.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The structures of mind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Freud explaining the structure of human mind and divided  it into two parts:</a:t>
            </a:r>
          </a:p>
          <a:p>
            <a:pPr marL="571500" indent="-571500">
              <a:buFont typeface="+mj-lt"/>
              <a:buAutoNum type="romanUcPeriod"/>
            </a:pPr>
            <a:r>
              <a:rPr lang="en-US" dirty="0" smtClean="0"/>
              <a:t>First , by arranging it into three layers as the conscious, the subconscious and  the unconscious.</a:t>
            </a:r>
          </a:p>
          <a:p>
            <a:pPr marL="571500" indent="-571500">
              <a:buFont typeface="+mj-lt"/>
              <a:buAutoNum type="romanUcPeriod"/>
            </a:pPr>
            <a:r>
              <a:rPr lang="en-US" dirty="0" smtClean="0"/>
              <a:t>Second, by postulating three other components such as Id, Ego, and super ego.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a:bodyPr>
          <a:lstStyle/>
          <a:p>
            <a:r>
              <a:rPr lang="en-US" sz="2800" dirty="0" smtClean="0">
                <a:latin typeface="Times New Roman" pitchFamily="18" charset="0"/>
                <a:cs typeface="Times New Roman" pitchFamily="18" charset="0"/>
              </a:rPr>
              <a:t>Concept of conscious ,subconscious and unconscious mind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sz="3800" b="1" dirty="0" smtClean="0">
                <a:latin typeface="Times New Roman" pitchFamily="18" charset="0"/>
                <a:cs typeface="Times New Roman" pitchFamily="18" charset="0"/>
              </a:rPr>
              <a:t>Conscious mind</a:t>
            </a:r>
            <a:r>
              <a:rPr lang="en-US" sz="3800" dirty="0" smtClean="0">
                <a:latin typeface="Times New Roman" pitchFamily="18" charset="0"/>
                <a:cs typeface="Times New Roman" pitchFamily="18" charset="0"/>
              </a:rPr>
              <a:t>: to compare the human mind  to the ocean or river, then the upper layer would represent the conscious mind , the main bed would be identified with the subconscious and the bottom would from the unconscious. </a:t>
            </a:r>
          </a:p>
          <a:p>
            <a:r>
              <a:rPr lang="en-US" sz="3800" dirty="0" smtClean="0">
                <a:latin typeface="Times New Roman" pitchFamily="18" charset="0"/>
                <a:cs typeface="Times New Roman" pitchFamily="18" charset="0"/>
              </a:rPr>
              <a:t>The conscious minds lies just above the surface of the water like the tip of an iceberg and occupied only one tenth of our total mind.</a:t>
            </a:r>
          </a:p>
          <a:p>
            <a:pPr>
              <a:buNone/>
            </a:pPr>
            <a:endParaRPr lang="en-US" sz="3800" dirty="0" smtClean="0">
              <a:latin typeface="Times New Roman" pitchFamily="18" charset="0"/>
              <a:cs typeface="Times New Roman" pitchFamily="18" charset="0"/>
            </a:endParaRPr>
          </a:p>
          <a:p>
            <a:r>
              <a:rPr lang="en-US" sz="3800" b="1" dirty="0" smtClean="0">
                <a:latin typeface="Times New Roman" pitchFamily="18" charset="0"/>
                <a:cs typeface="Times New Roman" pitchFamily="18" charset="0"/>
              </a:rPr>
              <a:t>Subconsciou</a:t>
            </a:r>
            <a:r>
              <a:rPr lang="en-US" sz="3800" dirty="0" smtClean="0">
                <a:latin typeface="Times New Roman" pitchFamily="18" charset="0"/>
                <a:cs typeface="Times New Roman" pitchFamily="18" charset="0"/>
              </a:rPr>
              <a:t>s: below the conscious layer lies the subconscious mind , this types of mind stores the all types of  information just beneath the surface of awareness  dormant \resting which can bought to the level of consciousness at a moment’s notice wherever required.</a:t>
            </a:r>
          </a:p>
          <a:p>
            <a:endParaRPr lang="en-US" sz="3800" dirty="0" smtClean="0">
              <a:latin typeface="Times New Roman" pitchFamily="18" charset="0"/>
              <a:cs typeface="Times New Roman" pitchFamily="18" charset="0"/>
            </a:endParaRPr>
          </a:p>
          <a:p>
            <a:r>
              <a:rPr lang="en-US" sz="3800" b="1" dirty="0" smtClean="0">
                <a:latin typeface="Times New Roman" pitchFamily="18" charset="0"/>
                <a:cs typeface="Times New Roman" pitchFamily="18" charset="0"/>
              </a:rPr>
              <a:t> unconscious : </a:t>
            </a:r>
            <a:r>
              <a:rPr lang="en-US" sz="3800" dirty="0" smtClean="0">
                <a:latin typeface="Times New Roman" pitchFamily="18" charset="0"/>
                <a:cs typeface="Times New Roman" pitchFamily="18" charset="0"/>
              </a:rPr>
              <a:t>below the subconscious mind lies the unconscious mind.  It is the most important part of our life which is hidden  usually  inaccessible to the conscious.  It contain all repressed wishes, desires feelings, drives and motives , many of which relate to sex and aggression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latin typeface="Times New Roman" pitchFamily="18" charset="0"/>
                <a:cs typeface="Times New Roman" pitchFamily="18" charset="0"/>
              </a:rPr>
              <a:t>The concept of Id, Ego and Super ego</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86800" cy="5715000"/>
          </a:xfrm>
        </p:spPr>
        <p:txBody>
          <a:bodyPr>
            <a:normAutofit/>
          </a:bodyPr>
          <a:lstStyle/>
          <a:p>
            <a:r>
              <a:rPr lang="en-US" sz="2400" b="1" dirty="0" smtClean="0">
                <a:latin typeface="Times New Roman" pitchFamily="18" charset="0"/>
                <a:cs typeface="Times New Roman" pitchFamily="18" charset="0"/>
              </a:rPr>
              <a:t>The Id</a:t>
            </a:r>
            <a:r>
              <a:rPr lang="en-US" sz="2400" dirty="0" smtClean="0">
                <a:latin typeface="Times New Roman" pitchFamily="18" charset="0"/>
                <a:cs typeface="Times New Roman" pitchFamily="18" charset="0"/>
              </a:rPr>
              <a:t>:  it present the anima in mind and it is seated in the unconscious.  It is the source of mental energy and of all instinctive energy of the individual. It presents at birth. Id is quite  selfish and unethical. It knows no reality, follows no rules and considers only the satisfaction of its own needs and drives. It strives only to secure pleasure</a:t>
            </a:r>
            <a:r>
              <a:rPr lang="en-US" dirty="0" smtClean="0"/>
              <a:t>. </a:t>
            </a:r>
          </a:p>
          <a:p>
            <a:r>
              <a:rPr lang="en-US" sz="2600" b="1" dirty="0" smtClean="0">
                <a:latin typeface="Times New Roman" pitchFamily="18" charset="0"/>
                <a:cs typeface="Times New Roman" pitchFamily="18" charset="0"/>
              </a:rPr>
              <a:t>The ego</a:t>
            </a:r>
            <a:r>
              <a:rPr lang="en-US" sz="2600" dirty="0" smtClean="0">
                <a:latin typeface="Times New Roman" pitchFamily="18" charset="0"/>
                <a:cs typeface="Times New Roman" pitchFamily="18" charset="0"/>
              </a:rPr>
              <a:t>: which deals  with the demands of reality. The ego is called the ‘executive branch’ of personality because it makes rotational decision. The id and ego have no morality they do not account whether something is right or wrong. It begin to develop from the moment of birth. Freud believed that  the stronger the ego becomes , the more realistic, and usually the more successful. </a:t>
            </a:r>
            <a:endParaRPr lang="en-US" sz="2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Super ego</a:t>
            </a:r>
            <a:endParaRPr lang="en-US" dirty="0"/>
          </a:p>
        </p:txBody>
      </p:sp>
      <p:sp>
        <p:nvSpPr>
          <p:cNvPr id="3" name="Content Placeholder 2"/>
          <p:cNvSpPr>
            <a:spLocks noGrp="1"/>
          </p:cNvSpPr>
          <p:nvPr>
            <p:ph idx="1"/>
          </p:nvPr>
        </p:nvSpPr>
        <p:spPr>
          <a:xfrm>
            <a:off x="228600" y="762000"/>
            <a:ext cx="8686800" cy="5715000"/>
          </a:xfrm>
        </p:spPr>
        <p:txBody>
          <a:bodyPr>
            <a:normAutofit/>
          </a:bodyPr>
          <a:lstStyle/>
          <a:p>
            <a:r>
              <a:rPr lang="en-US" sz="2400" dirty="0" smtClean="0">
                <a:latin typeface="Times New Roman" pitchFamily="18" charset="0"/>
                <a:cs typeface="Times New Roman" pitchFamily="18" charset="0"/>
              </a:rPr>
              <a:t>The super ego is the morale branch of personality . The superego take into account whether something is right or wrong. It begins throughout the infancy </a:t>
            </a:r>
          </a:p>
          <a:p>
            <a:r>
              <a:rPr lang="en-US" sz="2400" dirty="0" smtClean="0">
                <a:latin typeface="Times New Roman" pitchFamily="18" charset="0"/>
                <a:cs typeface="Times New Roman" pitchFamily="18" charset="0"/>
              </a:rPr>
              <a:t>Both id and super ego make life rough for ego. Your Ego  might say that “ I will have  sex only occasionally and be sure to take the proper safety measure because, I don’t want  a child to interfere with the development of my career. However, your Id  is saying ,  “I want to be satisfied , sex is pleasurable.” Your super ego is at work, too:” I feel guilty about having sed.”</a:t>
            </a:r>
          </a:p>
          <a:p>
            <a:r>
              <a:rPr lang="en-US" sz="2400" dirty="0" smtClean="0">
                <a:latin typeface="Times New Roman" pitchFamily="18" charset="0"/>
                <a:cs typeface="Times New Roman" pitchFamily="18" charset="0"/>
              </a:rPr>
              <a:t>The never ending battle between the desires of the Id an the demand of the superego, with the ego struggling continuously for compromises between these two powerful forces.</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3200" b="1" dirty="0" smtClean="0"/>
              <a:t>The development personality</a:t>
            </a:r>
            <a:endParaRPr lang="en-US" sz="3200" b="1" dirty="0"/>
          </a:p>
        </p:txBody>
      </p:sp>
      <p:sp>
        <p:nvSpPr>
          <p:cNvPr id="3" name="Content Placeholder 2"/>
          <p:cNvSpPr>
            <a:spLocks noGrp="1"/>
          </p:cNvSpPr>
          <p:nvPr>
            <p:ph idx="1"/>
          </p:nvPr>
        </p:nvSpPr>
        <p:spPr>
          <a:xfrm>
            <a:off x="152400" y="609600"/>
            <a:ext cx="8839200" cy="6019800"/>
          </a:xfrm>
        </p:spPr>
        <p:txBody>
          <a:bodyPr>
            <a:noAutofit/>
          </a:bodyPr>
          <a:lstStyle/>
          <a:p>
            <a:r>
              <a:rPr lang="en-US" sz="2000" b="1" dirty="0" smtClean="0">
                <a:latin typeface="Times New Roman" pitchFamily="18" charset="0"/>
                <a:cs typeface="Times New Roman" pitchFamily="18" charset="0"/>
              </a:rPr>
              <a:t>The oral stage</a:t>
            </a:r>
            <a:r>
              <a:rPr lang="en-US" sz="2000" dirty="0" smtClean="0">
                <a:latin typeface="Times New Roman" pitchFamily="18" charset="0"/>
                <a:cs typeface="Times New Roman" pitchFamily="18" charset="0"/>
              </a:rPr>
              <a:t>: ( O to 18 months)  the oral cavity ( mouth, lips, tongue, gums) is the pleasure center. It function is to obtain an appropriate amount of sucking , eating, biting ,and  talking. These action reduce the tension in the infant.</a:t>
            </a:r>
          </a:p>
          <a:p>
            <a:r>
              <a:rPr lang="en-US" sz="2000" b="1" dirty="0" smtClean="0">
                <a:latin typeface="Times New Roman" pitchFamily="18" charset="0"/>
                <a:cs typeface="Times New Roman" pitchFamily="18" charset="0"/>
              </a:rPr>
              <a:t>The anal stages: </a:t>
            </a:r>
            <a:r>
              <a:rPr lang="en-US" sz="2000" dirty="0" smtClean="0">
                <a:latin typeface="Times New Roman" pitchFamily="18" charset="0"/>
                <a:cs typeface="Times New Roman" pitchFamily="18" charset="0"/>
              </a:rPr>
              <a:t>( 18 to 3 years old) : anus or eliminative functions is the pleasure center. The function  here is successful toilet training.  In Freud's view, the exercise of anal muscles reduces tension. </a:t>
            </a:r>
          </a:p>
          <a:p>
            <a:r>
              <a:rPr lang="en-US" sz="2000" b="1" dirty="0" smtClean="0">
                <a:latin typeface="Times New Roman" pitchFamily="18" charset="0"/>
                <a:cs typeface="Times New Roman" pitchFamily="18" charset="0"/>
              </a:rPr>
              <a:t>Phallic stage</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to 5\ </a:t>
            </a:r>
            <a:r>
              <a:rPr lang="en-US" sz="2000" dirty="0" smtClean="0">
                <a:latin typeface="Times New Roman" pitchFamily="18" charset="0"/>
                <a:cs typeface="Times New Roman" pitchFamily="18" charset="0"/>
              </a:rPr>
              <a:t>6 years of age) it names comes from the Latin word phallus, which means “ penis” during the phallic  stage, pleasure focuses on the genitals as the child discover that  self – handling is enjoyable.</a:t>
            </a: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glans</a:t>
            </a:r>
            <a:r>
              <a:rPr lang="en-US" sz="2000" dirty="0" smtClean="0">
                <a:latin typeface="Times New Roman" pitchFamily="18" charset="0"/>
                <a:cs typeface="Times New Roman" pitchFamily="18" charset="0"/>
              </a:rPr>
              <a:t> of the pains and the clitoris are the pleasure centers in this stage and in the two remaining stages. The major achieve through masturbation and unconscious sexual desire  for the parent of the opposite sex . Resolution of the conflict  caused by this desire ( called the oedipal conflict in males and the Electra </a:t>
            </a:r>
            <a:r>
              <a:rPr lang="en-US" sz="2000" dirty="0" smtClean="0">
                <a:latin typeface="Times New Roman" pitchFamily="18" charset="0"/>
                <a:cs typeface="Times New Roman" pitchFamily="18" charset="0"/>
              </a:rPr>
              <a:t> complex in </a:t>
            </a:r>
            <a:r>
              <a:rPr lang="en-US" sz="2000" dirty="0" smtClean="0">
                <a:latin typeface="Times New Roman" pitchFamily="18" charset="0"/>
                <a:cs typeface="Times New Roman" pitchFamily="18" charset="0"/>
              </a:rPr>
              <a:t>females </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goal.</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latency stage ( 6 to </a:t>
            </a:r>
            <a:r>
              <a:rPr lang="en-US" sz="2800" b="1" smtClean="0"/>
              <a:t>12 years)</a:t>
            </a:r>
            <a:endParaRPr lang="en-US" sz="2800" b="1"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This period starts from six years in the case of  girls and seven to eight years in the case of boys and extend up to the start of puberty.</a:t>
            </a:r>
          </a:p>
          <a:p>
            <a:r>
              <a:rPr lang="en-US" sz="2400" dirty="0" smtClean="0">
                <a:latin typeface="Times New Roman" pitchFamily="18" charset="0"/>
                <a:cs typeface="Times New Roman" pitchFamily="18" charset="0"/>
              </a:rPr>
              <a:t>During this stage , sexual desire becomes dormant, ( temporary inactive ) for example , school children from 1 to 2 \ 2 to 5\6 classes they don’t link to sit together in the same bench. </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 genital stage ( 12 years old and older)</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Puberty is the starting point of the genital stage. The adolescent boy and girl now feels a strange feeling of strong sensation in the genitals and attraction towards the members of t opposite sex.</a:t>
            </a:r>
          </a:p>
          <a:p>
            <a:r>
              <a:rPr lang="en-US" sz="2400" dirty="0" smtClean="0">
                <a:latin typeface="Times New Roman" pitchFamily="18" charset="0"/>
                <a:cs typeface="Times New Roman" pitchFamily="18" charset="0"/>
              </a:rPr>
              <a:t>At this stage, they may feel pleasure by self-stimulation of the genitals. May fall in love with their own self by taking interest in beautifying and adorning their bodies.</a:t>
            </a:r>
          </a:p>
          <a:p>
            <a:r>
              <a:rPr lang="en-US" sz="2400" dirty="0" smtClean="0">
                <a:latin typeface="Times New Roman" pitchFamily="18" charset="0"/>
                <a:cs typeface="Times New Roman" pitchFamily="18" charset="0"/>
              </a:rPr>
              <a:t> at this stages, the youths want to establish the relationships with members of the opposite sex who are their own age </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1011</Words>
  <Application>Microsoft Office PowerPoint</Application>
  <PresentationFormat>On-screen Show (4:3)</PresentationFormat>
  <Paragraphs>35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Psychoanalysis – freud’s system of psychology</vt:lpstr>
      <vt:lpstr>Contd…</vt:lpstr>
      <vt:lpstr>The structures of mind</vt:lpstr>
      <vt:lpstr>Concept of conscious ,subconscious and unconscious mind </vt:lpstr>
      <vt:lpstr>The concept of Id, Ego and Super ego</vt:lpstr>
      <vt:lpstr>Super ego</vt:lpstr>
      <vt:lpstr>The development personality</vt:lpstr>
      <vt:lpstr>The latency stage ( 6 to 12 years)</vt:lpstr>
      <vt:lpstr>the genital stage ( 12 years old and older)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Psychoanalysis – freud’s system of psychology</dc:title>
  <dc:creator>acer</dc:creator>
  <cp:lastModifiedBy>acer</cp:lastModifiedBy>
  <cp:revision>33</cp:revision>
  <dcterms:created xsi:type="dcterms:W3CDTF">2014-05-11T14:40:02Z</dcterms:created>
  <dcterms:modified xsi:type="dcterms:W3CDTF">2014-05-12T02:13:18Z</dcterms:modified>
</cp:coreProperties>
</file>