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82" r:id="rId18"/>
    <p:sldId id="272" r:id="rId19"/>
    <p:sldId id="273" r:id="rId20"/>
    <p:sldId id="274" r:id="rId21"/>
    <p:sldId id="275" r:id="rId22"/>
    <p:sldId id="276" r:id="rId23"/>
    <p:sldId id="277" r:id="rId24"/>
    <p:sldId id="283" r:id="rId25"/>
    <p:sldId id="278" r:id="rId26"/>
    <p:sldId id="279" r:id="rId27"/>
    <p:sldId id="280" r:id="rId28"/>
    <p:sldId id="28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46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4/13/2013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4/13/2013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Intelligence tests</a:t>
            </a:r>
            <a:endParaRPr lang="en-US" dirty="0"/>
          </a:p>
        </p:txBody>
      </p:sp>
      <p:sp>
        <p:nvSpPr>
          <p:cNvPr id="3" name="Subtitle 2"/>
          <p:cNvSpPr>
            <a:spLocks noGrp="1"/>
          </p:cNvSpPr>
          <p:nvPr>
            <p:ph type="subTitle" idx="1"/>
          </p:nvPr>
        </p:nvSpPr>
        <p:spPr/>
        <p:txBody>
          <a:bodyPr/>
          <a:lstStyle/>
          <a:p>
            <a:r>
              <a:rPr lang="en-US" dirty="0" err="1" smtClean="0"/>
              <a:t>Swayam</a:t>
            </a:r>
            <a:r>
              <a:rPr lang="en-US" dirty="0" smtClean="0"/>
              <a:t> </a:t>
            </a:r>
            <a:r>
              <a:rPr lang="en-US" dirty="0" err="1" smtClean="0"/>
              <a:t>Prakash</a:t>
            </a:r>
            <a:r>
              <a:rPr lang="en-US" dirty="0" smtClean="0"/>
              <a:t> J.B. </a:t>
            </a:r>
            <a:r>
              <a:rPr lang="en-US" dirty="0" err="1" smtClean="0"/>
              <a:t>Rana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dirty="0" smtClean="0"/>
              <a:t/>
            </a:r>
            <a:br>
              <a:rPr lang="en-US" dirty="0" smtClean="0"/>
            </a:br>
            <a:r>
              <a:rPr lang="en-US" sz="4000" b="1" dirty="0" smtClean="0"/>
              <a:t> 3. Modern edition of Stanford </a:t>
            </a:r>
            <a:r>
              <a:rPr lang="en-US" sz="4000" b="1" dirty="0" err="1" smtClean="0"/>
              <a:t>Binet</a:t>
            </a:r>
            <a:r>
              <a:rPr lang="en-US" sz="4000" b="1" dirty="0" smtClean="0"/>
              <a:t> Test</a:t>
            </a:r>
            <a:endParaRPr lang="en-US" sz="4000" dirty="0"/>
          </a:p>
        </p:txBody>
      </p:sp>
      <p:sp>
        <p:nvSpPr>
          <p:cNvPr id="3" name="Content Placeholder 2"/>
          <p:cNvSpPr>
            <a:spLocks noGrp="1"/>
          </p:cNvSpPr>
          <p:nvPr>
            <p:ph idx="1"/>
          </p:nvPr>
        </p:nvSpPr>
        <p:spPr>
          <a:xfrm>
            <a:off x="457200" y="1676400"/>
            <a:ext cx="8229600" cy="4648200"/>
          </a:xfrm>
        </p:spPr>
        <p:txBody>
          <a:bodyPr>
            <a:normAutofit/>
          </a:bodyPr>
          <a:lstStyle/>
          <a:p>
            <a:r>
              <a:rPr lang="en-US" dirty="0" smtClean="0"/>
              <a:t>Modern edition of Stanford </a:t>
            </a:r>
            <a:r>
              <a:rPr lang="en-US" dirty="0" err="1" smtClean="0"/>
              <a:t>Binet</a:t>
            </a:r>
            <a:r>
              <a:rPr lang="en-US" dirty="0" smtClean="0"/>
              <a:t> test include two tests</a:t>
            </a:r>
          </a:p>
          <a:p>
            <a:r>
              <a:rPr lang="en-US" b="1" dirty="0" smtClean="0"/>
              <a:t>Stanford </a:t>
            </a:r>
            <a:r>
              <a:rPr lang="en-US" b="1" dirty="0" err="1" smtClean="0"/>
              <a:t>Binet</a:t>
            </a:r>
            <a:r>
              <a:rPr lang="en-US" b="1" dirty="0" smtClean="0"/>
              <a:t> Test IV(SBIV) </a:t>
            </a:r>
            <a:endParaRPr lang="en-US" dirty="0" smtClean="0"/>
          </a:p>
          <a:p>
            <a:r>
              <a:rPr lang="en-US" dirty="0" smtClean="0"/>
              <a:t>This test was revised by Thorndike, Hagen and Sattler in 1986. </a:t>
            </a:r>
          </a:p>
          <a:p>
            <a:r>
              <a:rPr lang="en-US" dirty="0" smtClean="0"/>
              <a:t>It was a “point scale” against its early editions of “age scale”.</a:t>
            </a:r>
          </a:p>
          <a:p>
            <a:r>
              <a:rPr lang="en-US" dirty="0" smtClean="0"/>
              <a:t>Developed for the age level of 2 to 23 years. </a:t>
            </a:r>
          </a:p>
          <a:p>
            <a:r>
              <a:rPr lang="en-US" dirty="0" smtClean="0"/>
              <a:t>It included 460 items divided in its 15 subtests. </a:t>
            </a:r>
          </a:p>
          <a:p>
            <a:pPr algn="r">
              <a:buNone/>
            </a:pPr>
            <a:r>
              <a:rPr lang="en-US" dirty="0" smtClean="0"/>
              <a:t>Contd.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lstStyle/>
          <a:p>
            <a:pPr>
              <a:buNone/>
            </a:pPr>
            <a:r>
              <a:rPr lang="en-US" b="1" dirty="0" smtClean="0"/>
              <a:t>The subtests are: </a:t>
            </a:r>
          </a:p>
          <a:p>
            <a:pPr>
              <a:buNone/>
            </a:pPr>
            <a:r>
              <a:rPr lang="en-US" dirty="0" smtClean="0"/>
              <a:t>1. Vocabulary		2. Comprehension 	</a:t>
            </a:r>
          </a:p>
          <a:p>
            <a:pPr>
              <a:buNone/>
            </a:pPr>
            <a:r>
              <a:rPr lang="en-US" dirty="0" smtClean="0"/>
              <a:t>3. </a:t>
            </a:r>
            <a:r>
              <a:rPr lang="en-US" dirty="0" err="1" smtClean="0"/>
              <a:t>Absurdies</a:t>
            </a:r>
            <a:r>
              <a:rPr lang="en-US" dirty="0" smtClean="0"/>
              <a:t>			4. Verbal relation</a:t>
            </a:r>
          </a:p>
          <a:p>
            <a:pPr>
              <a:buNone/>
            </a:pPr>
            <a:r>
              <a:rPr lang="en-US" dirty="0" smtClean="0"/>
              <a:t>5. Pattern analysis		6. Copying		</a:t>
            </a:r>
          </a:p>
          <a:p>
            <a:pPr>
              <a:buNone/>
            </a:pPr>
            <a:r>
              <a:rPr lang="en-US" dirty="0" smtClean="0"/>
              <a:t>7. Matrix			8. Paper folding and cutting</a:t>
            </a:r>
          </a:p>
          <a:p>
            <a:pPr>
              <a:buNone/>
            </a:pPr>
            <a:r>
              <a:rPr lang="en-US" dirty="0" smtClean="0"/>
              <a:t>9. Quantitative		10. Number series 	</a:t>
            </a:r>
          </a:p>
          <a:p>
            <a:pPr>
              <a:buNone/>
            </a:pPr>
            <a:r>
              <a:rPr lang="en-US" dirty="0" smtClean="0"/>
              <a:t>11. Equation building 	12. Bead memory</a:t>
            </a:r>
          </a:p>
          <a:p>
            <a:pPr>
              <a:buNone/>
            </a:pPr>
            <a:r>
              <a:rPr lang="en-US" dirty="0" smtClean="0"/>
              <a:t>13. Memory for sentence	14. Memory for digits</a:t>
            </a:r>
          </a:p>
          <a:p>
            <a:pPr>
              <a:buNone/>
            </a:pPr>
            <a:r>
              <a:rPr lang="en-US" dirty="0" smtClean="0"/>
              <a:t>15. Memory for objects</a:t>
            </a:r>
          </a:p>
          <a:p>
            <a:pPr>
              <a:buNone/>
            </a:pPr>
            <a:endParaRPr lang="en-US" dirty="0" smtClean="0"/>
          </a:p>
          <a:p>
            <a:pPr algn="r">
              <a:buNone/>
            </a:pPr>
            <a:r>
              <a:rPr lang="en-US" dirty="0" smtClean="0"/>
              <a:t>Contd.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lstStyle/>
          <a:p>
            <a:r>
              <a:rPr lang="en-US" sz="2800" dirty="0" smtClean="0"/>
              <a:t>The scores of these tests are organized to measure following five factors of intelligence</a:t>
            </a:r>
          </a:p>
          <a:p>
            <a:pPr lvl="1">
              <a:buNone/>
            </a:pPr>
            <a:r>
              <a:rPr lang="en-US" sz="2800" dirty="0" smtClean="0"/>
              <a:t>1. Verbal reasoning factor</a:t>
            </a:r>
          </a:p>
          <a:p>
            <a:pPr lvl="1">
              <a:buNone/>
            </a:pPr>
            <a:r>
              <a:rPr lang="en-US" sz="2800" dirty="0" smtClean="0"/>
              <a:t>2. Abstract/visual reasoning factor</a:t>
            </a:r>
          </a:p>
          <a:p>
            <a:pPr lvl="1">
              <a:buNone/>
            </a:pPr>
            <a:r>
              <a:rPr lang="en-US" sz="2800" dirty="0" smtClean="0"/>
              <a:t>3. Quantitative reasoning factor</a:t>
            </a:r>
          </a:p>
          <a:p>
            <a:pPr lvl="1">
              <a:buNone/>
            </a:pPr>
            <a:r>
              <a:rPr lang="en-US" sz="2800" dirty="0" smtClean="0"/>
              <a:t>4. Short term reasoning factor</a:t>
            </a:r>
          </a:p>
          <a:p>
            <a:pPr lvl="1">
              <a:buNone/>
            </a:pPr>
            <a:r>
              <a:rPr lang="en-US" sz="2800" dirty="0" smtClean="0"/>
              <a:t>5. General reasoning factor</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
            </a:r>
            <a:br>
              <a:rPr lang="en-US" dirty="0" smtClean="0"/>
            </a:br>
            <a:r>
              <a:rPr lang="en-US" b="1" dirty="0" smtClean="0"/>
              <a:t> Stanford </a:t>
            </a:r>
            <a:r>
              <a:rPr lang="en-US" b="1" dirty="0" err="1" smtClean="0"/>
              <a:t>Binet</a:t>
            </a:r>
            <a:r>
              <a:rPr lang="en-US" b="1" dirty="0" smtClean="0"/>
              <a:t> Test V (SBV) </a:t>
            </a:r>
            <a:endParaRPr lang="en-US" dirty="0"/>
          </a:p>
        </p:txBody>
      </p:sp>
      <p:sp>
        <p:nvSpPr>
          <p:cNvPr id="3" name="Content Placeholder 2"/>
          <p:cNvSpPr>
            <a:spLocks noGrp="1"/>
          </p:cNvSpPr>
          <p:nvPr>
            <p:ph idx="1"/>
          </p:nvPr>
        </p:nvSpPr>
        <p:spPr>
          <a:xfrm>
            <a:off x="457200" y="1524000"/>
            <a:ext cx="8229600" cy="4800600"/>
          </a:xfrm>
        </p:spPr>
        <p:txBody>
          <a:bodyPr>
            <a:normAutofit fontScale="92500" lnSpcReduction="10000"/>
          </a:bodyPr>
          <a:lstStyle/>
          <a:p>
            <a:r>
              <a:rPr lang="en-US" dirty="0" smtClean="0"/>
              <a:t>Revised by Gale G. </a:t>
            </a:r>
            <a:r>
              <a:rPr lang="en-US" dirty="0" err="1" smtClean="0"/>
              <a:t>Roid</a:t>
            </a:r>
            <a:r>
              <a:rPr lang="en-US" dirty="0" smtClean="0"/>
              <a:t> in 2003 and published by Riverside publication</a:t>
            </a:r>
          </a:p>
          <a:p>
            <a:r>
              <a:rPr lang="en-US" dirty="0" smtClean="0"/>
              <a:t>Developed for the age levels of 2 to 85 years. </a:t>
            </a:r>
          </a:p>
          <a:p>
            <a:r>
              <a:rPr lang="en-US" dirty="0" smtClean="0"/>
              <a:t>It is both the “age” and “grade” scale.</a:t>
            </a:r>
          </a:p>
          <a:p>
            <a:r>
              <a:rPr lang="en-US" dirty="0" smtClean="0"/>
              <a:t>This test included following five factor of intelligence</a:t>
            </a:r>
          </a:p>
          <a:p>
            <a:r>
              <a:rPr lang="en-US" dirty="0" smtClean="0"/>
              <a:t>These factors are</a:t>
            </a:r>
          </a:p>
          <a:p>
            <a:pPr marL="514350" indent="-514350">
              <a:buFont typeface="+mj-lt"/>
              <a:buAutoNum type="arabicPeriod"/>
            </a:pPr>
            <a:r>
              <a:rPr lang="en-US" dirty="0" smtClean="0"/>
              <a:t>Fluid reasoning (FR)			</a:t>
            </a:r>
          </a:p>
          <a:p>
            <a:pPr marL="514350" indent="-514350">
              <a:buFont typeface="+mj-lt"/>
              <a:buAutoNum type="arabicPeriod"/>
            </a:pPr>
            <a:r>
              <a:rPr lang="en-US" dirty="0" smtClean="0"/>
              <a:t>Knowledge(KN)			</a:t>
            </a:r>
          </a:p>
          <a:p>
            <a:pPr marL="514350" indent="-514350">
              <a:buFont typeface="+mj-lt"/>
              <a:buAutoNum type="arabicPeriod"/>
            </a:pPr>
            <a:r>
              <a:rPr lang="en-US" dirty="0" smtClean="0"/>
              <a:t>Quantitative reasoning (QR)		</a:t>
            </a:r>
          </a:p>
          <a:p>
            <a:pPr marL="514350" indent="-514350">
              <a:buFont typeface="+mj-lt"/>
              <a:buAutoNum type="arabicPeriod"/>
            </a:pPr>
            <a:r>
              <a:rPr lang="en-US" dirty="0" smtClean="0"/>
              <a:t>Visual spatial reasoning (VS)		</a:t>
            </a:r>
          </a:p>
          <a:p>
            <a:pPr marL="514350" indent="-514350">
              <a:buFont typeface="+mj-lt"/>
              <a:buAutoNum type="arabicPeriod"/>
            </a:pPr>
            <a:r>
              <a:rPr lang="en-US" dirty="0" smtClean="0"/>
              <a:t>Working Memory (WM)		</a:t>
            </a:r>
          </a:p>
          <a:p>
            <a:pPr marL="514350" indent="-514350" algn="r">
              <a:buNone/>
            </a:pPr>
            <a:r>
              <a:rPr lang="en-US" dirty="0" smtClean="0"/>
              <a:t>Contd.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pPr>
              <a:buNone/>
            </a:pPr>
            <a:r>
              <a:rPr lang="en-US" dirty="0" smtClean="0"/>
              <a:t>The number of items in each factors </a:t>
            </a:r>
            <a:r>
              <a:rPr lang="en-US" dirty="0" smtClean="0"/>
              <a:t>are:</a:t>
            </a:r>
            <a:endParaRPr lang="en-US" dirty="0" smtClean="0"/>
          </a:p>
          <a:p>
            <a:pPr>
              <a:buNone/>
            </a:pPr>
            <a:r>
              <a:rPr lang="en-US" dirty="0" smtClean="0"/>
              <a:t>Factor					No of items</a:t>
            </a:r>
          </a:p>
          <a:p>
            <a:r>
              <a:rPr lang="en-US" dirty="0" smtClean="0"/>
              <a:t>Fluid reasoning (FR)			48</a:t>
            </a:r>
          </a:p>
          <a:p>
            <a:r>
              <a:rPr lang="en-US" dirty="0" smtClean="0"/>
              <a:t>Knowledge(KN)				74</a:t>
            </a:r>
          </a:p>
          <a:p>
            <a:r>
              <a:rPr lang="en-US" dirty="0" smtClean="0"/>
              <a:t>Quantitative reasoning (QR)		60</a:t>
            </a:r>
          </a:p>
          <a:p>
            <a:r>
              <a:rPr lang="en-US" dirty="0" smtClean="0"/>
              <a:t>Visual spatial reasoning (VS)		51</a:t>
            </a:r>
          </a:p>
          <a:p>
            <a:r>
              <a:rPr lang="en-US" dirty="0" smtClean="0"/>
              <a:t>Working Memory (WM)		34</a:t>
            </a:r>
          </a:p>
          <a:p>
            <a:r>
              <a:rPr lang="en-US" dirty="0" smtClean="0"/>
              <a:t>Short-term Memory			17</a:t>
            </a:r>
          </a:p>
          <a:p>
            <a:r>
              <a:rPr lang="en-US" dirty="0" smtClean="0"/>
              <a:t>Total					284</a:t>
            </a:r>
          </a:p>
          <a:p>
            <a:endParaRPr lang="en-US" dirty="0" smtClean="0"/>
          </a:p>
          <a:p>
            <a:pPr algn="r">
              <a:buNone/>
            </a:pPr>
            <a:r>
              <a:rPr lang="en-US" dirty="0" smtClean="0"/>
              <a:t>Contd.</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r>
              <a:rPr lang="en-US" dirty="0" smtClean="0"/>
              <a:t>Each factor is divided into verbal (V) and non-verbal (NV) domains</a:t>
            </a:r>
          </a:p>
          <a:p>
            <a:r>
              <a:rPr lang="en-US" dirty="0" smtClean="0"/>
              <a:t>It can be presented by following chart:</a:t>
            </a:r>
          </a:p>
          <a:p>
            <a:pPr>
              <a:buNone/>
            </a:pPr>
            <a:endParaRPr lang="en-US" dirty="0" smtClean="0"/>
          </a:p>
          <a:p>
            <a:endParaRPr lang="en-US" dirty="0"/>
          </a:p>
        </p:txBody>
      </p:sp>
      <p:graphicFrame>
        <p:nvGraphicFramePr>
          <p:cNvPr id="4" name="Table 3"/>
          <p:cNvGraphicFramePr>
            <a:graphicFrameLocks noGrp="1"/>
          </p:cNvGraphicFramePr>
          <p:nvPr/>
        </p:nvGraphicFramePr>
        <p:xfrm>
          <a:off x="914400" y="2057400"/>
          <a:ext cx="7543800" cy="4358640"/>
        </p:xfrm>
        <a:graphic>
          <a:graphicData uri="http://schemas.openxmlformats.org/drawingml/2006/table">
            <a:tbl>
              <a:tblPr firstRow="1" bandRow="1">
                <a:tableStyleId>{5C22544A-7EE6-4342-B048-85BDC9FD1C3A}</a:tableStyleId>
              </a:tblPr>
              <a:tblGrid>
                <a:gridCol w="2819400"/>
                <a:gridCol w="2438400"/>
                <a:gridCol w="2286000"/>
              </a:tblGrid>
              <a:tr h="317500">
                <a:tc>
                  <a:txBody>
                    <a:bodyPr/>
                    <a:lstStyle/>
                    <a:p>
                      <a:pPr marL="0" marR="0" algn="l">
                        <a:spcBef>
                          <a:spcPts val="0"/>
                        </a:spcBef>
                        <a:spcAft>
                          <a:spcPts val="0"/>
                        </a:spcAft>
                      </a:pPr>
                      <a:r>
                        <a:rPr kumimoji="0" lang="en-US" sz="2600" kern="1200" dirty="0" smtClean="0">
                          <a:solidFill>
                            <a:schemeClr val="bg1"/>
                          </a:solidFill>
                          <a:latin typeface="+mn-lt"/>
                          <a:ea typeface="+mn-ea"/>
                          <a:cs typeface="+mn-cs"/>
                        </a:rPr>
                        <a:t>Factors</a:t>
                      </a:r>
                    </a:p>
                  </a:txBody>
                  <a:tcPr marL="68580" marR="68580" marT="0" marB="0"/>
                </a:tc>
                <a:tc>
                  <a:txBody>
                    <a:bodyPr/>
                    <a:lstStyle/>
                    <a:p>
                      <a:pPr marL="0" marR="0" algn="l">
                        <a:spcBef>
                          <a:spcPts val="0"/>
                        </a:spcBef>
                        <a:spcAft>
                          <a:spcPts val="0"/>
                        </a:spcAft>
                      </a:pPr>
                      <a:r>
                        <a:rPr kumimoji="0" lang="en-US" sz="2600" kern="1200" dirty="0" smtClean="0">
                          <a:solidFill>
                            <a:schemeClr val="bg1"/>
                          </a:solidFill>
                          <a:latin typeface="+mn-lt"/>
                          <a:ea typeface="+mn-ea"/>
                          <a:cs typeface="+mn-cs"/>
                        </a:rPr>
                        <a:t>Verbal</a:t>
                      </a:r>
                    </a:p>
                  </a:txBody>
                  <a:tcPr marL="68580" marR="68580" marT="0" marB="0"/>
                </a:tc>
                <a:tc>
                  <a:txBody>
                    <a:bodyPr/>
                    <a:lstStyle/>
                    <a:p>
                      <a:pPr marL="0" marR="0" algn="l">
                        <a:spcBef>
                          <a:spcPts val="0"/>
                        </a:spcBef>
                        <a:spcAft>
                          <a:spcPts val="0"/>
                        </a:spcAft>
                      </a:pPr>
                      <a:r>
                        <a:rPr kumimoji="0" lang="en-US" sz="2600" kern="1200" dirty="0" smtClean="0">
                          <a:solidFill>
                            <a:schemeClr val="bg1"/>
                          </a:solidFill>
                          <a:latin typeface="+mn-lt"/>
                          <a:ea typeface="+mn-ea"/>
                          <a:cs typeface="+mn-cs"/>
                        </a:rPr>
                        <a:t>Non-verbal</a:t>
                      </a:r>
                    </a:p>
                  </a:txBody>
                  <a:tcPr marL="68580" marR="68580" marT="0" marB="0"/>
                </a:tc>
              </a:tr>
              <a:tr h="698500">
                <a:tc>
                  <a:txBody>
                    <a:bodyPr/>
                    <a:lstStyle/>
                    <a:p>
                      <a:pPr marL="0" marR="0" algn="l">
                        <a:spcBef>
                          <a:spcPts val="0"/>
                        </a:spcBef>
                        <a:spcAft>
                          <a:spcPts val="0"/>
                        </a:spcAft>
                      </a:pPr>
                      <a:r>
                        <a:rPr kumimoji="0" lang="en-US" sz="2600" kern="1200" dirty="0" smtClean="0">
                          <a:solidFill>
                            <a:schemeClr val="bg1"/>
                          </a:solidFill>
                          <a:latin typeface="+mn-lt"/>
                          <a:ea typeface="+mn-ea"/>
                          <a:cs typeface="+mn-cs"/>
                        </a:rPr>
                        <a:t>Fluid reasoning (FR)	</a:t>
                      </a:r>
                    </a:p>
                  </a:txBody>
                  <a:tcPr marL="68580" marR="68580" marT="0" marB="0"/>
                </a:tc>
                <a:tc>
                  <a:txBody>
                    <a:bodyPr/>
                    <a:lstStyle/>
                    <a:p>
                      <a:pPr marL="0" marR="0" algn="l">
                        <a:spcBef>
                          <a:spcPts val="0"/>
                        </a:spcBef>
                        <a:spcAft>
                          <a:spcPts val="0"/>
                        </a:spcAft>
                      </a:pPr>
                      <a:r>
                        <a:rPr kumimoji="0" lang="en-US" sz="2600" kern="1200" dirty="0" smtClean="0">
                          <a:solidFill>
                            <a:schemeClr val="bg1"/>
                          </a:solidFill>
                          <a:latin typeface="+mn-lt"/>
                          <a:ea typeface="+mn-ea"/>
                          <a:cs typeface="+mn-cs"/>
                        </a:rPr>
                        <a:t> VFR (Routing)</a:t>
                      </a:r>
                    </a:p>
                  </a:txBody>
                  <a:tcPr marL="68580" marR="68580" marT="0" marB="0"/>
                </a:tc>
                <a:tc>
                  <a:txBody>
                    <a:bodyPr/>
                    <a:lstStyle/>
                    <a:p>
                      <a:pPr marL="0" marR="0" algn="l">
                        <a:spcBef>
                          <a:spcPts val="0"/>
                        </a:spcBef>
                        <a:spcAft>
                          <a:spcPts val="0"/>
                        </a:spcAft>
                      </a:pPr>
                      <a:r>
                        <a:rPr kumimoji="0" lang="en-US" sz="2600" kern="1200" dirty="0" smtClean="0">
                          <a:solidFill>
                            <a:schemeClr val="bg1"/>
                          </a:solidFill>
                          <a:latin typeface="+mn-lt"/>
                          <a:ea typeface="+mn-ea"/>
                          <a:cs typeface="+mn-cs"/>
                        </a:rPr>
                        <a:t>NVFR</a:t>
                      </a:r>
                    </a:p>
                  </a:txBody>
                  <a:tcPr marL="68580" marR="68580" marT="0" marB="0"/>
                </a:tc>
              </a:tr>
              <a:tr h="698500">
                <a:tc>
                  <a:txBody>
                    <a:bodyPr/>
                    <a:lstStyle/>
                    <a:p>
                      <a:pPr marL="0" marR="0" algn="l">
                        <a:spcBef>
                          <a:spcPts val="0"/>
                        </a:spcBef>
                        <a:spcAft>
                          <a:spcPts val="0"/>
                        </a:spcAft>
                      </a:pPr>
                      <a:r>
                        <a:rPr kumimoji="0" lang="en-US" sz="2600" kern="1200" dirty="0" smtClean="0">
                          <a:solidFill>
                            <a:schemeClr val="bg1"/>
                          </a:solidFill>
                          <a:latin typeface="+mn-lt"/>
                          <a:ea typeface="+mn-ea"/>
                          <a:cs typeface="+mn-cs"/>
                        </a:rPr>
                        <a:t>Knowledge(KN)</a:t>
                      </a:r>
                    </a:p>
                  </a:txBody>
                  <a:tcPr marL="68580" marR="68580" marT="0" marB="0"/>
                </a:tc>
                <a:tc>
                  <a:txBody>
                    <a:bodyPr/>
                    <a:lstStyle/>
                    <a:p>
                      <a:pPr marL="0" marR="0" algn="l">
                        <a:spcBef>
                          <a:spcPts val="0"/>
                        </a:spcBef>
                        <a:spcAft>
                          <a:spcPts val="0"/>
                        </a:spcAft>
                      </a:pPr>
                      <a:r>
                        <a:rPr kumimoji="0" lang="en-US" sz="2600" kern="1200" dirty="0" smtClean="0">
                          <a:solidFill>
                            <a:schemeClr val="bg1"/>
                          </a:solidFill>
                          <a:latin typeface="+mn-lt"/>
                          <a:ea typeface="+mn-ea"/>
                          <a:cs typeface="+mn-cs"/>
                        </a:rPr>
                        <a:t>VKN</a:t>
                      </a:r>
                    </a:p>
                  </a:txBody>
                  <a:tcPr marL="68580" marR="68580" marT="0" marB="0"/>
                </a:tc>
                <a:tc>
                  <a:txBody>
                    <a:bodyPr/>
                    <a:lstStyle/>
                    <a:p>
                      <a:pPr marL="0" marR="0" algn="l">
                        <a:spcBef>
                          <a:spcPts val="0"/>
                        </a:spcBef>
                        <a:spcAft>
                          <a:spcPts val="0"/>
                        </a:spcAft>
                      </a:pPr>
                      <a:r>
                        <a:rPr kumimoji="0" lang="en-US" sz="2600" kern="1200" dirty="0" smtClean="0">
                          <a:solidFill>
                            <a:schemeClr val="bg1"/>
                          </a:solidFill>
                          <a:latin typeface="+mn-lt"/>
                          <a:ea typeface="+mn-ea"/>
                          <a:cs typeface="+mn-cs"/>
                        </a:rPr>
                        <a:t>NVKN(Routing)</a:t>
                      </a:r>
                    </a:p>
                  </a:txBody>
                  <a:tcPr marL="68580" marR="68580" marT="0" marB="0"/>
                </a:tc>
              </a:tr>
              <a:tr h="698500">
                <a:tc>
                  <a:txBody>
                    <a:bodyPr/>
                    <a:lstStyle/>
                    <a:p>
                      <a:pPr marL="0" marR="0" algn="l">
                        <a:spcBef>
                          <a:spcPts val="0"/>
                        </a:spcBef>
                        <a:spcAft>
                          <a:spcPts val="0"/>
                        </a:spcAft>
                      </a:pPr>
                      <a:r>
                        <a:rPr kumimoji="0" lang="en-US" sz="2600" kern="1200" dirty="0" smtClean="0">
                          <a:solidFill>
                            <a:schemeClr val="bg1"/>
                          </a:solidFill>
                          <a:latin typeface="+mn-lt"/>
                          <a:ea typeface="+mn-ea"/>
                          <a:cs typeface="+mn-cs"/>
                        </a:rPr>
                        <a:t>Quantitative reasoning (QR)</a:t>
                      </a:r>
                    </a:p>
                  </a:txBody>
                  <a:tcPr marL="68580" marR="68580" marT="0" marB="0"/>
                </a:tc>
                <a:tc>
                  <a:txBody>
                    <a:bodyPr/>
                    <a:lstStyle/>
                    <a:p>
                      <a:pPr marL="0" marR="0" algn="l">
                        <a:spcBef>
                          <a:spcPts val="0"/>
                        </a:spcBef>
                        <a:spcAft>
                          <a:spcPts val="0"/>
                        </a:spcAft>
                      </a:pPr>
                      <a:r>
                        <a:rPr kumimoji="0" lang="en-US" sz="2600" kern="1200" dirty="0" smtClean="0">
                          <a:solidFill>
                            <a:schemeClr val="bg1"/>
                          </a:solidFill>
                          <a:latin typeface="+mn-lt"/>
                          <a:ea typeface="+mn-ea"/>
                          <a:cs typeface="+mn-cs"/>
                        </a:rPr>
                        <a:t>VQR</a:t>
                      </a: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600" kern="1200" dirty="0" smtClean="0">
                          <a:solidFill>
                            <a:schemeClr val="bg1"/>
                          </a:solidFill>
                          <a:latin typeface="+mn-lt"/>
                          <a:ea typeface="+mn-ea"/>
                          <a:cs typeface="+mn-cs"/>
                        </a:rPr>
                        <a:t>NVQR</a:t>
                      </a:r>
                    </a:p>
                    <a:p>
                      <a:pPr marL="0" marR="0" algn="l">
                        <a:spcBef>
                          <a:spcPts val="0"/>
                        </a:spcBef>
                        <a:spcAft>
                          <a:spcPts val="0"/>
                        </a:spcAft>
                      </a:pPr>
                      <a:endParaRPr kumimoji="0" lang="en-US" sz="2600" kern="1200" dirty="0" smtClean="0">
                        <a:solidFill>
                          <a:schemeClr val="bg1"/>
                        </a:solidFill>
                        <a:latin typeface="+mn-lt"/>
                        <a:ea typeface="+mn-ea"/>
                        <a:cs typeface="+mn-cs"/>
                      </a:endParaRPr>
                    </a:p>
                  </a:txBody>
                  <a:tcPr marL="68580" marR="68580" marT="0" marB="0"/>
                </a:tc>
              </a:tr>
              <a:tr h="698500">
                <a:tc>
                  <a:txBody>
                    <a:bodyPr/>
                    <a:lstStyle/>
                    <a:p>
                      <a:pPr marL="0" marR="0" algn="l">
                        <a:spcBef>
                          <a:spcPts val="0"/>
                        </a:spcBef>
                        <a:spcAft>
                          <a:spcPts val="0"/>
                        </a:spcAft>
                      </a:pPr>
                      <a:r>
                        <a:rPr kumimoji="0" lang="en-US" sz="2600" kern="1200" dirty="0" smtClean="0">
                          <a:solidFill>
                            <a:schemeClr val="bg1"/>
                          </a:solidFill>
                          <a:latin typeface="+mn-lt"/>
                          <a:ea typeface="+mn-ea"/>
                          <a:cs typeface="+mn-cs"/>
                        </a:rPr>
                        <a:t>Visual spatial reasoning (VS)</a:t>
                      </a:r>
                    </a:p>
                  </a:txBody>
                  <a:tcPr marL="68580" marR="68580" marT="0" marB="0"/>
                </a:tc>
                <a:tc>
                  <a:txBody>
                    <a:bodyPr/>
                    <a:lstStyle/>
                    <a:p>
                      <a:pPr marL="0" marR="0" algn="l">
                        <a:spcBef>
                          <a:spcPts val="0"/>
                        </a:spcBef>
                        <a:spcAft>
                          <a:spcPts val="0"/>
                        </a:spcAft>
                      </a:pPr>
                      <a:r>
                        <a:rPr kumimoji="0" lang="en-US" sz="2600" kern="1200" dirty="0" smtClean="0">
                          <a:solidFill>
                            <a:schemeClr val="bg1"/>
                          </a:solidFill>
                          <a:latin typeface="+mn-lt"/>
                          <a:ea typeface="+mn-ea"/>
                          <a:cs typeface="+mn-cs"/>
                        </a:rPr>
                        <a:t>VVS</a:t>
                      </a: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600" kern="1200" dirty="0" smtClean="0">
                          <a:solidFill>
                            <a:schemeClr val="bg1"/>
                          </a:solidFill>
                          <a:latin typeface="+mn-lt"/>
                          <a:ea typeface="+mn-ea"/>
                          <a:cs typeface="+mn-cs"/>
                        </a:rPr>
                        <a:t>NVVS</a:t>
                      </a:r>
                    </a:p>
                    <a:p>
                      <a:pPr marL="0" marR="0" algn="l">
                        <a:spcBef>
                          <a:spcPts val="0"/>
                        </a:spcBef>
                        <a:spcAft>
                          <a:spcPts val="0"/>
                        </a:spcAft>
                      </a:pPr>
                      <a:endParaRPr kumimoji="0" lang="en-US" sz="2600" kern="1200" dirty="0" smtClean="0">
                        <a:solidFill>
                          <a:schemeClr val="bg1"/>
                        </a:solidFill>
                        <a:latin typeface="+mn-lt"/>
                        <a:ea typeface="+mn-ea"/>
                        <a:cs typeface="+mn-cs"/>
                      </a:endParaRPr>
                    </a:p>
                  </a:txBody>
                  <a:tcPr marL="68580" marR="68580" marT="0" marB="0"/>
                </a:tc>
              </a:tr>
              <a:tr h="698500">
                <a:tc>
                  <a:txBody>
                    <a:bodyPr/>
                    <a:lstStyle/>
                    <a:p>
                      <a:pPr marL="0" marR="0" algn="l">
                        <a:spcBef>
                          <a:spcPts val="0"/>
                        </a:spcBef>
                        <a:spcAft>
                          <a:spcPts val="0"/>
                        </a:spcAft>
                      </a:pPr>
                      <a:r>
                        <a:rPr kumimoji="0" lang="en-US" sz="2600" kern="1200" dirty="0" smtClean="0">
                          <a:solidFill>
                            <a:schemeClr val="bg1"/>
                          </a:solidFill>
                          <a:latin typeface="+mn-lt"/>
                          <a:ea typeface="+mn-ea"/>
                          <a:cs typeface="+mn-cs"/>
                        </a:rPr>
                        <a:t>Working Memory (WM)</a:t>
                      </a:r>
                    </a:p>
                  </a:txBody>
                  <a:tcPr marL="68580" marR="68580" marT="0" marB="0"/>
                </a:tc>
                <a:tc>
                  <a:txBody>
                    <a:bodyPr/>
                    <a:lstStyle/>
                    <a:p>
                      <a:pPr marL="0" marR="0" algn="l">
                        <a:spcBef>
                          <a:spcPts val="0"/>
                        </a:spcBef>
                        <a:spcAft>
                          <a:spcPts val="0"/>
                        </a:spcAft>
                      </a:pPr>
                      <a:r>
                        <a:rPr kumimoji="0" lang="en-US" sz="2600" kern="1200" dirty="0" smtClean="0">
                          <a:solidFill>
                            <a:schemeClr val="bg1"/>
                          </a:solidFill>
                          <a:latin typeface="+mn-lt"/>
                          <a:ea typeface="+mn-ea"/>
                          <a:cs typeface="+mn-cs"/>
                        </a:rPr>
                        <a:t>VWM</a:t>
                      </a: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600" kern="1200" dirty="0" smtClean="0">
                          <a:solidFill>
                            <a:schemeClr val="bg1"/>
                          </a:solidFill>
                          <a:latin typeface="+mn-lt"/>
                          <a:ea typeface="+mn-ea"/>
                          <a:cs typeface="+mn-cs"/>
                        </a:rPr>
                        <a:t>NVWM</a:t>
                      </a:r>
                    </a:p>
                    <a:p>
                      <a:pPr marL="0" marR="0" algn="l">
                        <a:spcBef>
                          <a:spcPts val="0"/>
                        </a:spcBef>
                        <a:spcAft>
                          <a:spcPts val="0"/>
                        </a:spcAft>
                      </a:pPr>
                      <a:endParaRPr kumimoji="0" lang="en-US" sz="2600" kern="1200" dirty="0" smtClean="0">
                        <a:solidFill>
                          <a:schemeClr val="bg1"/>
                        </a:solidFill>
                        <a:latin typeface="+mn-lt"/>
                        <a:ea typeface="+mn-ea"/>
                        <a:cs typeface="+mn-cs"/>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normAutofit/>
          </a:bodyPr>
          <a:lstStyle/>
          <a:p>
            <a:pPr>
              <a:buNone/>
            </a:pPr>
            <a:r>
              <a:rPr lang="en-US" dirty="0" smtClean="0"/>
              <a:t>Contd.</a:t>
            </a:r>
          </a:p>
          <a:p>
            <a:r>
              <a:rPr lang="en-US" dirty="0" smtClean="0"/>
              <a:t>Routing is the process of quickly estimating the age level for which the test is administered </a:t>
            </a:r>
          </a:p>
          <a:p>
            <a:r>
              <a:rPr lang="en-US" dirty="0" smtClean="0"/>
              <a:t>There are four level of intelligence in  this test </a:t>
            </a:r>
          </a:p>
          <a:p>
            <a:r>
              <a:rPr lang="en-US" dirty="0" smtClean="0"/>
              <a:t>General intelligence: 	Sum of all factors of intelligence</a:t>
            </a:r>
          </a:p>
          <a:p>
            <a:r>
              <a:rPr lang="en-US" dirty="0" smtClean="0"/>
              <a:t>Factor intelligence:	Sum verbal and non verbal tests in each factor</a:t>
            </a:r>
          </a:p>
          <a:p>
            <a:r>
              <a:rPr lang="en-US" dirty="0" smtClean="0"/>
              <a:t>Domain Intelligence	Verbal and Non-verbal intelligence </a:t>
            </a:r>
          </a:p>
          <a:p>
            <a:r>
              <a:rPr lang="en-US" dirty="0" smtClean="0"/>
              <a:t>Abbreviated intelligence: Resulted by routing</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sz="4400" b="1" dirty="0" smtClean="0">
                <a:effectLst>
                  <a:outerShdw blurRad="38100" dist="38100" dir="2700000" algn="tl">
                    <a:srgbClr val="000000">
                      <a:alpha val="43137"/>
                    </a:srgbClr>
                  </a:outerShdw>
                </a:effectLst>
              </a:rPr>
              <a:t>Reliability and validity of SBV</a:t>
            </a:r>
            <a:endParaRPr lang="en-US" sz="4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47800"/>
            <a:ext cx="8229600" cy="4876800"/>
          </a:xfrm>
        </p:spPr>
        <p:txBody>
          <a:bodyPr/>
          <a:lstStyle/>
          <a:p>
            <a:r>
              <a:rPr lang="en-US" dirty="0" smtClean="0"/>
              <a:t>Use of Spearman-Brown formula and split half method on 23 age groups</a:t>
            </a:r>
          </a:p>
          <a:p>
            <a:pPr lvl="1">
              <a:buClr>
                <a:srgbClr val="FFC000"/>
              </a:buClr>
            </a:pPr>
            <a:r>
              <a:rPr lang="en-US" dirty="0" smtClean="0"/>
              <a:t>Full scale IQ 	:	0.98</a:t>
            </a:r>
          </a:p>
          <a:p>
            <a:pPr lvl="1">
              <a:buClr>
                <a:srgbClr val="FFC000"/>
              </a:buClr>
            </a:pPr>
            <a:r>
              <a:rPr lang="en-US" dirty="0" smtClean="0"/>
              <a:t>Non-verbal IQ	:	0.95</a:t>
            </a:r>
          </a:p>
          <a:p>
            <a:pPr lvl="1">
              <a:buClr>
                <a:srgbClr val="FFC000"/>
              </a:buClr>
            </a:pPr>
            <a:r>
              <a:rPr lang="en-US" dirty="0" smtClean="0"/>
              <a:t>Verbal IQ	</a:t>
            </a:r>
            <a:r>
              <a:rPr lang="en-US" dirty="0" smtClean="0"/>
              <a:t>:</a:t>
            </a:r>
            <a:r>
              <a:rPr lang="en-US" dirty="0" smtClean="0"/>
              <a:t>	0.96</a:t>
            </a:r>
          </a:p>
          <a:p>
            <a:pPr lvl="1">
              <a:buClr>
                <a:srgbClr val="FFC000"/>
              </a:buClr>
            </a:pPr>
            <a:r>
              <a:rPr lang="en-US" dirty="0" smtClean="0"/>
              <a:t>Factor IQ	</a:t>
            </a:r>
            <a:r>
              <a:rPr lang="en-US" dirty="0" smtClean="0"/>
              <a:t>:</a:t>
            </a:r>
            <a:r>
              <a:rPr lang="en-US" dirty="0" smtClean="0"/>
              <a:t>	0.90 t0 0.92</a:t>
            </a:r>
          </a:p>
          <a:p>
            <a:r>
              <a:rPr lang="en-US" dirty="0" smtClean="0"/>
              <a:t>Correlation between verbal and non-verbal IQ was 0.80. </a:t>
            </a:r>
          </a:p>
          <a:p>
            <a:r>
              <a:rPr lang="en-US" dirty="0" smtClean="0"/>
              <a:t>Correlation with SBIV and LM form was 0.90</a:t>
            </a:r>
          </a:p>
          <a:p>
            <a:r>
              <a:rPr lang="en-US" dirty="0" smtClean="0"/>
              <a:t>Correlation with, WICS IV </a:t>
            </a:r>
            <a:r>
              <a:rPr lang="en-US" dirty="0" smtClean="0"/>
              <a:t>and WAIS </a:t>
            </a:r>
            <a:r>
              <a:rPr lang="en-US" dirty="0" smtClean="0"/>
              <a:t>III was between 0.70 to 0.89.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
            </a:r>
            <a:br>
              <a:rPr lang="en-US" dirty="0" smtClean="0"/>
            </a:br>
            <a:r>
              <a:rPr lang="en-US" dirty="0" smtClean="0"/>
              <a:t> Wechsler test of intelligence</a:t>
            </a:r>
            <a:endParaRPr lang="en-US" dirty="0"/>
          </a:p>
        </p:txBody>
      </p:sp>
      <p:sp>
        <p:nvSpPr>
          <p:cNvPr id="3" name="Content Placeholder 2"/>
          <p:cNvSpPr>
            <a:spLocks noGrp="1"/>
          </p:cNvSpPr>
          <p:nvPr>
            <p:ph idx="1"/>
          </p:nvPr>
        </p:nvSpPr>
        <p:spPr>
          <a:xfrm>
            <a:off x="457200" y="1524000"/>
            <a:ext cx="8229600" cy="4800600"/>
          </a:xfrm>
        </p:spPr>
        <p:txBody>
          <a:bodyPr>
            <a:normAutofit/>
          </a:bodyPr>
          <a:lstStyle/>
          <a:p>
            <a:r>
              <a:rPr lang="en-US" dirty="0" smtClean="0"/>
              <a:t>David Wechsler developed an intelligence test in 1939 known as Wechsler  Bellevue Intelligence Scale (WBIS). </a:t>
            </a:r>
          </a:p>
          <a:p>
            <a:r>
              <a:rPr lang="en-US" dirty="0" smtClean="0"/>
              <a:t>It was prepared for peoples of 10 to 60 years. </a:t>
            </a:r>
          </a:p>
          <a:p>
            <a:r>
              <a:rPr lang="en-US" dirty="0" smtClean="0"/>
              <a:t>It included 11 subtests, 6 in verbal category and 5 in non-verbal category.</a:t>
            </a:r>
          </a:p>
          <a:p>
            <a:r>
              <a:rPr lang="en-US" dirty="0" smtClean="0"/>
              <a:t>It produced verbal, performance and total intelligence. </a:t>
            </a:r>
          </a:p>
          <a:p>
            <a:r>
              <a:rPr lang="en-US" dirty="0" smtClean="0"/>
              <a:t>It was revised because of criticism of including questions related to schooling.</a:t>
            </a:r>
          </a:p>
          <a:p>
            <a:pPr algn="r">
              <a:buNone/>
            </a:pPr>
            <a:r>
              <a:rPr lang="en-US" dirty="0" smtClean="0"/>
              <a:t>Contd.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lstStyle/>
          <a:p>
            <a:r>
              <a:rPr lang="en-US" dirty="0" smtClean="0"/>
              <a:t>In 1955, Wechsler developed a test known as Wechsler Adult Intelligence Scale (WAIS I). </a:t>
            </a:r>
          </a:p>
          <a:p>
            <a:r>
              <a:rPr lang="en-US" dirty="0" smtClean="0"/>
              <a:t>It was prepared for adults of 16 to 64 years. </a:t>
            </a:r>
          </a:p>
          <a:p>
            <a:r>
              <a:rPr lang="en-US" dirty="0" smtClean="0"/>
              <a:t>It also included 11 subtests, 6 in verbal category and 5 in non-verbal category.</a:t>
            </a:r>
          </a:p>
          <a:p>
            <a:r>
              <a:rPr lang="en-US" dirty="0" smtClean="0"/>
              <a:t> The verbal test were information, comprehension, arithmetic, similarity, digit span and vocabulary.</a:t>
            </a:r>
          </a:p>
          <a:p>
            <a:r>
              <a:rPr lang="en-US" dirty="0" smtClean="0"/>
              <a:t>The non-verbal test were digit symbol, picture completion, block design and object assembly. </a:t>
            </a:r>
          </a:p>
          <a:p>
            <a:r>
              <a:rPr lang="en-US" dirty="0" smtClean="0"/>
              <a:t>The items were quite different from WBIS.</a:t>
            </a:r>
          </a:p>
          <a:p>
            <a:r>
              <a:rPr lang="en-US" dirty="0" smtClean="0"/>
              <a:t>It produced verbal, performance and total intelligence. </a:t>
            </a:r>
          </a:p>
          <a:p>
            <a:pPr algn="r">
              <a:buNone/>
            </a:pPr>
            <a:r>
              <a:rPr lang="en-US" dirty="0" smtClean="0"/>
              <a:t>Contd.</a:t>
            </a:r>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r>
              <a:rPr lang="en-US" sz="4800" b="1" dirty="0" smtClean="0">
                <a:effectLst>
                  <a:outerShdw blurRad="38100" dist="38100" dir="2700000" algn="tl">
                    <a:srgbClr val="000000">
                      <a:alpha val="43137"/>
                    </a:srgbClr>
                  </a:outerShdw>
                </a:effectLst>
              </a:rPr>
              <a:t>Stanford </a:t>
            </a:r>
            <a:r>
              <a:rPr lang="en-US" sz="4800" b="1" dirty="0" err="1" smtClean="0">
                <a:effectLst>
                  <a:outerShdw blurRad="38100" dist="38100" dir="2700000" algn="tl">
                    <a:srgbClr val="000000">
                      <a:alpha val="43137"/>
                    </a:srgbClr>
                  </a:outerShdw>
                </a:effectLst>
              </a:rPr>
              <a:t>Binet</a:t>
            </a:r>
            <a:r>
              <a:rPr lang="en-US" sz="4800" b="1" dirty="0" smtClean="0">
                <a:effectLst>
                  <a:outerShdw blurRad="38100" dist="38100" dir="2700000" algn="tl">
                    <a:srgbClr val="000000">
                      <a:alpha val="43137"/>
                    </a:srgbClr>
                  </a:outerShdw>
                </a:effectLst>
              </a:rPr>
              <a:t> Scale</a:t>
            </a:r>
            <a:endParaRPr lang="en-US" sz="48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76400"/>
            <a:ext cx="8229600" cy="4953000"/>
          </a:xfrm>
        </p:spPr>
        <p:txBody>
          <a:bodyPr>
            <a:normAutofit/>
          </a:bodyPr>
          <a:lstStyle/>
          <a:p>
            <a:pPr>
              <a:buNone/>
            </a:pPr>
            <a:r>
              <a:rPr lang="en-US" b="1" dirty="0" smtClean="0"/>
              <a:t>1. Antecedents of Stanford </a:t>
            </a:r>
            <a:r>
              <a:rPr lang="en-US" b="1" dirty="0" err="1" smtClean="0"/>
              <a:t>Binet</a:t>
            </a:r>
            <a:r>
              <a:rPr lang="en-US" b="1" dirty="0" smtClean="0"/>
              <a:t> Test</a:t>
            </a:r>
            <a:endParaRPr lang="en-US" dirty="0" smtClean="0"/>
          </a:p>
          <a:p>
            <a:r>
              <a:rPr lang="en-US" dirty="0" smtClean="0"/>
              <a:t>Jean </a:t>
            </a:r>
            <a:r>
              <a:rPr lang="en-US" dirty="0" err="1" smtClean="0"/>
              <a:t>Esquirol</a:t>
            </a:r>
            <a:r>
              <a:rPr lang="en-US" dirty="0" smtClean="0"/>
              <a:t> (1772–1840) indicated the difference between mentally ill and mentally retarded and distinguished different level of mental retardation such as moron, imbecile and idiots.</a:t>
            </a:r>
          </a:p>
          <a:p>
            <a:r>
              <a:rPr lang="en-US" dirty="0" err="1" smtClean="0"/>
              <a:t>Edouard</a:t>
            </a:r>
            <a:r>
              <a:rPr lang="en-US" dirty="0" smtClean="0"/>
              <a:t> Seguin (1812-1880) established a training center for mentally deficient. </a:t>
            </a:r>
          </a:p>
          <a:p>
            <a:r>
              <a:rPr lang="en-US" dirty="0" smtClean="0"/>
              <a:t>An article written be Alfred </a:t>
            </a:r>
            <a:r>
              <a:rPr lang="en-US" dirty="0" err="1" smtClean="0"/>
              <a:t>Binet</a:t>
            </a:r>
            <a:r>
              <a:rPr lang="en-US" dirty="0" smtClean="0"/>
              <a:t> and </a:t>
            </a:r>
            <a:r>
              <a:rPr lang="en-US" dirty="0" err="1" smtClean="0"/>
              <a:t>Hictor</a:t>
            </a:r>
            <a:r>
              <a:rPr lang="en-US" dirty="0" smtClean="0"/>
              <a:t> Henry claimed that intelligence in a higher mental ability which cannot be measured by sensory discrimination.</a:t>
            </a:r>
          </a:p>
          <a:p>
            <a:pPr algn="r">
              <a:buNone/>
            </a:pPr>
            <a:r>
              <a:rPr lang="en-US" dirty="0" smtClean="0"/>
              <a:t>Contd.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rmAutofit lnSpcReduction="10000"/>
          </a:bodyPr>
          <a:lstStyle/>
          <a:p>
            <a:r>
              <a:rPr lang="en-US" dirty="0" smtClean="0"/>
              <a:t>In 1981, Wechsler revised his earlier edition of 1955 and prepared a test named as Wechsler Adult Intelligence Scale Revised (WAIS R), which is also considered as WAIS II. </a:t>
            </a:r>
          </a:p>
          <a:p>
            <a:r>
              <a:rPr lang="en-US" dirty="0" smtClean="0"/>
              <a:t>In 1981, David Wechsler was passed away. </a:t>
            </a:r>
          </a:p>
          <a:p>
            <a:r>
              <a:rPr lang="en-US" dirty="0" smtClean="0"/>
              <a:t>In 1989, Psychological Corporation of USA, the publisher of WAIS developed new edition of this test which is known as Wechsler Adult Intelligence Scale III (WAIS III). </a:t>
            </a:r>
          </a:p>
          <a:p>
            <a:r>
              <a:rPr lang="en-US" dirty="0" smtClean="0"/>
              <a:t>It is developed for the adults of the age group of 16 to 89 years. </a:t>
            </a:r>
          </a:p>
          <a:p>
            <a:r>
              <a:rPr lang="en-US" dirty="0" smtClean="0"/>
              <a:t>It includes 14 subtests among them 7 are verbal and 7 are  non-verbal.</a:t>
            </a:r>
          </a:p>
          <a:p>
            <a:pPr algn="r">
              <a:buNone/>
            </a:pPr>
            <a:r>
              <a:rPr lang="en-US" dirty="0" smtClean="0"/>
              <a:t>Contd.</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rmAutofit fontScale="90000"/>
          </a:bodyPr>
          <a:lstStyle/>
          <a:p>
            <a:r>
              <a:rPr lang="en-US" b="1" dirty="0" smtClean="0">
                <a:effectLst>
                  <a:outerShdw blurRad="38100" dist="38100" dir="2700000" algn="tl">
                    <a:srgbClr val="000000">
                      <a:alpha val="43137"/>
                    </a:srgbClr>
                  </a:outerShdw>
                </a:effectLst>
              </a:rPr>
              <a:t>Subtests of WAIS III</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914400"/>
            <a:ext cx="8229600" cy="5638800"/>
          </a:xfrm>
        </p:spPr>
        <p:txBody>
          <a:bodyPr>
            <a:normAutofit/>
          </a:bodyPr>
          <a:lstStyle/>
          <a:p>
            <a:pPr>
              <a:buNone/>
            </a:pPr>
            <a:r>
              <a:rPr lang="en-US" b="1" dirty="0" smtClean="0">
                <a:effectLst>
                  <a:outerShdw blurRad="38100" dist="38100" dir="2700000" algn="tl">
                    <a:srgbClr val="000000">
                      <a:alpha val="43137"/>
                    </a:srgbClr>
                  </a:outerShdw>
                </a:effectLst>
              </a:rPr>
              <a:t>Verbal tests: </a:t>
            </a:r>
            <a:endParaRPr lang="en-US" dirty="0" smtClean="0">
              <a:effectLst>
                <a:outerShdw blurRad="38100" dist="38100" dir="2700000" algn="tl">
                  <a:srgbClr val="000000">
                    <a:alpha val="43137"/>
                  </a:srgbClr>
                </a:outerShdw>
              </a:effectLst>
            </a:endParaRPr>
          </a:p>
          <a:p>
            <a:pPr marL="514350" indent="-514350">
              <a:buFont typeface="+mj-lt"/>
              <a:buAutoNum type="arabicPeriod"/>
            </a:pPr>
            <a:r>
              <a:rPr lang="en-US" dirty="0" smtClean="0">
                <a:effectLst>
                  <a:outerShdw blurRad="38100" dist="38100" dir="2700000" algn="tl">
                    <a:srgbClr val="000000">
                      <a:alpha val="43137"/>
                    </a:srgbClr>
                  </a:outerShdw>
                </a:effectLst>
              </a:rPr>
              <a:t>Information: 29 items relating general information.</a:t>
            </a:r>
          </a:p>
          <a:p>
            <a:pPr marL="514350" indent="-514350">
              <a:buFont typeface="+mj-lt"/>
              <a:buAutoNum type="arabicPeriod"/>
            </a:pPr>
            <a:r>
              <a:rPr lang="en-US" dirty="0" smtClean="0">
                <a:effectLst>
                  <a:outerShdw blurRad="38100" dist="38100" dir="2700000" algn="tl">
                    <a:srgbClr val="000000">
                      <a:alpha val="43137"/>
                    </a:srgbClr>
                  </a:outerShdw>
                </a:effectLst>
              </a:rPr>
              <a:t>Comprehension: 14 items, related to work to be done in a special condition, meaning of proverb.</a:t>
            </a:r>
          </a:p>
          <a:p>
            <a:pPr marL="514350" indent="-514350">
              <a:buFont typeface="+mj-lt"/>
              <a:buAutoNum type="arabicPeriod"/>
            </a:pPr>
            <a:r>
              <a:rPr lang="en-US" dirty="0" smtClean="0">
                <a:effectLst>
                  <a:outerShdw blurRad="38100" dist="38100" dir="2700000" algn="tl">
                    <a:srgbClr val="000000">
                      <a:alpha val="43137"/>
                    </a:srgbClr>
                  </a:outerShdw>
                </a:effectLst>
              </a:rPr>
              <a:t>Arithmetic: 14 verbal questions related to simple computation.</a:t>
            </a:r>
          </a:p>
          <a:p>
            <a:pPr marL="514350" indent="-514350">
              <a:buFont typeface="+mj-lt"/>
              <a:buAutoNum type="arabicPeriod"/>
            </a:pPr>
            <a:r>
              <a:rPr lang="en-US" dirty="0" smtClean="0">
                <a:effectLst>
                  <a:outerShdw blurRad="38100" dist="38100" dir="2700000" algn="tl">
                    <a:srgbClr val="000000">
                      <a:alpha val="43137"/>
                    </a:srgbClr>
                  </a:outerShdw>
                </a:effectLst>
              </a:rPr>
              <a:t>Similarities: 13 questions asking similarity between two objects.</a:t>
            </a:r>
          </a:p>
          <a:p>
            <a:pPr marL="514350" indent="-514350">
              <a:buFont typeface="+mj-lt"/>
              <a:buAutoNum type="arabicPeriod"/>
            </a:pPr>
            <a:r>
              <a:rPr lang="en-US" dirty="0" smtClean="0"/>
              <a:t>Digit span: Two cards, first containing number of 3 to 9 digits and second  2 to 8 digits. The subject has </a:t>
            </a:r>
            <a:r>
              <a:rPr lang="en-US" smtClean="0"/>
              <a:t>to reproduce </a:t>
            </a:r>
            <a:r>
              <a:rPr lang="en-US" dirty="0" smtClean="0"/>
              <a:t>first card forward and second backward. </a:t>
            </a:r>
          </a:p>
          <a:p>
            <a:pPr marL="514350" indent="-514350" algn="r">
              <a:buNone/>
            </a:pPr>
            <a:r>
              <a:rPr lang="en-US" dirty="0" smtClean="0"/>
              <a:t>Contd.</a:t>
            </a:r>
          </a:p>
          <a:p>
            <a:pPr marL="514350" indent="-514350">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rmAutofit/>
          </a:bodyPr>
          <a:lstStyle/>
          <a:p>
            <a:pPr marL="514350" indent="-514350">
              <a:buFont typeface="+mj-lt"/>
              <a:buAutoNum type="arabicPeriod" startAt="6"/>
            </a:pPr>
            <a:r>
              <a:rPr lang="en-US" dirty="0" smtClean="0"/>
              <a:t>Vocabulary: Meaning of 40 words presented verbally or pictorially.</a:t>
            </a:r>
          </a:p>
          <a:p>
            <a:pPr marL="514350" indent="-514350">
              <a:buFont typeface="+mj-lt"/>
              <a:buAutoNum type="arabicPeriod" startAt="6"/>
            </a:pPr>
            <a:r>
              <a:rPr lang="en-US" dirty="0" smtClean="0"/>
              <a:t>Letter number sequence: 7 items, number and letters are given haphazardly, subject has to put them in sequence</a:t>
            </a:r>
          </a:p>
          <a:p>
            <a:pPr marL="514350" indent="-514350">
              <a:buNone/>
            </a:pPr>
            <a:r>
              <a:rPr lang="en-US" b="1" dirty="0" smtClean="0"/>
              <a:t>Performance test </a:t>
            </a:r>
          </a:p>
          <a:p>
            <a:pPr marL="514350" indent="-514350">
              <a:buFont typeface="+mj-lt"/>
              <a:buAutoNum type="arabicPeriod"/>
            </a:pPr>
            <a:r>
              <a:rPr lang="en-US" dirty="0" smtClean="0"/>
              <a:t>Digit symbol: 9 diagonally divided rectangles, number is written in upper side and symbol is drawn in lower side. Subject has to write number or symbol in 70 rectangles in which only number or symbol is given. 10 cards for practice only.</a:t>
            </a:r>
          </a:p>
          <a:p>
            <a:pPr marL="514350" indent="-514350">
              <a:buFont typeface="+mj-lt"/>
              <a:buAutoNum type="arabicPeriod"/>
            </a:pPr>
            <a:r>
              <a:rPr lang="en-US" dirty="0" smtClean="0"/>
              <a:t>Picture completion: 15 pictures, one part is missing, subject has to indicate missing part verbally.</a:t>
            </a:r>
          </a:p>
          <a:p>
            <a:pPr marL="514350" indent="-514350" algn="r">
              <a:buNone/>
            </a:pPr>
            <a:r>
              <a:rPr lang="en-US" dirty="0" smtClean="0"/>
              <a:t>Contd.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pPr marL="514350" indent="-514350">
              <a:buFont typeface="+mj-lt"/>
              <a:buAutoNum type="arabicPeriod" startAt="3"/>
            </a:pPr>
            <a:r>
              <a:rPr lang="en-US" dirty="0" smtClean="0"/>
              <a:t>Block design: 10 cards, having design in red and white. 9 blocks, which 2 sides are red, two are white and remaining 2 are half red and half white. Subject has to copy the design on card by putting blocks together. </a:t>
            </a:r>
          </a:p>
          <a:p>
            <a:pPr marL="514350" indent="-514350">
              <a:buFont typeface="+mj-lt"/>
              <a:buAutoNum type="arabicPeriod" startAt="3"/>
            </a:pPr>
            <a:r>
              <a:rPr lang="en-US" dirty="0" smtClean="0"/>
              <a:t>Picture arrangement: 8 group of cards. Each group contains 4 to 5 card. Subject has to arrange them and tell a story based on it.</a:t>
            </a:r>
          </a:p>
          <a:p>
            <a:pPr marL="514350" indent="-514350">
              <a:buFont typeface="+mj-lt"/>
              <a:buAutoNum type="arabicPeriod" startAt="3"/>
            </a:pPr>
            <a:r>
              <a:rPr lang="en-US" dirty="0" smtClean="0"/>
              <a:t>Object assembly: 4 sets of cutouts. Subject has to arrange them to make a picture.</a:t>
            </a:r>
          </a:p>
          <a:p>
            <a:pPr marL="514350" indent="-514350">
              <a:buFont typeface="+mj-lt"/>
              <a:buAutoNum type="arabicPeriod" startAt="3"/>
            </a:pPr>
            <a:r>
              <a:rPr lang="en-US" dirty="0" smtClean="0"/>
              <a:t>Matrix reasoning: To fill 3x3 matrix from 5 options</a:t>
            </a:r>
          </a:p>
          <a:p>
            <a:pPr marL="514350" indent="-514350">
              <a:buFont typeface="+mj-lt"/>
              <a:buAutoNum type="arabicPeriod" startAt="3"/>
            </a:pPr>
            <a:r>
              <a:rPr lang="en-US" dirty="0" smtClean="0"/>
              <a:t>Symbol search: 60 items, subject has to match each item with </a:t>
            </a:r>
            <a:r>
              <a:rPr lang="en-US" smtClean="0"/>
              <a:t>5 options.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91312"/>
          </a:xfrm>
        </p:spPr>
        <p:txBody>
          <a:bodyPr>
            <a:normAutofit fontScale="90000"/>
          </a:bodyPr>
          <a:lstStyle/>
          <a:p>
            <a:r>
              <a:rPr lang="en-US" sz="4000" b="1" dirty="0" smtClean="0">
                <a:effectLst>
                  <a:outerShdw blurRad="38100" dist="38100" dir="2700000" algn="tl">
                    <a:srgbClr val="000000">
                      <a:alpha val="43137"/>
                    </a:srgbClr>
                  </a:outerShdw>
                </a:effectLst>
              </a:rPr>
              <a:t>WAIS III, Additional index of intelligence</a:t>
            </a:r>
            <a:endParaRPr lang="en-US"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95400"/>
            <a:ext cx="8229600" cy="5257800"/>
          </a:xfrm>
        </p:spPr>
        <p:txBody>
          <a:bodyPr>
            <a:normAutofit/>
          </a:bodyPr>
          <a:lstStyle/>
          <a:p>
            <a:r>
              <a:rPr lang="en-US" dirty="0" smtClean="0"/>
              <a:t>WAIS III also indicates four additional indices of intelligence</a:t>
            </a:r>
          </a:p>
          <a:p>
            <a:pPr marL="514350" indent="-514350">
              <a:buFont typeface="+mj-lt"/>
              <a:buAutoNum type="arabicPeriod"/>
            </a:pPr>
            <a:r>
              <a:rPr lang="en-US" dirty="0" smtClean="0"/>
              <a:t>Verbal comprehension index (VCI): Also known as crystallized intelligence, based on vocabulary, similarity and information tests.</a:t>
            </a:r>
          </a:p>
          <a:p>
            <a:pPr marL="514350" indent="-514350">
              <a:buFont typeface="+mj-lt"/>
              <a:buAutoNum type="arabicPeriod"/>
            </a:pPr>
            <a:r>
              <a:rPr lang="en-US" dirty="0" smtClean="0"/>
              <a:t>Perceptual organization index (POI): Also known as fluid intelligence, based on picture completion, block design and matrix reasoning tests.</a:t>
            </a:r>
          </a:p>
          <a:p>
            <a:pPr marL="514350" indent="-514350">
              <a:buFont typeface="+mj-lt"/>
              <a:buAutoNum type="arabicPeriod"/>
            </a:pPr>
            <a:r>
              <a:rPr lang="en-US" dirty="0" smtClean="0"/>
              <a:t>Working memory index (WMI) Based on arithmetic, digit span and letter-number sequencing tests.</a:t>
            </a:r>
          </a:p>
          <a:p>
            <a:pPr marL="514350" indent="-514350">
              <a:buFont typeface="+mj-lt"/>
              <a:buAutoNum type="arabicPeriod"/>
            </a:pPr>
            <a:r>
              <a:rPr lang="en-US" dirty="0" smtClean="0"/>
              <a:t>Processing speed index(PSI): Based on digit span and symbol search tests.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43712"/>
          </a:xfrm>
        </p:spPr>
        <p:txBody>
          <a:bodyPr>
            <a:normAutofit/>
          </a:bodyPr>
          <a:lstStyle/>
          <a:p>
            <a:r>
              <a:rPr lang="en-US" sz="4000" b="1" dirty="0" smtClean="0">
                <a:effectLst>
                  <a:outerShdw blurRad="38100" dist="38100" dir="2700000" algn="tl">
                    <a:srgbClr val="000000">
                      <a:alpha val="43137"/>
                    </a:srgbClr>
                  </a:outerShdw>
                </a:effectLst>
              </a:rPr>
              <a:t>Stanford Achievement Test (SAT X)</a:t>
            </a:r>
            <a:endParaRPr lang="en-US"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5181600"/>
          </a:xfrm>
        </p:spPr>
        <p:txBody>
          <a:bodyPr>
            <a:normAutofit/>
          </a:bodyPr>
          <a:lstStyle/>
          <a:p>
            <a:r>
              <a:rPr lang="en-US" dirty="0" smtClean="0"/>
              <a:t>The present edition of Standardized Achievement Test (SAT X) has been developed in 2005. </a:t>
            </a:r>
          </a:p>
          <a:p>
            <a:r>
              <a:rPr lang="en-US" dirty="0" smtClean="0"/>
              <a:t>It’s first antecedent of this test was developed in 1923.</a:t>
            </a:r>
          </a:p>
          <a:p>
            <a:r>
              <a:rPr lang="en-US" dirty="0" smtClean="0"/>
              <a:t>It is the foremost standardized test in achievement area. </a:t>
            </a:r>
          </a:p>
          <a:p>
            <a:r>
              <a:rPr lang="en-US" dirty="0" smtClean="0"/>
              <a:t>The authors of this test are Truman Kelly, Giles M. </a:t>
            </a:r>
            <a:r>
              <a:rPr lang="en-US" dirty="0" err="1" smtClean="0"/>
              <a:t>Ruch</a:t>
            </a:r>
            <a:r>
              <a:rPr lang="en-US" dirty="0" smtClean="0"/>
              <a:t> and L.M </a:t>
            </a:r>
            <a:r>
              <a:rPr lang="en-US" dirty="0" err="1" smtClean="0"/>
              <a:t>Terman</a:t>
            </a:r>
            <a:r>
              <a:rPr lang="en-US" dirty="0" smtClean="0"/>
              <a:t>. </a:t>
            </a:r>
          </a:p>
          <a:p>
            <a:r>
              <a:rPr lang="en-US" dirty="0" smtClean="0"/>
              <a:t>The present publisher of this test is Harcourt Inc, USA.</a:t>
            </a:r>
          </a:p>
          <a:p>
            <a:r>
              <a:rPr lang="en-US" dirty="0" smtClean="0"/>
              <a:t>The 1923 edition included test for Grade 1 to 9.</a:t>
            </a:r>
          </a:p>
          <a:p>
            <a:r>
              <a:rPr lang="en-US" dirty="0" smtClean="0"/>
              <a:t>The present edition is prepared for Grade K to 12.</a:t>
            </a:r>
          </a:p>
          <a:p>
            <a:pPr algn="r">
              <a:buNone/>
            </a:pPr>
            <a:r>
              <a:rPr lang="en-US" dirty="0" smtClean="0"/>
              <a:t>Contd.</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4000" b="1" dirty="0" smtClean="0">
                <a:effectLst>
                  <a:outerShdw blurRad="38100" dist="38100" dir="2700000" algn="tl">
                    <a:srgbClr val="000000">
                      <a:alpha val="43137"/>
                    </a:srgbClr>
                  </a:outerShdw>
                </a:effectLst>
              </a:rPr>
              <a:t>Subject areas of the test</a:t>
            </a:r>
            <a:endParaRPr lang="en-US"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600200"/>
            <a:ext cx="8610600" cy="4724400"/>
          </a:xfrm>
        </p:spPr>
        <p:txBody>
          <a:bodyPr/>
          <a:lstStyle/>
          <a:p>
            <a:pPr>
              <a:buNone/>
            </a:pPr>
            <a:r>
              <a:rPr lang="en-US" dirty="0" smtClean="0"/>
              <a:t>1. Sound and letter		2. Word study skill</a:t>
            </a:r>
          </a:p>
          <a:p>
            <a:pPr>
              <a:buNone/>
            </a:pPr>
            <a:r>
              <a:rPr lang="en-US" dirty="0" smtClean="0"/>
              <a:t>3. Word reading		4. Sentence reading</a:t>
            </a:r>
          </a:p>
          <a:p>
            <a:pPr>
              <a:buNone/>
            </a:pPr>
            <a:r>
              <a:rPr lang="en-US" dirty="0" smtClean="0"/>
              <a:t>5. Reading vocabulary	6. Reading comprehension</a:t>
            </a:r>
          </a:p>
          <a:p>
            <a:pPr>
              <a:buNone/>
            </a:pPr>
            <a:r>
              <a:rPr lang="en-US" dirty="0" smtClean="0"/>
              <a:t>7. Mathematics		8. Mathematics problem solving</a:t>
            </a:r>
          </a:p>
          <a:p>
            <a:pPr>
              <a:buNone/>
            </a:pPr>
            <a:r>
              <a:rPr lang="en-US" dirty="0" smtClean="0"/>
              <a:t>9. Mathematics procedure 10. Spelling</a:t>
            </a:r>
          </a:p>
          <a:p>
            <a:pPr>
              <a:buNone/>
            </a:pPr>
            <a:r>
              <a:rPr lang="en-US" dirty="0" smtClean="0"/>
              <a:t>11. Language			12. Science</a:t>
            </a:r>
          </a:p>
          <a:p>
            <a:pPr>
              <a:buNone/>
            </a:pPr>
            <a:r>
              <a:rPr lang="en-US" dirty="0" smtClean="0"/>
              <a:t>13. Environment		14. Social studies</a:t>
            </a:r>
          </a:p>
          <a:p>
            <a:pPr>
              <a:buNone/>
            </a:pPr>
            <a:r>
              <a:rPr lang="en-US" dirty="0" smtClean="0"/>
              <a:t>15. Listening</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en-US" sz="4000" b="1" dirty="0" smtClean="0">
                <a:effectLst>
                  <a:outerShdw blurRad="38100" dist="38100" dir="2700000" algn="tl">
                    <a:srgbClr val="000000">
                      <a:alpha val="43137"/>
                    </a:srgbClr>
                  </a:outerShdw>
                </a:effectLst>
              </a:rPr>
              <a:t>Specific features of SAT X</a:t>
            </a:r>
            <a:endParaRPr lang="en-US"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724400"/>
          </a:xfrm>
        </p:spPr>
        <p:txBody>
          <a:bodyPr/>
          <a:lstStyle/>
          <a:p>
            <a:r>
              <a:rPr lang="en-US" dirty="0" smtClean="0"/>
              <a:t>Items are multiple choice, short answer, extended response type.</a:t>
            </a:r>
          </a:p>
          <a:p>
            <a:r>
              <a:rPr lang="en-US" dirty="0" smtClean="0"/>
              <a:t>Uses both “Norm referenced” and “Criterion referenced” interpretation. </a:t>
            </a:r>
          </a:p>
          <a:p>
            <a:r>
              <a:rPr lang="en-US" dirty="0" smtClean="0"/>
              <a:t>Norm referenced interpretation is of following four types:</a:t>
            </a:r>
          </a:p>
          <a:p>
            <a:pPr lvl="1"/>
            <a:r>
              <a:rPr lang="en-US" sz="2600" dirty="0" smtClean="0"/>
              <a:t>Below basic</a:t>
            </a:r>
          </a:p>
          <a:p>
            <a:pPr lvl="1"/>
            <a:r>
              <a:rPr lang="en-US" sz="2600" dirty="0" smtClean="0"/>
              <a:t>Basic</a:t>
            </a:r>
          </a:p>
          <a:p>
            <a:pPr lvl="1"/>
            <a:r>
              <a:rPr lang="en-US" sz="2600" dirty="0" smtClean="0"/>
              <a:t>Proficient</a:t>
            </a:r>
          </a:p>
          <a:p>
            <a:pPr lvl="1"/>
            <a:r>
              <a:rPr lang="en-US" sz="2600" dirty="0" smtClean="0"/>
              <a:t>Advanced</a:t>
            </a:r>
            <a:endParaRPr lang="en-US" sz="26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r>
              <a:rPr lang="en-US" sz="4400" b="1" dirty="0" smtClean="0">
                <a:effectLst>
                  <a:outerShdw blurRad="38100" dist="38100" dir="2700000" algn="tl">
                    <a:srgbClr val="000000">
                      <a:alpha val="43137"/>
                    </a:srgbClr>
                  </a:outerShdw>
                </a:effectLst>
              </a:rPr>
              <a:t>Types of interpretation of SAT X</a:t>
            </a:r>
            <a:endParaRPr lang="en-US" sz="4400" dirty="0"/>
          </a:p>
        </p:txBody>
      </p:sp>
      <p:sp>
        <p:nvSpPr>
          <p:cNvPr id="3" name="Content Placeholder 2"/>
          <p:cNvSpPr>
            <a:spLocks noGrp="1"/>
          </p:cNvSpPr>
          <p:nvPr>
            <p:ph idx="1"/>
          </p:nvPr>
        </p:nvSpPr>
        <p:spPr>
          <a:xfrm>
            <a:off x="457200" y="1752600"/>
            <a:ext cx="8229600" cy="4572000"/>
          </a:xfrm>
        </p:spPr>
        <p:txBody>
          <a:bodyPr/>
          <a:lstStyle/>
          <a:p>
            <a:r>
              <a:rPr lang="en-US" dirty="0" smtClean="0"/>
              <a:t>Student report: Provide information related to  the ability and need of students</a:t>
            </a:r>
          </a:p>
          <a:p>
            <a:r>
              <a:rPr lang="en-US" dirty="0" smtClean="0"/>
              <a:t>Group report: Analyzes result at grade, school and district level.</a:t>
            </a:r>
          </a:p>
          <a:p>
            <a:r>
              <a:rPr lang="en-US" dirty="0" smtClean="0"/>
              <a:t>Home report: Informs guardians about students achievement and their role and duties.</a:t>
            </a:r>
          </a:p>
          <a:p>
            <a:r>
              <a:rPr lang="en-US" dirty="0" smtClean="0"/>
              <a:t>Performance standard report: Provides standardized information about students knowledge and ability.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lstStyle/>
          <a:p>
            <a:r>
              <a:rPr lang="en-US" sz="2800" dirty="0" smtClean="0"/>
              <a:t>In 1904, Ministry of Public Instruction of France, appointed Alfred </a:t>
            </a:r>
            <a:r>
              <a:rPr lang="en-US" sz="2800" dirty="0" err="1" smtClean="0"/>
              <a:t>Binet</a:t>
            </a:r>
            <a:r>
              <a:rPr lang="en-US" sz="2800" dirty="0" smtClean="0"/>
              <a:t>, Director of the Laboratory of Experimental Psychology at the Sorbonne University, Paris and his collaborator, Theodore Simon to identify mentally deficient children in the schools of Paris.</a:t>
            </a:r>
          </a:p>
          <a:p>
            <a:r>
              <a:rPr lang="en-US" sz="2800" dirty="0" smtClean="0"/>
              <a:t>They developed a test with 30 items to distinguish the mentally deficient. A normal child could solve at least 27 items to be distinguished as a normal child. </a:t>
            </a:r>
          </a:p>
          <a:p>
            <a:pPr algn="r">
              <a:buNone/>
            </a:pPr>
            <a:r>
              <a:rPr lang="en-US" sz="2800" dirty="0" smtClean="0"/>
              <a:t>Contd.</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lstStyle/>
          <a:p>
            <a:r>
              <a:rPr lang="en-US" sz="2800" dirty="0" smtClean="0"/>
              <a:t>This test considered age as an important factor for deciding intelligence, which is described below:</a:t>
            </a:r>
          </a:p>
          <a:p>
            <a:r>
              <a:rPr lang="en-US" sz="2800" dirty="0" smtClean="0"/>
              <a:t>Up to Item 6		Idiots (Adult)</a:t>
            </a:r>
          </a:p>
          <a:p>
            <a:r>
              <a:rPr lang="en-US" sz="2800" dirty="0" smtClean="0"/>
              <a:t>Up to Item 9 		3 year’s child</a:t>
            </a:r>
          </a:p>
          <a:p>
            <a:r>
              <a:rPr lang="en-US" sz="2800" dirty="0" smtClean="0"/>
              <a:t>Up to Item 14		5 year’s child</a:t>
            </a:r>
          </a:p>
          <a:p>
            <a:r>
              <a:rPr lang="en-US" sz="2800" dirty="0" smtClean="0"/>
              <a:t>Up to Item 16		Imbecile (Adult)</a:t>
            </a:r>
          </a:p>
          <a:p>
            <a:r>
              <a:rPr lang="en-US" sz="2800" dirty="0" smtClean="0"/>
              <a:t>Up to Item 23		Moron (Adult)</a:t>
            </a:r>
          </a:p>
          <a:p>
            <a:r>
              <a:rPr lang="en-US" sz="2800" dirty="0" smtClean="0"/>
              <a:t>Up to Item 27		Revealing moron</a:t>
            </a:r>
          </a:p>
          <a:p>
            <a:pPr algn="r">
              <a:buNone/>
            </a:pPr>
            <a:r>
              <a:rPr lang="en-US" sz="2800" dirty="0" smtClean="0"/>
              <a:t>Contd. </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fontScale="92500"/>
          </a:bodyPr>
          <a:lstStyle/>
          <a:p>
            <a:r>
              <a:rPr lang="en-US" dirty="0" smtClean="0"/>
              <a:t>In 1908, Simon and </a:t>
            </a:r>
            <a:r>
              <a:rPr lang="en-US" dirty="0" err="1" smtClean="0"/>
              <a:t>Binet</a:t>
            </a:r>
            <a:r>
              <a:rPr lang="en-US" dirty="0" smtClean="0"/>
              <a:t> prepared first age based intelligence scale, for the age level of 3 to 13 years, which included 59 items. </a:t>
            </a:r>
          </a:p>
          <a:p>
            <a:r>
              <a:rPr lang="en-US" dirty="0" smtClean="0"/>
              <a:t>Concept of mental age used at first in the test.</a:t>
            </a:r>
          </a:p>
          <a:p>
            <a:r>
              <a:rPr lang="en-US" dirty="0" smtClean="0"/>
              <a:t>Mental age was calculated by adding basal age and credited age. </a:t>
            </a:r>
          </a:p>
          <a:p>
            <a:r>
              <a:rPr lang="en-US" dirty="0" smtClean="0"/>
              <a:t>Children were classified as bright, average and retarded based in comparing mental age and chronological age. </a:t>
            </a:r>
          </a:p>
          <a:p>
            <a:r>
              <a:rPr lang="en-US" dirty="0" smtClean="0"/>
              <a:t>They again revised this test in 1911, which included 54 items. </a:t>
            </a:r>
          </a:p>
          <a:p>
            <a:r>
              <a:rPr lang="en-US" dirty="0" smtClean="0"/>
              <a:t>1911 test was prepared for 3 to 15 years’ level including an adult level.</a:t>
            </a:r>
          </a:p>
          <a:p>
            <a:r>
              <a:rPr lang="en-US" dirty="0" smtClean="0"/>
              <a:t>There were  no question for the age level of 11,13 and fourteen considering slower mental development in puberty stage.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fontScale="90000"/>
          </a:bodyPr>
          <a:lstStyle/>
          <a:p>
            <a:r>
              <a:rPr lang="en-US" dirty="0" smtClean="0"/>
              <a:t/>
            </a:r>
            <a:br>
              <a:rPr lang="en-US" dirty="0" smtClean="0"/>
            </a:br>
            <a:r>
              <a:rPr lang="en-US" sz="4000" b="1" dirty="0" smtClean="0">
                <a:effectLst>
                  <a:outerShdw blurRad="38100" dist="38100" dir="2700000" algn="tl">
                    <a:srgbClr val="000000">
                      <a:alpha val="43137"/>
                    </a:srgbClr>
                  </a:outerShdw>
                </a:effectLst>
              </a:rPr>
              <a:t>2. Early Editions of Stanford </a:t>
            </a:r>
            <a:r>
              <a:rPr lang="en-US" sz="4000" b="1" dirty="0" err="1" smtClean="0">
                <a:effectLst>
                  <a:outerShdw blurRad="38100" dist="38100" dir="2700000" algn="tl">
                    <a:srgbClr val="000000">
                      <a:alpha val="43137"/>
                    </a:srgbClr>
                  </a:outerShdw>
                </a:effectLst>
              </a:rPr>
              <a:t>Binet</a:t>
            </a:r>
            <a:r>
              <a:rPr lang="en-US" sz="4000" b="1" dirty="0" smtClean="0">
                <a:effectLst>
                  <a:outerShdw blurRad="38100" dist="38100" dir="2700000" algn="tl">
                    <a:srgbClr val="000000">
                      <a:alpha val="43137"/>
                    </a:srgbClr>
                  </a:outerShdw>
                </a:effectLst>
              </a:rPr>
              <a:t> Tests</a:t>
            </a:r>
            <a:endParaRPr lang="en-US"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5105400"/>
          </a:xfrm>
        </p:spPr>
        <p:txBody>
          <a:bodyPr>
            <a:normAutofit lnSpcReduction="10000"/>
          </a:bodyPr>
          <a:lstStyle/>
          <a:p>
            <a:r>
              <a:rPr lang="en-US" dirty="0" smtClean="0"/>
              <a:t>Professor L.M. </a:t>
            </a:r>
            <a:r>
              <a:rPr lang="en-US" dirty="0" err="1" smtClean="0"/>
              <a:t>Terman</a:t>
            </a:r>
            <a:r>
              <a:rPr lang="en-US" dirty="0" smtClean="0"/>
              <a:t>, Stanford University and his associates took the responsibility of revising Simon-</a:t>
            </a:r>
            <a:r>
              <a:rPr lang="en-US" dirty="0" err="1" smtClean="0"/>
              <a:t>Binet</a:t>
            </a:r>
            <a:r>
              <a:rPr lang="en-US" dirty="0" smtClean="0"/>
              <a:t> tests after the death of Alfred </a:t>
            </a:r>
            <a:r>
              <a:rPr lang="en-US" dirty="0" err="1" smtClean="0"/>
              <a:t>Binet</a:t>
            </a:r>
            <a:r>
              <a:rPr lang="en-US" dirty="0" smtClean="0"/>
              <a:t> in 1911. </a:t>
            </a:r>
          </a:p>
          <a:p>
            <a:r>
              <a:rPr lang="en-US" dirty="0" smtClean="0"/>
              <a:t>The early edition of this test include three tests:</a:t>
            </a:r>
          </a:p>
          <a:p>
            <a:r>
              <a:rPr lang="en-US" b="1" dirty="0" smtClean="0"/>
              <a:t>Stanford </a:t>
            </a:r>
            <a:r>
              <a:rPr lang="en-US" b="1" dirty="0" err="1" smtClean="0"/>
              <a:t>Binet</a:t>
            </a:r>
            <a:r>
              <a:rPr lang="en-US" b="1" dirty="0" smtClean="0"/>
              <a:t> Test I (SBI) </a:t>
            </a:r>
            <a:endParaRPr lang="en-US" dirty="0" smtClean="0"/>
          </a:p>
          <a:p>
            <a:r>
              <a:rPr lang="en-US" dirty="0" smtClean="0"/>
              <a:t>This test was developed in 1916. </a:t>
            </a:r>
          </a:p>
          <a:p>
            <a:r>
              <a:rPr lang="en-US" dirty="0" smtClean="0"/>
              <a:t>Prof. L.M. </a:t>
            </a:r>
            <a:r>
              <a:rPr lang="en-US" dirty="0" err="1" smtClean="0"/>
              <a:t>Terman</a:t>
            </a:r>
            <a:r>
              <a:rPr lang="en-US" dirty="0" smtClean="0"/>
              <a:t> and </a:t>
            </a:r>
            <a:r>
              <a:rPr lang="en-US" dirty="0" err="1" smtClean="0"/>
              <a:t>Meril</a:t>
            </a:r>
            <a:r>
              <a:rPr lang="en-US" dirty="0" smtClean="0"/>
              <a:t> were main person involved to prepare this test.</a:t>
            </a:r>
          </a:p>
          <a:p>
            <a:r>
              <a:rPr lang="en-US" dirty="0" smtClean="0"/>
              <a:t>This test included 90 items, which were divided to the age level of 3 to 14, including two levels of adults, that is, “Average adult” and “Superior adult”</a:t>
            </a:r>
          </a:p>
          <a:p>
            <a:pPr algn="r">
              <a:buNone/>
            </a:pPr>
            <a:r>
              <a:rPr lang="en-US" dirty="0" smtClean="0"/>
              <a:t>Contd.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lnSpcReduction="10000"/>
          </a:bodyPr>
          <a:lstStyle/>
          <a:p>
            <a:r>
              <a:rPr lang="en-US" dirty="0" smtClean="0"/>
              <a:t>There were no items for the age level of 11 and 13 years considering slow mental development at puberty stage. </a:t>
            </a:r>
          </a:p>
          <a:p>
            <a:r>
              <a:rPr lang="en-US" dirty="0" smtClean="0"/>
              <a:t>Basal age was considered as the highest age level at which child is able to give answer of all items.</a:t>
            </a:r>
          </a:p>
          <a:p>
            <a:r>
              <a:rPr lang="en-US" dirty="0" smtClean="0"/>
              <a:t>Credited age was given to partial number items answered at an age level. </a:t>
            </a:r>
          </a:p>
          <a:p>
            <a:r>
              <a:rPr lang="en-US" dirty="0" smtClean="0"/>
              <a:t>2 months were credited for each of the 6 questions from the age of 3 to 10 years’ age. </a:t>
            </a:r>
          </a:p>
          <a:p>
            <a:r>
              <a:rPr lang="en-US" dirty="0" smtClean="0"/>
              <a:t>3 months were credited for each of the 8 question for the age level of 12 years. </a:t>
            </a:r>
          </a:p>
          <a:p>
            <a:r>
              <a:rPr lang="en-US" dirty="0" smtClean="0"/>
              <a:t>4 months were credited for each of the 6 question for the age level of 14 years.</a:t>
            </a:r>
          </a:p>
          <a:p>
            <a:pPr algn="r">
              <a:buNone/>
            </a:pPr>
            <a:r>
              <a:rPr lang="en-US" dirty="0" err="1" smtClean="0"/>
              <a:t>Contd</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lnSpcReduction="10000"/>
          </a:bodyPr>
          <a:lstStyle/>
          <a:p>
            <a:r>
              <a:rPr lang="en-US" dirty="0" smtClean="0"/>
              <a:t>Similarly, 5 and 6 months were credited for the questions for “Average adult” and “Superior adult” levels</a:t>
            </a:r>
          </a:p>
          <a:p>
            <a:r>
              <a:rPr lang="en-US" dirty="0" smtClean="0"/>
              <a:t>Mental age was calculated by adding basal age with credited age. </a:t>
            </a:r>
          </a:p>
          <a:p>
            <a:r>
              <a:rPr lang="en-US" dirty="0" smtClean="0"/>
              <a:t>Maximum chronological age was estimated to be 16 years. </a:t>
            </a:r>
          </a:p>
          <a:p>
            <a:r>
              <a:rPr lang="en-US" dirty="0" smtClean="0"/>
              <a:t>IQ was calculated by using following formula developed by Stern and Kuhlman:</a:t>
            </a:r>
          </a:p>
          <a:p>
            <a:endParaRPr lang="en-US" dirty="0" smtClean="0"/>
          </a:p>
          <a:p>
            <a:pPr>
              <a:buNone/>
            </a:pPr>
            <a:r>
              <a:rPr lang="en-US" dirty="0" smtClean="0"/>
              <a:t>Here, </a:t>
            </a:r>
          </a:p>
          <a:p>
            <a:r>
              <a:rPr lang="en-US" dirty="0" smtClean="0"/>
              <a:t>MA = Mental age</a:t>
            </a:r>
          </a:p>
          <a:p>
            <a:r>
              <a:rPr lang="en-US" dirty="0" smtClean="0"/>
              <a:t>CA = Chronological age </a:t>
            </a:r>
          </a:p>
          <a:p>
            <a:pPr algn="r">
              <a:buNone/>
            </a:pPr>
            <a:r>
              <a:rPr lang="en-US" dirty="0" smtClean="0"/>
              <a:t>Contd.</a:t>
            </a:r>
          </a:p>
          <a:p>
            <a:endParaRPr lang="en-US" dirty="0"/>
          </a:p>
        </p:txBody>
      </p:sp>
      <p:graphicFrame>
        <p:nvGraphicFramePr>
          <p:cNvPr id="5" name="Object 4"/>
          <p:cNvGraphicFramePr>
            <a:graphicFrameLocks noChangeAspect="1"/>
          </p:cNvGraphicFramePr>
          <p:nvPr/>
        </p:nvGraphicFramePr>
        <p:xfrm>
          <a:off x="1371600" y="4114800"/>
          <a:ext cx="1981200" cy="838200"/>
        </p:xfrm>
        <a:graphic>
          <a:graphicData uri="http://schemas.openxmlformats.org/presentationml/2006/ole">
            <p:oleObj spid="_x0000_s1027" name="Equation" r:id="rId3" imgW="977760" imgH="39348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943600"/>
          </a:xfrm>
        </p:spPr>
        <p:txBody>
          <a:bodyPr>
            <a:normAutofit fontScale="92500" lnSpcReduction="10000"/>
          </a:bodyPr>
          <a:lstStyle/>
          <a:p>
            <a:r>
              <a:rPr lang="en-US" b="1" dirty="0" smtClean="0"/>
              <a:t>Stanford </a:t>
            </a:r>
            <a:r>
              <a:rPr lang="en-US" b="1" dirty="0" err="1" smtClean="0"/>
              <a:t>Binet</a:t>
            </a:r>
            <a:r>
              <a:rPr lang="en-US" b="1" dirty="0" smtClean="0"/>
              <a:t> Test II (SBII) </a:t>
            </a:r>
            <a:endParaRPr lang="en-US" dirty="0" smtClean="0"/>
          </a:p>
          <a:p>
            <a:r>
              <a:rPr lang="en-US" dirty="0" smtClean="0"/>
              <a:t>This test was a revised edition of SBI, which was developed in 1937.</a:t>
            </a:r>
          </a:p>
          <a:p>
            <a:r>
              <a:rPr lang="en-US" dirty="0" smtClean="0"/>
              <a:t>It was also developed by Prof. L.M. </a:t>
            </a:r>
            <a:r>
              <a:rPr lang="en-US" dirty="0" err="1" smtClean="0"/>
              <a:t>Terman</a:t>
            </a:r>
            <a:r>
              <a:rPr lang="en-US" dirty="0" smtClean="0"/>
              <a:t> and </a:t>
            </a:r>
            <a:r>
              <a:rPr lang="en-US" dirty="0" err="1" smtClean="0"/>
              <a:t>Meril</a:t>
            </a:r>
            <a:r>
              <a:rPr lang="en-US" dirty="0" smtClean="0"/>
              <a:t>.</a:t>
            </a:r>
          </a:p>
          <a:p>
            <a:r>
              <a:rPr lang="en-US" dirty="0" smtClean="0"/>
              <a:t>It had two form L form and M form, each having 129 items. </a:t>
            </a:r>
          </a:p>
          <a:p>
            <a:r>
              <a:rPr lang="en-US" dirty="0" smtClean="0"/>
              <a:t>It was prepared for 2 to 14 years, one level of “Average adult” and 3 levels of “Senior adult” </a:t>
            </a:r>
          </a:p>
          <a:p>
            <a:r>
              <a:rPr lang="en-US" dirty="0" smtClean="0"/>
              <a:t>Questions were provided for each 6 months from the age level of 2 to 5 and for each years’ age onwards. </a:t>
            </a:r>
          </a:p>
          <a:p>
            <a:r>
              <a:rPr lang="en-US" dirty="0" smtClean="0"/>
              <a:t>Maximum chronological age was 15 years. </a:t>
            </a:r>
          </a:p>
          <a:p>
            <a:r>
              <a:rPr lang="en-US" b="1" dirty="0" smtClean="0"/>
              <a:t>Stanford </a:t>
            </a:r>
            <a:r>
              <a:rPr lang="en-US" b="1" dirty="0" err="1" smtClean="0"/>
              <a:t>Binet</a:t>
            </a:r>
            <a:r>
              <a:rPr lang="en-US" b="1" dirty="0" smtClean="0"/>
              <a:t> Test III (SBIII) </a:t>
            </a:r>
            <a:endParaRPr lang="en-US" dirty="0" smtClean="0"/>
          </a:p>
          <a:p>
            <a:r>
              <a:rPr lang="en-US" dirty="0" smtClean="0"/>
              <a:t>This was an improved form of SBII developed by Prof. L.M. </a:t>
            </a:r>
            <a:r>
              <a:rPr lang="en-US" dirty="0" err="1" smtClean="0"/>
              <a:t>Terman</a:t>
            </a:r>
            <a:r>
              <a:rPr lang="en-US" dirty="0" smtClean="0"/>
              <a:t> and </a:t>
            </a:r>
            <a:r>
              <a:rPr lang="en-US" dirty="0" err="1" smtClean="0"/>
              <a:t>Meril</a:t>
            </a:r>
            <a:r>
              <a:rPr lang="en-US" dirty="0" smtClean="0"/>
              <a:t>. </a:t>
            </a:r>
          </a:p>
          <a:p>
            <a:r>
              <a:rPr lang="en-US" dirty="0" smtClean="0"/>
              <a:t>It included better items from L and M form of preceding test, therefore, it is known as LM form.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202</TotalTime>
  <Words>1912</Words>
  <Application>Microsoft Office PowerPoint</Application>
  <PresentationFormat>On-screen Show (4:3)</PresentationFormat>
  <Paragraphs>221</Paragraphs>
  <Slides>28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Flow</vt:lpstr>
      <vt:lpstr>Equation</vt:lpstr>
      <vt:lpstr>Intelligence tests</vt:lpstr>
      <vt:lpstr>Stanford Binet Scale</vt:lpstr>
      <vt:lpstr>Slide 3</vt:lpstr>
      <vt:lpstr>Slide 4</vt:lpstr>
      <vt:lpstr>Slide 5</vt:lpstr>
      <vt:lpstr> 2. Early Editions of Stanford Binet Tests</vt:lpstr>
      <vt:lpstr>Slide 7</vt:lpstr>
      <vt:lpstr>Slide 8</vt:lpstr>
      <vt:lpstr>Slide 9</vt:lpstr>
      <vt:lpstr>  3. Modern edition of Stanford Binet Test</vt:lpstr>
      <vt:lpstr>Slide 11</vt:lpstr>
      <vt:lpstr>Slide 12</vt:lpstr>
      <vt:lpstr>  Stanford Binet Test V (SBV) </vt:lpstr>
      <vt:lpstr>Slide 14</vt:lpstr>
      <vt:lpstr>Slide 15</vt:lpstr>
      <vt:lpstr>Slide 16</vt:lpstr>
      <vt:lpstr>Reliability and validity of SBV</vt:lpstr>
      <vt:lpstr>  Wechsler test of intelligence</vt:lpstr>
      <vt:lpstr>Slide 19</vt:lpstr>
      <vt:lpstr>Slide 20</vt:lpstr>
      <vt:lpstr>Subtests of WAIS III</vt:lpstr>
      <vt:lpstr>Slide 22</vt:lpstr>
      <vt:lpstr>Slide 23</vt:lpstr>
      <vt:lpstr>WAIS III, Additional index of intelligence</vt:lpstr>
      <vt:lpstr>Stanford Achievement Test (SAT X)</vt:lpstr>
      <vt:lpstr>Subject areas of the test</vt:lpstr>
      <vt:lpstr>Specific features of SAT X</vt:lpstr>
      <vt:lpstr>Types of interpretation of SAT X</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Intelligence tests</dc:title>
  <dc:creator>home</dc:creator>
  <cp:lastModifiedBy>user</cp:lastModifiedBy>
  <cp:revision>19</cp:revision>
  <dcterms:created xsi:type="dcterms:W3CDTF">2006-08-16T00:00:00Z</dcterms:created>
  <dcterms:modified xsi:type="dcterms:W3CDTF">2013-04-13T16:08:49Z</dcterms:modified>
</cp:coreProperties>
</file>