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4" r:id="rId5"/>
    <p:sldId id="265" r:id="rId6"/>
    <p:sldId id="261" r:id="rId7"/>
    <p:sldId id="257" r:id="rId8"/>
    <p:sldId id="258" r:id="rId9"/>
    <p:sldId id="259" r:id="rId10"/>
    <p:sldId id="260" r:id="rId11"/>
    <p:sldId id="271" r:id="rId12"/>
    <p:sldId id="270"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4572000"/>
            <a:ext cx="9144000" cy="2286000"/>
          </a:xfrm>
          <a:blipFill>
            <a:blip r:embed="rId2" cstate="print"/>
            <a:tile tx="0" ty="0" sx="100000" sy="100000" flip="none" algn="tl"/>
          </a:blipFill>
        </p:spPr>
        <p:txBody>
          <a:bodyPr>
            <a:noAutofit/>
          </a:bodyPr>
          <a:lstStyle/>
          <a:p>
            <a:pPr algn="ctr">
              <a:buNone/>
            </a:pPr>
            <a:r>
              <a:rPr lang="en-US" sz="2800" dirty="0" smtClean="0">
                <a:solidFill>
                  <a:srgbClr val="FFC000"/>
                </a:solidFill>
                <a:latin typeface="Times New Roman" pitchFamily="18" charset="0"/>
                <a:cs typeface="Times New Roman" pitchFamily="18" charset="0"/>
              </a:rPr>
              <a:t>Phenomenology</a:t>
            </a:r>
            <a:endParaRPr lang="en-US" sz="2800" dirty="0">
              <a:solidFill>
                <a:srgbClr val="FFC000"/>
              </a:solidFill>
              <a:latin typeface="Times New Roman" pitchFamily="18" charset="0"/>
              <a:cs typeface="Times New Roman" pitchFamily="18" charset="0"/>
            </a:endParaRPr>
          </a:p>
        </p:txBody>
      </p:sp>
      <p:sp>
        <p:nvSpPr>
          <p:cNvPr id="4" name="Content Placeholder 2"/>
          <p:cNvSpPr txBox="1">
            <a:spLocks/>
          </p:cNvSpPr>
          <p:nvPr/>
        </p:nvSpPr>
        <p:spPr>
          <a:xfrm>
            <a:off x="0" y="0"/>
            <a:ext cx="9144000" cy="1981200"/>
          </a:xfrm>
          <a:prstGeom prst="rect">
            <a:avLst/>
          </a:prstGeom>
          <a:blipFill>
            <a:blip r:embed="rId2" cstate="print"/>
            <a:tile tx="0" ty="0" sx="100000" sy="100000" flip="none" algn="tl"/>
          </a:blipFill>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rgbClr val="FFC000"/>
                </a:solidFill>
                <a:effectLst/>
                <a:uLnTx/>
                <a:uFillTx/>
                <a:latin typeface="Times New Roman" pitchFamily="18" charset="0"/>
                <a:ea typeface="+mn-ea"/>
                <a:cs typeface="Times New Roman" pitchFamily="18" charset="0"/>
              </a:rPr>
              <a:t>Phenomenology</a:t>
            </a:r>
            <a:endParaRPr kumimoji="0" lang="en-US" sz="3600" b="0" i="0" u="none" strike="noStrike" kern="1200" cap="none" spc="0" normalizeH="0" baseline="0" noProof="0" dirty="0">
              <a:ln>
                <a:noFill/>
              </a:ln>
              <a:solidFill>
                <a:srgbClr val="FFC000"/>
              </a:solidFill>
              <a:effectLst/>
              <a:uLnTx/>
              <a:uFillTx/>
              <a:latin typeface="Times New Roman" pitchFamily="18" charset="0"/>
              <a:ea typeface="+mn-ea"/>
              <a:cs typeface="Times New Roman" pitchFamily="18" charset="0"/>
            </a:endParaRPr>
          </a:p>
        </p:txBody>
      </p:sp>
      <p:sp>
        <p:nvSpPr>
          <p:cNvPr id="5" name="Content Placeholder 2"/>
          <p:cNvSpPr txBox="1">
            <a:spLocks/>
          </p:cNvSpPr>
          <p:nvPr/>
        </p:nvSpPr>
        <p:spPr>
          <a:xfrm>
            <a:off x="0" y="1905000"/>
            <a:ext cx="9144000" cy="2667000"/>
          </a:xfrm>
          <a:prstGeom prst="rect">
            <a:avLst/>
          </a:prstGeom>
          <a:blipFill>
            <a:blip r:embed="rId2" cstate="print"/>
            <a:tile tx="0" ty="0" sx="100000" sy="100000" flip="none" algn="tl"/>
          </a:blipFill>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800" b="0"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Phenomenology</a:t>
            </a:r>
            <a:endParaRPr kumimoji="0" lang="en-US" sz="8800" b="0"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219200"/>
            <a:ext cx="8229600" cy="5105400"/>
          </a:xfrm>
        </p:spPr>
        <p:txBody>
          <a:bodyPr/>
          <a:lstStyle/>
          <a:p>
            <a:pPr marL="457200" indent="-457200" eaLnBrk="0" hangingPunct="0">
              <a:buNone/>
            </a:pPr>
            <a:r>
              <a:rPr lang="en-US" dirty="0" smtClean="0">
                <a:latin typeface="Times" charset="0"/>
              </a:rPr>
              <a:t>Phenomenology studies the structure of </a:t>
            </a:r>
            <a:r>
              <a:rPr lang="en-US" dirty="0" smtClean="0">
                <a:latin typeface="Times" charset="0"/>
              </a:rPr>
              <a:t>various types </a:t>
            </a:r>
            <a:r>
              <a:rPr lang="en-US" dirty="0" smtClean="0">
                <a:latin typeface="Times" charset="0"/>
              </a:rPr>
              <a:t>of experience including</a:t>
            </a:r>
            <a:r>
              <a:rPr lang="en-US" dirty="0" smtClean="0">
                <a:latin typeface="Times" charset="0"/>
              </a:rPr>
              <a:t>:</a:t>
            </a:r>
            <a:endParaRPr lang="en-US" dirty="0" smtClean="0">
              <a:latin typeface="Times" charset="0"/>
            </a:endParaRPr>
          </a:p>
          <a:p>
            <a:pPr marL="457200" indent="-457200" eaLnBrk="0" hangingPunct="0"/>
            <a:r>
              <a:rPr lang="en-US" dirty="0" smtClean="0">
                <a:latin typeface="Times" charset="0"/>
              </a:rPr>
              <a:t>Perception</a:t>
            </a:r>
          </a:p>
          <a:p>
            <a:pPr marL="457200" indent="-457200" eaLnBrk="0" hangingPunct="0"/>
            <a:r>
              <a:rPr lang="en-US" dirty="0" smtClean="0">
                <a:latin typeface="Times" charset="0"/>
              </a:rPr>
              <a:t>Thought</a:t>
            </a:r>
          </a:p>
          <a:p>
            <a:pPr marL="457200" indent="-457200" eaLnBrk="0" hangingPunct="0"/>
            <a:r>
              <a:rPr lang="en-US" dirty="0" smtClean="0">
                <a:latin typeface="Times" charset="0"/>
              </a:rPr>
              <a:t>Memory </a:t>
            </a:r>
          </a:p>
          <a:p>
            <a:pPr marL="457200" indent="-457200" eaLnBrk="0" hangingPunct="0"/>
            <a:r>
              <a:rPr lang="en-US" dirty="0" smtClean="0">
                <a:latin typeface="Times" charset="0"/>
              </a:rPr>
              <a:t>Imagination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eaLnBrk="0" hangingPunct="0"/>
            <a:r>
              <a:rPr lang="en-US" dirty="0" smtClean="0">
                <a:latin typeface="Times New Roman" pitchFamily="18" charset="0"/>
                <a:cs typeface="Times New Roman" pitchFamily="18" charset="0"/>
              </a:rPr>
              <a:t>Describing experiences?</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Feelings?</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Emotions?</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Fantasies?</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Dreams?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ndara" pitchFamily="34" charset="0"/>
              </a:rPr>
              <a:t/>
            </a:r>
            <a:br>
              <a:rPr lang="en-US" dirty="0" smtClean="0">
                <a:latin typeface="Candara" pitchFamily="34" charset="0"/>
              </a:rPr>
            </a:br>
            <a:r>
              <a:rPr lang="en-US" dirty="0" smtClean="0">
                <a:latin typeface="Times New Roman" pitchFamily="18" charset="0"/>
                <a:cs typeface="Times New Roman" pitchFamily="18" charset="0"/>
              </a:rPr>
              <a:t>Key </a:t>
            </a:r>
            <a:r>
              <a:rPr lang="en-US" dirty="0" smtClean="0">
                <a:latin typeface="Times New Roman" pitchFamily="18" charset="0"/>
                <a:cs typeface="Times New Roman" pitchFamily="18" charset="0"/>
              </a:rPr>
              <a:t>Authors:</a:t>
            </a:r>
            <a:r>
              <a:rPr lang="en-US" dirty="0" smtClean="0">
                <a:latin typeface="Candara" pitchFamily="34" charset="0"/>
              </a:rPr>
              <a:t/>
            </a:r>
            <a:br>
              <a:rPr lang="en-US" dirty="0" smtClean="0">
                <a:latin typeface="Candara" pitchFamily="34" charset="0"/>
              </a:rPr>
            </a:br>
            <a:endParaRPr lang="en-US" dirty="0"/>
          </a:p>
        </p:txBody>
      </p:sp>
      <p:sp>
        <p:nvSpPr>
          <p:cNvPr id="3" name="Content Placeholder 2"/>
          <p:cNvSpPr>
            <a:spLocks noGrp="1"/>
          </p:cNvSpPr>
          <p:nvPr>
            <p:ph idx="1"/>
          </p:nvPr>
        </p:nvSpPr>
        <p:spPr/>
        <p:txBody>
          <a:bodyPr/>
          <a:lstStyle/>
          <a:p>
            <a:pPr lvl="1"/>
            <a:r>
              <a:rPr lang="en-US" sz="3600" dirty="0" smtClean="0">
                <a:latin typeface="Times New Roman" pitchFamily="18" charset="0"/>
                <a:cs typeface="Times New Roman" pitchFamily="18" charset="0"/>
              </a:rPr>
              <a:t>Edmund Husserl</a:t>
            </a:r>
          </a:p>
          <a:p>
            <a:pPr lvl="1"/>
            <a:r>
              <a:rPr lang="en-US" sz="3600" dirty="0" smtClean="0">
                <a:latin typeface="Times New Roman" pitchFamily="18" charset="0"/>
                <a:cs typeface="Times New Roman" pitchFamily="18" charset="0"/>
              </a:rPr>
              <a:t>Martin Heidegger</a:t>
            </a:r>
          </a:p>
          <a:p>
            <a:pPr lvl="1"/>
            <a:r>
              <a:rPr lang="en-US" sz="3600" dirty="0" smtClean="0">
                <a:latin typeface="Times New Roman" pitchFamily="18" charset="0"/>
                <a:cs typeface="Times New Roman" pitchFamily="18" charset="0"/>
              </a:rPr>
              <a:t>Jean-Paul </a:t>
            </a:r>
            <a:r>
              <a:rPr lang="en-US" sz="3600" dirty="0" smtClean="0">
                <a:latin typeface="Times New Roman" pitchFamily="18" charset="0"/>
                <a:cs typeface="Times New Roman" pitchFamily="18" charset="0"/>
              </a:rPr>
              <a:t>Sartre </a:t>
            </a:r>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Maurice </a:t>
            </a:r>
            <a:r>
              <a:rPr lang="en-US" sz="3600" dirty="0" err="1" smtClean="0">
                <a:latin typeface="Times New Roman" pitchFamily="18" charset="0"/>
                <a:cs typeface="Times New Roman" pitchFamily="18" charset="0"/>
              </a:rPr>
              <a:t>Merleau</a:t>
            </a:r>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Ponty</a:t>
            </a:r>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Max </a:t>
            </a:r>
            <a:r>
              <a:rPr lang="en-US" sz="3600" dirty="0" smtClean="0">
                <a:latin typeface="Times New Roman" pitchFamily="18" charset="0"/>
                <a:cs typeface="Times New Roman" pitchFamily="18" charset="0"/>
              </a:rPr>
              <a:t>van </a:t>
            </a:r>
            <a:r>
              <a:rPr lang="en-US" sz="3600" dirty="0" err="1" smtClean="0">
                <a:latin typeface="Times New Roman" pitchFamily="18" charset="0"/>
                <a:cs typeface="Times New Roman" pitchFamily="18" charset="0"/>
              </a:rPr>
              <a:t>Manen</a:t>
            </a:r>
            <a:r>
              <a:rPr lang="en-US" sz="3600" dirty="0" smtClean="0">
                <a:latin typeface="Times New Roman" pitchFamily="18" charset="0"/>
                <a:cs typeface="Times New Roman" pitchFamily="18" charset="0"/>
              </a:rPr>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Seven Widely Accepted Features </a:t>
            </a:r>
            <a:endParaRPr lang="en-US" dirty="0"/>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pPr>
              <a:buNone/>
            </a:pPr>
            <a:r>
              <a:rPr lang="en-US" sz="4200" dirty="0" smtClean="0">
                <a:latin typeface="Times New Roman" pitchFamily="18" charset="0"/>
                <a:cs typeface="Times New Roman" pitchFamily="18" charset="0"/>
              </a:rPr>
              <a:t>1. </a:t>
            </a:r>
            <a:r>
              <a:rPr lang="en-US" sz="4200" dirty="0" err="1" smtClean="0">
                <a:latin typeface="Times New Roman" pitchFamily="18" charset="0"/>
                <a:cs typeface="Times New Roman" pitchFamily="18" charset="0"/>
              </a:rPr>
              <a:t>Phenomenologists</a:t>
            </a:r>
            <a:r>
              <a:rPr lang="en-US" sz="4200" dirty="0" smtClean="0">
                <a:latin typeface="Times New Roman" pitchFamily="18" charset="0"/>
                <a:cs typeface="Times New Roman" pitchFamily="18" charset="0"/>
              </a:rPr>
              <a:t> tend to oppose the acceptance of unobservable matters and grand systems erected in speculative thinking; </a:t>
            </a:r>
          </a:p>
          <a:p>
            <a:pPr>
              <a:buNone/>
            </a:pPr>
            <a:r>
              <a:rPr lang="en-US" sz="4200" dirty="0" smtClean="0">
                <a:latin typeface="Times New Roman" pitchFamily="18" charset="0"/>
                <a:cs typeface="Times New Roman" pitchFamily="18" charset="0"/>
              </a:rPr>
              <a:t>2. </a:t>
            </a:r>
            <a:r>
              <a:rPr lang="en-US" sz="4200" dirty="0" err="1" smtClean="0">
                <a:latin typeface="Times New Roman" pitchFamily="18" charset="0"/>
                <a:cs typeface="Times New Roman" pitchFamily="18" charset="0"/>
              </a:rPr>
              <a:t>Phenomenologists</a:t>
            </a:r>
            <a:r>
              <a:rPr lang="en-US" sz="4200" dirty="0" smtClean="0">
                <a:latin typeface="Times New Roman" pitchFamily="18" charset="0"/>
                <a:cs typeface="Times New Roman" pitchFamily="18" charset="0"/>
              </a:rPr>
              <a:t> tend to oppose naturalism (also called objectivism and positivism), which is the worldview growing from modern natural science and technology that has been spreading from Northern Europe since the Renaissance; </a:t>
            </a:r>
          </a:p>
          <a:p>
            <a:pPr>
              <a:buNone/>
            </a:pPr>
            <a:r>
              <a:rPr lang="en-US" sz="4200" dirty="0" smtClean="0">
                <a:latin typeface="Times New Roman" pitchFamily="18" charset="0"/>
                <a:cs typeface="Times New Roman" pitchFamily="18" charset="0"/>
              </a:rPr>
              <a:t>3. Positively speaking, </a:t>
            </a:r>
            <a:r>
              <a:rPr lang="en-US" sz="4200" dirty="0" err="1" smtClean="0">
                <a:latin typeface="Times New Roman" pitchFamily="18" charset="0"/>
                <a:cs typeface="Times New Roman" pitchFamily="18" charset="0"/>
              </a:rPr>
              <a:t>phenomenologists</a:t>
            </a:r>
            <a:r>
              <a:rPr lang="en-US" sz="4200" dirty="0" smtClean="0">
                <a:latin typeface="Times New Roman" pitchFamily="18" charset="0"/>
                <a:cs typeface="Times New Roman" pitchFamily="18" charset="0"/>
              </a:rPr>
              <a:t> tend to justify cognition (and some also evaluation and action) with reference to what Edmund Husserl called </a:t>
            </a:r>
            <a:r>
              <a:rPr lang="en-US" sz="4200" i="1" dirty="0" err="1" smtClean="0">
                <a:latin typeface="Times New Roman" pitchFamily="18" charset="0"/>
                <a:cs typeface="Times New Roman" pitchFamily="18" charset="0"/>
              </a:rPr>
              <a:t>Evidenz</a:t>
            </a:r>
            <a:r>
              <a:rPr lang="en-US" sz="4200" dirty="0" smtClean="0">
                <a:latin typeface="Times New Roman" pitchFamily="18" charset="0"/>
                <a:cs typeface="Times New Roman" pitchFamily="18" charset="0"/>
              </a:rPr>
              <a:t>, which is awareness of a matter itself as disclosed in the most clear, distinct, and adequate way for something of its kind; </a:t>
            </a:r>
          </a:p>
          <a:p>
            <a:pPr>
              <a:buNone/>
            </a:pPr>
            <a:r>
              <a:rPr lang="en-US" sz="4200" dirty="0" smtClean="0">
                <a:latin typeface="Times New Roman" pitchFamily="18" charset="0"/>
                <a:cs typeface="Times New Roman" pitchFamily="18" charset="0"/>
              </a:rPr>
              <a:t>4. </a:t>
            </a:r>
            <a:r>
              <a:rPr lang="en-US" sz="4200" dirty="0" err="1" smtClean="0">
                <a:latin typeface="Times New Roman" pitchFamily="18" charset="0"/>
                <a:cs typeface="Times New Roman" pitchFamily="18" charset="0"/>
              </a:rPr>
              <a:t>Phenomenologists</a:t>
            </a:r>
            <a:r>
              <a:rPr lang="en-US" sz="4200" dirty="0" smtClean="0">
                <a:latin typeface="Times New Roman" pitchFamily="18" charset="0"/>
                <a:cs typeface="Times New Roman" pitchFamily="18" charset="0"/>
              </a:rPr>
              <a:t> tend to believe that not only objects in the natural and cultural worlds, but also ideal objects, such as numbers, and even conscious life itself can be made evident and thus known;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219200"/>
            <a:ext cx="8229600" cy="5257800"/>
          </a:xfrm>
        </p:spPr>
        <p:txBody>
          <a:bodyPr>
            <a:normAutofit fontScale="85000" lnSpcReduction="10000"/>
          </a:bodyPr>
          <a:lstStyle/>
          <a:p>
            <a:pPr>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Phenomenologists</a:t>
            </a:r>
            <a:r>
              <a:rPr lang="en-US" dirty="0" smtClean="0">
                <a:latin typeface="Times New Roman" pitchFamily="18" charset="0"/>
                <a:cs typeface="Times New Roman" pitchFamily="18" charset="0"/>
              </a:rPr>
              <a:t> tend to hold that inquiry ought to focus upon what might be called "encountering" as it is directed at objects and, correlatively, upon "objects as they are encountered" (this terminology is not widely shared, but the emphasis on a dual </a:t>
            </a:r>
            <a:r>
              <a:rPr lang="en-US" dirty="0" err="1" smtClean="0">
                <a:latin typeface="Times New Roman" pitchFamily="18" charset="0"/>
                <a:cs typeface="Times New Roman" pitchFamily="18" charset="0"/>
              </a:rPr>
              <a:t>problematics</a:t>
            </a:r>
            <a:r>
              <a:rPr lang="en-US" dirty="0" smtClean="0">
                <a:latin typeface="Times New Roman" pitchFamily="18" charset="0"/>
                <a:cs typeface="Times New Roman" pitchFamily="18" charset="0"/>
              </a:rPr>
              <a:t> and the reflective approach it requires is); </a:t>
            </a:r>
          </a:p>
          <a:p>
            <a:pPr>
              <a:buNone/>
            </a:pPr>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Phenomenologists</a:t>
            </a:r>
            <a:r>
              <a:rPr lang="en-US" dirty="0" smtClean="0">
                <a:latin typeface="Times New Roman" pitchFamily="18" charset="0"/>
                <a:cs typeface="Times New Roman" pitchFamily="18" charset="0"/>
              </a:rPr>
              <a:t> tend to recognize the role of description in universal, a priori, or "eidetic" terms as prior to explanation by means of causes, purposes, or grounds; and </a:t>
            </a:r>
          </a:p>
          <a:p>
            <a:pPr>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Phenomenologists</a:t>
            </a:r>
            <a:r>
              <a:rPr lang="en-US" dirty="0" smtClean="0">
                <a:latin typeface="Times New Roman" pitchFamily="18" charset="0"/>
                <a:cs typeface="Times New Roman" pitchFamily="18" charset="0"/>
              </a:rPr>
              <a:t> tend to debate whether or not what Husserl calls the transcendental phenomenological </a:t>
            </a:r>
            <a:r>
              <a:rPr lang="en-US" dirty="0" err="1" smtClean="0">
                <a:latin typeface="Times New Roman" pitchFamily="18" charset="0"/>
                <a:cs typeface="Times New Roman" pitchFamily="18" charset="0"/>
              </a:rPr>
              <a:t>epochê</a:t>
            </a:r>
            <a:r>
              <a:rPr lang="en-US" dirty="0" smtClean="0">
                <a:latin typeface="Times New Roman" pitchFamily="18" charset="0"/>
                <a:cs typeface="Times New Roman" pitchFamily="18" charset="0"/>
              </a:rPr>
              <a:t> and reduction is useful or even possible.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800" dirty="0" smtClean="0">
                <a:solidFill>
                  <a:srgbClr val="1C1C1C"/>
                </a:solidFill>
                <a:latin typeface="Times New Roman" pitchFamily="18" charset="0"/>
                <a:cs typeface="Times New Roman" pitchFamily="18" charset="0"/>
              </a:rPr>
              <a:t>The Form and its Phenomenon</a:t>
            </a:r>
            <a:endParaRPr lang="en-US" sz="4800" dirty="0">
              <a:latin typeface="Times New Roman" pitchFamily="18" charset="0"/>
              <a:cs typeface="Times New Roman" pitchFamily="18" charset="0"/>
            </a:endParaRPr>
          </a:p>
        </p:txBody>
      </p:sp>
      <p:pic>
        <p:nvPicPr>
          <p:cNvPr id="4" name="Picture 4" descr="Shadowrabbit.jpg                                               0007756AMacintosh HD                   BEF735E4:"/>
          <p:cNvPicPr>
            <a:picLocks noGrp="1" noChangeAspect="1" noChangeArrowheads="1"/>
          </p:cNvPicPr>
          <p:nvPr>
            <p:ph idx="1"/>
          </p:nvPr>
        </p:nvPicPr>
        <p:blipFill>
          <a:blip r:embed="rId2" cstate="print"/>
          <a:srcRect/>
          <a:stretch>
            <a:fillRect/>
          </a:stretch>
        </p:blipFill>
        <p:spPr bwMode="auto">
          <a:xfrm>
            <a:off x="1371600" y="1828800"/>
            <a:ext cx="6477000" cy="4648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0" y="2667000"/>
            <a:ext cx="9144000" cy="1295400"/>
          </a:xfrm>
          <a:solidFill>
            <a:srgbClr val="00B050"/>
          </a:solidFill>
        </p:spPr>
        <p:txBody>
          <a:bodyPr>
            <a:normAutofit fontScale="92500" lnSpcReduction="10000"/>
          </a:bodyPr>
          <a:lstStyle/>
          <a:p>
            <a:pPr algn="ctr">
              <a:lnSpc>
                <a:spcPct val="90000"/>
              </a:lnSpc>
              <a:buNone/>
            </a:pPr>
            <a:r>
              <a:rPr lang="en-US" sz="4400" b="1" dirty="0" smtClean="0">
                <a:solidFill>
                  <a:srgbClr val="C00000"/>
                </a:solidFill>
                <a:latin typeface="Times New Roman" pitchFamily="18" charset="0"/>
                <a:cs typeface="Times New Roman" pitchFamily="18" charset="0"/>
              </a:rPr>
              <a:t>How can we distinguish between the </a:t>
            </a:r>
          </a:p>
          <a:p>
            <a:pPr algn="ctr">
              <a:lnSpc>
                <a:spcPct val="90000"/>
              </a:lnSpc>
              <a:buNone/>
            </a:pPr>
            <a:r>
              <a:rPr lang="en-US" sz="4400" b="1" dirty="0" smtClean="0">
                <a:solidFill>
                  <a:srgbClr val="C00000"/>
                </a:solidFill>
                <a:latin typeface="Times New Roman" pitchFamily="18" charset="0"/>
                <a:cs typeface="Times New Roman" pitchFamily="18" charset="0"/>
              </a:rPr>
              <a:t>shadow of a rabbit and a rabbit?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Think its meaning </a:t>
            </a:r>
            <a:endParaRPr lang="en-US" dirty="0">
              <a:latin typeface="Times New Roman" pitchFamily="18" charset="0"/>
              <a:cs typeface="Times New Roman" pitchFamily="18" charset="0"/>
            </a:endParaRPr>
          </a:p>
        </p:txBody>
      </p:sp>
      <p:pic>
        <p:nvPicPr>
          <p:cNvPr id="4" name="Picture 5"/>
          <p:cNvPicPr>
            <a:picLocks noGrp="1" noChangeAspect="1" noChangeArrowheads="1"/>
          </p:cNvPicPr>
          <p:nvPr>
            <p:ph idx="1"/>
          </p:nvPr>
        </p:nvPicPr>
        <p:blipFill>
          <a:blip r:embed="rId2" cstate="print"/>
          <a:srcRect/>
          <a:stretch>
            <a:fillRect/>
          </a:stretch>
        </p:blipFill>
        <p:spPr bwMode="auto">
          <a:xfrm rot="10800000" flipH="1" flipV="1">
            <a:off x="6324600" y="1981200"/>
            <a:ext cx="2362200" cy="3429000"/>
          </a:xfrm>
          <a:prstGeom prst="rect">
            <a:avLst/>
          </a:prstGeom>
          <a:noFill/>
          <a:ln w="9525">
            <a:noFill/>
            <a:miter lim="800000"/>
            <a:headEnd/>
            <a:tailEnd/>
          </a:ln>
        </p:spPr>
      </p:pic>
      <p:sp>
        <p:nvSpPr>
          <p:cNvPr id="5" name="AutoShape 6"/>
          <p:cNvSpPr>
            <a:spLocks noChangeArrowheads="1"/>
          </p:cNvSpPr>
          <p:nvPr/>
        </p:nvSpPr>
        <p:spPr bwMode="auto">
          <a:xfrm>
            <a:off x="3657600" y="3352800"/>
            <a:ext cx="2286000" cy="609600"/>
          </a:xfrm>
          <a:prstGeom prst="leftArrow">
            <a:avLst>
              <a:gd name="adj1" fmla="val 50000"/>
              <a:gd name="adj2" fmla="val 68750"/>
            </a:avLst>
          </a:prstGeom>
          <a:solidFill>
            <a:schemeClr val="accent1"/>
          </a:solidFill>
          <a:ln w="9525">
            <a:solidFill>
              <a:schemeClr val="tx1"/>
            </a:solidFill>
            <a:miter lim="800000"/>
            <a:headEnd/>
            <a:tailEnd/>
          </a:ln>
        </p:spPr>
        <p:txBody>
          <a:bodyPr wrap="none" anchor="ctr"/>
          <a:lstStyle/>
          <a:p>
            <a:endParaRPr lang="en-US"/>
          </a:p>
        </p:txBody>
      </p:sp>
      <p:pic>
        <p:nvPicPr>
          <p:cNvPr id="6" name="Picture 7"/>
          <p:cNvPicPr>
            <a:picLocks noChangeAspect="1" noChangeArrowheads="1"/>
          </p:cNvPicPr>
          <p:nvPr/>
        </p:nvPicPr>
        <p:blipFill>
          <a:blip r:embed="rId3" cstate="print"/>
          <a:srcRect/>
          <a:stretch>
            <a:fillRect/>
          </a:stretch>
        </p:blipFill>
        <p:spPr bwMode="auto">
          <a:xfrm>
            <a:off x="914400" y="2209800"/>
            <a:ext cx="2438400" cy="3124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latin typeface="Times New Roman" pitchFamily="18" charset="0"/>
                <a:cs typeface="Times New Roman" pitchFamily="18" charset="0"/>
              </a:rPr>
              <a:t>Possible answer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pPr marL="457200" indent="-457200" eaLnBrk="0" hangingPunct="0">
              <a:buNone/>
            </a:pPr>
            <a:r>
              <a:rPr lang="en-US" sz="2800" b="1" dirty="0" smtClean="0">
                <a:solidFill>
                  <a:srgbClr val="000000"/>
                </a:solidFill>
                <a:latin typeface="Times New Roman" pitchFamily="18" charset="0"/>
                <a:cs typeface="Times New Roman" pitchFamily="18" charset="0"/>
              </a:rPr>
              <a:t>As </a:t>
            </a:r>
            <a:r>
              <a:rPr lang="en-US" sz="2800" b="1" i="1" dirty="0" smtClean="0">
                <a:solidFill>
                  <a:srgbClr val="000000"/>
                </a:solidFill>
                <a:latin typeface="Times New Roman" pitchFamily="18" charset="0"/>
                <a:cs typeface="Times New Roman" pitchFamily="18" charset="0"/>
              </a:rPr>
              <a:t>what</a:t>
            </a:r>
            <a:r>
              <a:rPr lang="en-US" sz="2800" b="1" dirty="0" smtClean="0">
                <a:solidFill>
                  <a:srgbClr val="000000"/>
                </a:solidFill>
                <a:latin typeface="Times New Roman" pitchFamily="18" charset="0"/>
                <a:cs typeface="Times New Roman" pitchFamily="18" charset="0"/>
              </a:rPr>
              <a:t> do we experience this hammer? It is many things to many people</a:t>
            </a:r>
            <a:r>
              <a:rPr lang="en-US" sz="2800" dirty="0" smtClean="0">
                <a:solidFill>
                  <a:srgbClr val="000000"/>
                </a:solidFill>
                <a:latin typeface="Times New Roman" pitchFamily="18" charset="0"/>
                <a:cs typeface="Times New Roman" pitchFamily="18" charset="0"/>
              </a:rPr>
              <a:t>.</a:t>
            </a:r>
          </a:p>
          <a:p>
            <a:pPr marL="457200" indent="-457200" eaLnBrk="0" hangingPunct="0">
              <a:buNone/>
            </a:pPr>
            <a:endParaRPr lang="en-US" sz="2800" dirty="0" smtClean="0">
              <a:solidFill>
                <a:srgbClr val="000000"/>
              </a:solidFill>
              <a:latin typeface="Times New Roman" pitchFamily="18" charset="0"/>
              <a:cs typeface="Times New Roman" pitchFamily="18" charset="0"/>
            </a:endParaRPr>
          </a:p>
          <a:p>
            <a:pPr marL="457200" indent="-457200" eaLnBrk="0" hangingPunct="0"/>
            <a:r>
              <a:rPr lang="en-US" dirty="0" smtClean="0">
                <a:solidFill>
                  <a:srgbClr val="000000"/>
                </a:solidFill>
                <a:latin typeface="Times New Roman" pitchFamily="18" charset="0"/>
                <a:cs typeface="Times New Roman" pitchFamily="18" charset="0"/>
              </a:rPr>
              <a:t>To a carpenter it is a TOOL.</a:t>
            </a:r>
          </a:p>
          <a:p>
            <a:pPr marL="457200" indent="-457200" eaLnBrk="0" hangingPunct="0"/>
            <a:endParaRPr lang="en-US" dirty="0" smtClean="0">
              <a:solidFill>
                <a:srgbClr val="000000"/>
              </a:solidFill>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To a retailer it is </a:t>
            </a:r>
            <a:r>
              <a:rPr lang="en-US" dirty="0" smtClean="0">
                <a:latin typeface="Times New Roman" pitchFamily="18" charset="0"/>
                <a:cs typeface="Times New Roman" pitchFamily="18" charset="0"/>
              </a:rPr>
              <a:t>MERCHANDISE..</a:t>
            </a:r>
            <a:endParaRPr lang="en-US" dirty="0" smtClean="0">
              <a:latin typeface="Times New Roman" pitchFamily="18" charset="0"/>
              <a:cs typeface="Times New Roman" pitchFamily="18" charset="0"/>
            </a:endParaRP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To a killer it is a WEAPON.</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To a lecturer it is a PROP.</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To my girlfriend it is a NUISANCE.</a:t>
            </a:r>
          </a:p>
          <a:p>
            <a:pPr marL="457200" indent="-457200" eaLnBrk="0" hangingPunct="0"/>
            <a:endParaRPr lang="en-US" dirty="0" smtClean="0">
              <a:latin typeface="Times New Roman" pitchFamily="18" charset="0"/>
              <a:cs typeface="Times New Roman" pitchFamily="18" charset="0"/>
            </a:endParaRPr>
          </a:p>
          <a:p>
            <a:pPr marL="457200" indent="-457200" eaLnBrk="0" hangingPunct="0"/>
            <a:r>
              <a:rPr lang="en-US" dirty="0" smtClean="0">
                <a:latin typeface="Times New Roman" pitchFamily="18" charset="0"/>
                <a:cs typeface="Times New Roman" pitchFamily="18" charset="0"/>
              </a:rPr>
              <a:t>To a communist it is a SYMBOL.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Meaning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p:spPr>
        <p:txBody>
          <a:bodyPr>
            <a:normAutofit/>
          </a:bodyPr>
          <a:lstStyle/>
          <a:p>
            <a:r>
              <a:rPr lang="en-US" dirty="0" smtClean="0">
                <a:latin typeface="Times New Roman" pitchFamily="18" charset="0"/>
                <a:cs typeface="Times New Roman" pitchFamily="18" charset="0"/>
              </a:rPr>
              <a:t>Phenomenology is the study of how things appear to </a:t>
            </a:r>
            <a:r>
              <a:rPr lang="en-US" dirty="0" smtClean="0">
                <a:latin typeface="Times New Roman" pitchFamily="18" charset="0"/>
                <a:cs typeface="Times New Roman" pitchFamily="18" charset="0"/>
              </a:rPr>
              <a:t>consciousness</a:t>
            </a:r>
          </a:p>
          <a:p>
            <a:r>
              <a:rPr lang="en-US" dirty="0" smtClean="0">
                <a:latin typeface="Times New Roman" pitchFamily="18" charset="0"/>
                <a:ea typeface="Batang" pitchFamily="18" charset="-127"/>
                <a:cs typeface="Times New Roman" pitchFamily="18" charset="0"/>
              </a:rPr>
              <a:t>Phenomenology </a:t>
            </a:r>
            <a:r>
              <a:rPr lang="en-US" dirty="0" smtClean="0">
                <a:latin typeface="Times New Roman" pitchFamily="18" charset="0"/>
                <a:ea typeface="Batang" pitchFamily="18" charset="-127"/>
                <a:cs typeface="Times New Roman" pitchFamily="18" charset="0"/>
              </a:rPr>
              <a:t>is an approach which attempts to understand the hidden meanings and the essence of an experience together with how participants make sense of these.” (</a:t>
            </a:r>
            <a:r>
              <a:rPr lang="en-US" dirty="0" err="1" smtClean="0">
                <a:latin typeface="Times New Roman" pitchFamily="18" charset="0"/>
                <a:ea typeface="Batang" pitchFamily="18" charset="-127"/>
                <a:cs typeface="Times New Roman" pitchFamily="18" charset="0"/>
              </a:rPr>
              <a:t>Grbich</a:t>
            </a:r>
            <a:r>
              <a:rPr lang="en-US" dirty="0" smtClean="0">
                <a:latin typeface="Times New Roman" pitchFamily="18" charset="0"/>
                <a:ea typeface="Batang" pitchFamily="18" charset="-127"/>
                <a:cs typeface="Times New Roman" pitchFamily="18" charset="0"/>
              </a:rPr>
              <a:t> 2007, p. 84).</a:t>
            </a:r>
            <a:r>
              <a:rPr lang="en-US" i="1" dirty="0" smtClean="0">
                <a:latin typeface="Times New Roman" pitchFamily="18" charset="0"/>
                <a:ea typeface="Batang" pitchFamily="18" charset="-127"/>
                <a:cs typeface="Times New Roman" pitchFamily="18" charset="0"/>
              </a:rPr>
              <a:t> </a:t>
            </a:r>
          </a:p>
          <a:p>
            <a:r>
              <a:rPr lang="en-US" dirty="0" smtClean="0">
                <a:latin typeface="Times New Roman" pitchFamily="18" charset="0"/>
                <a:ea typeface="Batang" pitchFamily="18" charset="-127"/>
                <a:cs typeface="Times New Roman" pitchFamily="18" charset="0"/>
              </a:rPr>
              <a:t>Experience </a:t>
            </a:r>
            <a:r>
              <a:rPr lang="en-US" dirty="0" smtClean="0">
                <a:latin typeface="Times New Roman" pitchFamily="18" charset="0"/>
                <a:ea typeface="Batang" pitchFamily="18" charset="-127"/>
                <a:cs typeface="Times New Roman" pitchFamily="18" charset="0"/>
              </a:rPr>
              <a:t>is the source of all </a:t>
            </a:r>
            <a:r>
              <a:rPr lang="en-US" dirty="0" smtClean="0">
                <a:latin typeface="Times New Roman" pitchFamily="18" charset="0"/>
                <a:ea typeface="Batang" pitchFamily="18" charset="-127"/>
                <a:cs typeface="Times New Roman" pitchFamily="18" charset="0"/>
              </a:rPr>
              <a:t>knowledge</a:t>
            </a:r>
            <a:r>
              <a:rPr lang="en-US" dirty="0" smtClean="0">
                <a:latin typeface="Times New Roman" pitchFamily="18" charset="0"/>
                <a:ea typeface="Batang" pitchFamily="18" charset="-127"/>
                <a:cs typeface="Times New Roman" pitchFamily="18" charset="0"/>
              </a:rPr>
              <a:t> </a:t>
            </a:r>
            <a:r>
              <a:rPr lang="en-US" dirty="0" smtClean="0">
                <a:latin typeface="Times New Roman" pitchFamily="18" charset="0"/>
                <a:ea typeface="Batang" pitchFamily="18" charset="-127"/>
                <a:cs typeface="Times New Roman" pitchFamily="18" charset="0"/>
              </a:rPr>
              <a:t>(Husserl</a:t>
            </a:r>
            <a:r>
              <a:rPr lang="en-US" dirty="0" smtClean="0">
                <a:latin typeface="Times New Roman" pitchFamily="18" charset="0"/>
                <a:cs typeface="Times New Roman" pitchFamily="18" charset="0"/>
              </a:rPr>
              <a:t>)</a:t>
            </a:r>
            <a:r>
              <a:rPr lang="en-US" dirty="0" smtClean="0">
                <a:latin typeface="Times New Roman" pitchFamily="18" charset="0"/>
                <a:ea typeface="Batang" pitchFamily="18" charset="-127"/>
                <a:cs typeface="Times New Roman" pitchFamily="18" charset="0"/>
              </a:rPr>
              <a:t>.</a:t>
            </a:r>
            <a:endParaRPr lang="en-US" dirty="0" smtClean="0">
              <a:latin typeface="Times New Roman" pitchFamily="18" charset="0"/>
              <a:ea typeface="Batang" pitchFamily="18" charset="-127"/>
              <a:cs typeface="Times New Roman" pitchFamily="18" charset="0"/>
            </a:endParaRP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What do we experience?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lstStyle/>
          <a:p>
            <a:r>
              <a:rPr lang="en-US" sz="3600" dirty="0"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nclude </a:t>
            </a:r>
            <a:r>
              <a:rPr lang="en-US" sz="3600" dirty="0" smtClean="0">
                <a:latin typeface="Times New Roman" pitchFamily="18" charset="0"/>
                <a:cs typeface="Times New Roman" pitchFamily="18" charset="0"/>
              </a:rPr>
              <a:t>perception (hearing, seeing, etc.), believing, remembering, deciding, feeling, judging, evaluating, and all experiences of bodily action.  Phenomenological descriptions of such things are possible only by turning from things to their meaning, from what is to the nature of what is” (</a:t>
            </a:r>
            <a:r>
              <a:rPr lang="en-US" sz="3600" dirty="0" err="1" smtClean="0">
                <a:latin typeface="Times New Roman" pitchFamily="18" charset="0"/>
                <a:cs typeface="Times New Roman" pitchFamily="18" charset="0"/>
              </a:rPr>
              <a:t>Schwandt</a:t>
            </a:r>
            <a:r>
              <a:rPr lang="en-US" sz="3600" dirty="0" smtClean="0">
                <a:latin typeface="Times New Roman" pitchFamily="18" charset="0"/>
                <a:cs typeface="Times New Roman" pitchFamily="18" charset="0"/>
              </a:rPr>
              <a:t>, 2001, p. 191).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295400"/>
            <a:ext cx="8229600" cy="5029200"/>
          </a:xfrm>
        </p:spPr>
        <p:txBody>
          <a:bodyPr/>
          <a:lstStyle/>
          <a:p>
            <a:r>
              <a:rPr lang="en-US" sz="3600" dirty="0"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nsist </a:t>
            </a:r>
            <a:r>
              <a:rPr lang="en-US" sz="3600" dirty="0" smtClean="0">
                <a:latin typeface="Times New Roman" pitchFamily="18" charset="0"/>
                <a:cs typeface="Times New Roman" pitchFamily="18" charset="0"/>
              </a:rPr>
              <a:t>on careful description of ordinary conscious </a:t>
            </a:r>
            <a:r>
              <a:rPr lang="en-US" sz="3600" dirty="0" smtClean="0">
                <a:solidFill>
                  <a:srgbClr val="FF99FF"/>
                </a:solidFill>
                <a:latin typeface="Times New Roman" pitchFamily="18" charset="0"/>
                <a:cs typeface="Times New Roman" pitchFamily="18" charset="0"/>
              </a:rPr>
              <a:t>experience</a:t>
            </a:r>
            <a:r>
              <a:rPr lang="en-US" sz="3600" dirty="0" smtClean="0">
                <a:latin typeface="Times New Roman" pitchFamily="18" charset="0"/>
                <a:cs typeface="Times New Roman" pitchFamily="18" charset="0"/>
              </a:rPr>
              <a:t> of everyday life (the </a:t>
            </a:r>
            <a:r>
              <a:rPr lang="en-US" sz="3600" dirty="0" smtClean="0">
                <a:solidFill>
                  <a:srgbClr val="FF99FF"/>
                </a:solidFill>
                <a:latin typeface="Times New Roman" pitchFamily="18" charset="0"/>
                <a:cs typeface="Times New Roman" pitchFamily="18" charset="0"/>
              </a:rPr>
              <a:t>life-world</a:t>
            </a:r>
            <a:r>
              <a:rPr lang="en-US" sz="3600" i="1"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—a description of ‘things’ (the essential structures of consciousness) as one experiences them” (</a:t>
            </a:r>
            <a:r>
              <a:rPr lang="en-US" sz="3600" dirty="0" err="1" smtClean="0">
                <a:latin typeface="Times New Roman" pitchFamily="18" charset="0"/>
                <a:cs typeface="Times New Roman" pitchFamily="18" charset="0"/>
              </a:rPr>
              <a:t>Schwandt</a:t>
            </a:r>
            <a:r>
              <a:rPr lang="en-US" sz="3600" dirty="0" smtClean="0">
                <a:latin typeface="Times New Roman" pitchFamily="18" charset="0"/>
                <a:cs typeface="Times New Roman" pitchFamily="18" charset="0"/>
              </a:rPr>
              <a:t>, 2001, p. 191).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Further assumptions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p:spPr>
        <p:txBody>
          <a:bodyPr>
            <a:normAutofit/>
          </a:bodyPr>
          <a:lstStyle/>
          <a:p>
            <a:pPr marL="344488" indent="-344488"/>
            <a:r>
              <a:rPr lang="en-US" dirty="0" smtClean="0">
                <a:latin typeface="Times New Roman" pitchFamily="18" charset="0"/>
                <a:cs typeface="Times New Roman" pitchFamily="18" charset="0"/>
              </a:rPr>
              <a:t>A philosophy without presuppositions – suspend all judgments about what is real. </a:t>
            </a:r>
          </a:p>
          <a:p>
            <a:pPr marL="344488" indent="-344488"/>
            <a:r>
              <a:rPr lang="en-US" dirty="0" smtClean="0">
                <a:latin typeface="Times New Roman" pitchFamily="18" charset="0"/>
                <a:cs typeface="Times New Roman" pitchFamily="18" charset="0"/>
              </a:rPr>
              <a:t>Intentionality of consciousness – consciousness is always directed toward an object, reality of an object is then related to ones’ consciousness of it. </a:t>
            </a:r>
          </a:p>
          <a:p>
            <a:pPr marL="344488" indent="-344488"/>
            <a:r>
              <a:rPr lang="en-US" dirty="0" smtClean="0">
                <a:latin typeface="Times New Roman" pitchFamily="18" charset="0"/>
                <a:cs typeface="Times New Roman" pitchFamily="18" charset="0"/>
              </a:rPr>
              <a:t>Refusal of the subject-object dichotomy – without meaning by subject, no reality of object (Creswell, 1998).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634</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vt:lpstr>
      <vt:lpstr>The Form and its Phenomenon</vt:lpstr>
      <vt:lpstr>Contd…</vt:lpstr>
      <vt:lpstr>Think its meaning </vt:lpstr>
      <vt:lpstr>Possible answer</vt:lpstr>
      <vt:lpstr>Meaning</vt:lpstr>
      <vt:lpstr>What do we experience? </vt:lpstr>
      <vt:lpstr>Contd…</vt:lpstr>
      <vt:lpstr>Further assumptions</vt:lpstr>
      <vt:lpstr>Contd…</vt:lpstr>
      <vt:lpstr>Contd…</vt:lpstr>
      <vt:lpstr> Key Authors: </vt:lpstr>
      <vt:lpstr>Seven Widely Accepted Features </vt:lpstr>
      <vt:lpstr>Contd…</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cp:revision>
  <dcterms:created xsi:type="dcterms:W3CDTF">2006-08-16T00:00:00Z</dcterms:created>
  <dcterms:modified xsi:type="dcterms:W3CDTF">2013-01-30T18:00:45Z</dcterms:modified>
</cp:coreProperties>
</file>