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3" r:id="rId3"/>
    <p:sldId id="270" r:id="rId4"/>
    <p:sldId id="271" r:id="rId5"/>
    <p:sldId id="258" r:id="rId6"/>
    <p:sldId id="259" r:id="rId7"/>
    <p:sldId id="267" r:id="rId8"/>
    <p:sldId id="268" r:id="rId9"/>
    <p:sldId id="266" r:id="rId10"/>
    <p:sldId id="272" r:id="rId11"/>
    <p:sldId id="264" r:id="rId12"/>
    <p:sldId id="265" r:id="rId13"/>
    <p:sldId id="269" r:id="rId14"/>
    <p:sldId id="260" r:id="rId15"/>
    <p:sldId id="261" r:id="rId16"/>
    <p:sldId id="262" r:id="rId17"/>
    <p:sldId id="273" r:id="rId18"/>
    <p:sldId id="283" r:id="rId19"/>
    <p:sldId id="285" r:id="rId20"/>
    <p:sldId id="274" r:id="rId21"/>
    <p:sldId id="275" r:id="rId22"/>
    <p:sldId id="276" r:id="rId23"/>
    <p:sldId id="279" r:id="rId24"/>
    <p:sldId id="277" r:id="rId25"/>
    <p:sldId id="282" r:id="rId26"/>
    <p:sldId id="278" r:id="rId27"/>
    <p:sldId id="280" r:id="rId28"/>
    <p:sldId id="281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78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Perennialism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was widespread in the early seventies in U. S.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Perennialism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reveres the experience of teachers who have been there.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Heavy orientation to the past 20 years--almost zero attention to the future.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Perennialism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00800"/>
            <a:ext cx="82296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209800"/>
            <a:ext cx="9144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Seven Liberal Arts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971800"/>
            <a:ext cx="4572000" cy="403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</a:p>
          <a:p>
            <a:pPr algn="ctr"/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Rhetoric</a:t>
            </a:r>
          </a:p>
          <a:p>
            <a:pPr algn="ctr"/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Logic</a:t>
            </a:r>
            <a:endParaRPr lang="en-US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0" y="2971800"/>
            <a:ext cx="4572000" cy="403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Arithmetic</a:t>
            </a:r>
          </a:p>
          <a:p>
            <a:pPr algn="ctr"/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Geometry</a:t>
            </a:r>
          </a:p>
          <a:p>
            <a:pPr algn="ctr"/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Astronomy</a:t>
            </a:r>
          </a:p>
          <a:p>
            <a:pPr algn="ctr"/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3048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Trivium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32004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Quadrivium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7160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3R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 Reading, Writing and Arithmetic)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Drill and practice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Computation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Recitation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induction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Problem solving discussion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Debate and dialogue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Trained in Liberal Arts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Authority figure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Disseminator of truth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Director of schools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teacher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Passive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reception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students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5048" cy="5257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Teacher-made tests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Standardized test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Memory work (“mind is a muscle”)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Spelling bees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Perennialist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Evaluation Methodology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33800" y="4191000"/>
            <a:ext cx="52578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Objective examination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Essay examination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Assign seats in rows.</a:t>
            </a:r>
          </a:p>
          <a:p>
            <a:pPr>
              <a:lnSpc>
                <a:spcPct val="16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 strict, but not necessarily expert, with punishment and reward.</a:t>
            </a:r>
          </a:p>
          <a:p>
            <a:pPr>
              <a:lnSpc>
                <a:spcPct val="16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Set up classroom rules.</a:t>
            </a:r>
          </a:p>
          <a:p>
            <a:pPr>
              <a:lnSpc>
                <a:spcPct val="16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Precision and orderliness and regularity.</a:t>
            </a:r>
          </a:p>
          <a:p>
            <a:pPr>
              <a:lnSpc>
                <a:spcPct val="16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Rigid structure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Classroom Management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879475" y="1868488"/>
          <a:ext cx="3192463" cy="3749675"/>
        </p:xfrm>
        <a:graphic>
          <a:graphicData uri="http://schemas.openxmlformats.org/presentationml/2006/ole">
            <p:oleObj spid="_x0000_s2050" name="Clip" r:id="rId3" imgW="3192120" imgH="3749400" progId="">
              <p:embed/>
            </p:oleObj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Paper-pencil test</a:t>
            </a:r>
          </a:p>
          <a:p>
            <a:pPr>
              <a:lnSpc>
                <a:spcPct val="13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Recitation</a:t>
            </a:r>
          </a:p>
          <a:p>
            <a:pPr>
              <a:lnSpc>
                <a:spcPct val="13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Standardized test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Reality Testing for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Perennialists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William </a:t>
            </a:r>
            <a:r>
              <a:rPr lang="en-US" dirty="0" smtClean="0"/>
              <a:t>Bagley was considered the founding philosopher of the Essentialist movement.</a:t>
            </a:r>
          </a:p>
          <a:p>
            <a:r>
              <a:rPr lang="en-US" dirty="0" smtClean="0"/>
              <a:t>Essentialists believe that there is a common core of knowledge that needs to be transmitted to students in a systematic, disciplined way. </a:t>
            </a:r>
            <a:endParaRPr lang="en-US" dirty="0" smtClean="0"/>
          </a:p>
          <a:p>
            <a:r>
              <a:rPr lang="en-US" dirty="0" smtClean="0"/>
              <a:t>Essentialism is a conservative view of curriculum that holds schools responsible for only the most immediately needed instruction.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Essentialism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The Essentialist movement first began in the United States in the year 1938. In Atlantic City, New Jersey, a group met for the first time called "The Essentialist's Committee for the Advancement of Education</a:t>
            </a:r>
          </a:p>
          <a:p>
            <a:r>
              <a:rPr lang="en-US" dirty="0" smtClean="0"/>
              <a:t>William Bagley introduced the philosophy of essentialism in education in the </a:t>
            </a:r>
            <a:r>
              <a:rPr lang="en-US" dirty="0" err="1" smtClean="0"/>
              <a:t>1930’s</a:t>
            </a:r>
            <a:r>
              <a:rPr lang="en-US" dirty="0" smtClean="0"/>
              <a:t>.   </a:t>
            </a:r>
          </a:p>
          <a:p>
            <a:r>
              <a:rPr lang="en-US" dirty="0" smtClean="0"/>
              <a:t>When the Idea of Essentialism was first introduced, people thought it was too harsh of an idea to prepare students for adulthood.</a:t>
            </a:r>
          </a:p>
          <a:p>
            <a:r>
              <a:rPr lang="en-US" dirty="0" smtClean="0"/>
              <a:t>1957- Sputnik: After Sputnik was launched, people took an interest with Essentialism.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25908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Contd</a:t>
            </a:r>
            <a:r>
              <a:rPr lang="en-US" dirty="0" smtClean="0"/>
              <a:t>….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Essentialism tries to instill all  students with the most basic knowledge, skills, and character development.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Essentialists believe that students should be taught to be a model citizen.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Essentialists believe that teachers should teach traditional moral values and virtues.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Essentialists believe in mastery learning.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Essentialism requires that students master the skills required before moving on to more difficult material in another grade.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Essentialists Beliefs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most conservative, traditional, or inflexible philosophies is </a:t>
            </a:r>
            <a:r>
              <a:rPr lang="en-US" dirty="0" err="1" smtClean="0"/>
              <a:t>perennialism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Perennialists</a:t>
            </a:r>
            <a:r>
              <a:rPr lang="en-US" dirty="0" smtClean="0"/>
              <a:t> believe that education should be constant. </a:t>
            </a:r>
          </a:p>
          <a:p>
            <a:r>
              <a:rPr lang="en-US" dirty="0" smtClean="0"/>
              <a:t>The human nature is remains the same everywhere, hence, education should be the same for everyone.</a:t>
            </a:r>
          </a:p>
          <a:p>
            <a:r>
              <a:rPr lang="en-US" dirty="0" smtClean="0"/>
              <a:t>Education is not an imitation of life but a preparation for life.</a:t>
            </a:r>
          </a:p>
          <a:p>
            <a:r>
              <a:rPr lang="en-US" dirty="0" err="1" smtClean="0"/>
              <a:t>Perennialism</a:t>
            </a:r>
            <a:r>
              <a:rPr lang="en-US" dirty="0" smtClean="0"/>
              <a:t> is based on the philosophies of Plato, Aristotle, and St. Thomas Aquinas.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Emphasis on a traditional   education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Development of the mind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Core curriculum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Reality is based in the physical world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Teacher-directed learning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48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 points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Philosophical Base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286000"/>
            <a:ext cx="4724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Idealism</a:t>
            </a: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4400" y="2286000"/>
            <a:ext cx="44196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Realism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promote the intellectual growth of an individual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educate the competent person.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Prepare students to be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productive,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contributing members of society.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 the young the essentials they need to live well in the modern world.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Lecture, recitation, Socratic dialogue,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ehavioral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objectives, computer associated instruction, audio laboratory.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Memorization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Homework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and subject centered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Mastery learning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methods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is authority in his or her field.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Trained in Liberal Arts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Skilled communicator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Intellectual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Superior pedagogical skills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Teacher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Passive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Reception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Students should listen and learn.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students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2971800"/>
            <a:ext cx="9144000" cy="388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066800"/>
            <a:ext cx="9144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Essential skills (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3rs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Essential subjects: English, arithmetic, science, history and foreign language.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Strong emphasis on basic skills in elementary schools and on disciplined knowledge and scholastic achievement in secondary schools.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should be a common core curriculum that is taught to all students.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Essentialists believe that the core knowledge could change.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Intellectual discipline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Moral discipline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Certainty regularity and uniformity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Classroom management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Teacher-made tests</a:t>
            </a:r>
          </a:p>
          <a:p>
            <a:pPr>
              <a:lnSpc>
                <a:spcPct val="13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Standardized test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Q test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Diagnostic test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Performance based competency test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Mastery learning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Writing test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Multiple choices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True/False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Binary-Choice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Matching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Reality testing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7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two types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Perennialists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those who maintain a religious approach to education like Aquinas, and those who follow a more secular view developed in the twentieth century by two well-known educational philosophers, Robert Hutchins and Mortimer Adler.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Perennialism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teaches concepts and focuses on knowledge and the meaning of knowledge.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524000"/>
            <a:ext cx="9144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828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Knowledge is truth, the truth is everywhere the same, hence, education should be everywhere the same:-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Hutchins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4572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4191000" cy="4572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Perennialists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like to teach time-honored curricula, including the classics such as Plato an Aristotle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They don’t like  change</a:t>
            </a: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135563" y="2170113"/>
          <a:ext cx="3063875" cy="3148012"/>
        </p:xfrm>
        <a:graphic>
          <a:graphicData uri="http://schemas.openxmlformats.org/presentationml/2006/ole">
            <p:oleObj spid="_x0000_s1026" name="Clip" r:id="rId3" imgW="3063600" imgH="314748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1143000"/>
            <a:ext cx="914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143000"/>
            <a:ext cx="81534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would include subjects such as:</a:t>
            </a:r>
          </a:p>
          <a:p>
            <a:pPr lvl="1">
              <a:buNone/>
            </a:pPr>
            <a:endParaRPr lang="en-US" dirty="0" smtClean="0">
              <a:solidFill>
                <a:srgbClr val="3333FF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0" y="1905000"/>
            <a:ext cx="45720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Book keeping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English literature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World Geography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Ancient Geography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905000"/>
            <a:ext cx="45720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Geometry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Algebra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Trigonometry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World History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U.S. History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4572000"/>
            <a:ext cx="9144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0" y="3048000"/>
            <a:ext cx="9144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524000"/>
            <a:ext cx="9144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Metaphysics (reality)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A world of reason and God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Epistemology (knowledge)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Reason and revelation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Axiology (goodness)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Rationality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Field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Perennailism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276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Teaching reality-Disciplinary subjects and doctrine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Teaching goodness (values)-Disciplining behavior (to reason).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733800"/>
            <a:ext cx="91440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 aims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educate the rational person.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cultivate the intellect.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Education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1066800"/>
            <a:ext cx="91440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In Beginning</a:t>
            </a:r>
          </a:p>
          <a:p>
            <a:r>
              <a:rPr lang="en-US" dirty="0" smtClean="0"/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aim of education is to ensure that students acquire understandings about the great ideas of Western civilization.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</TotalTime>
  <Words>870</Words>
  <Application>Microsoft Office PowerPoint</Application>
  <PresentationFormat>On-screen Show (4:3)</PresentationFormat>
  <Paragraphs>164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Concourse</vt:lpstr>
      <vt:lpstr>Clip</vt:lpstr>
      <vt:lpstr>Perennialism</vt:lpstr>
      <vt:lpstr>Contd…</vt:lpstr>
      <vt:lpstr>Contd…</vt:lpstr>
      <vt:lpstr>.</vt:lpstr>
      <vt:lpstr>Contd…</vt:lpstr>
      <vt:lpstr>Contd…</vt:lpstr>
      <vt:lpstr>Field of Perennailism</vt:lpstr>
      <vt:lpstr>Contd…</vt:lpstr>
      <vt:lpstr>Aims of Education</vt:lpstr>
      <vt:lpstr>Curriculum</vt:lpstr>
      <vt:lpstr>Teaching methods</vt:lpstr>
      <vt:lpstr>Role of teacher</vt:lpstr>
      <vt:lpstr>Role of students</vt:lpstr>
      <vt:lpstr>Perennialist Evaluation Methodology</vt:lpstr>
      <vt:lpstr>Classroom Management</vt:lpstr>
      <vt:lpstr>Reality Testing for Perennialists</vt:lpstr>
      <vt:lpstr>Essentialism</vt:lpstr>
      <vt:lpstr>Contd….</vt:lpstr>
      <vt:lpstr>Essentialists Beliefs </vt:lpstr>
      <vt:lpstr>Key points</vt:lpstr>
      <vt:lpstr>Philosophical Base</vt:lpstr>
      <vt:lpstr>Educational objectives</vt:lpstr>
      <vt:lpstr>Teaching methods</vt:lpstr>
      <vt:lpstr>Role of Teacher</vt:lpstr>
      <vt:lpstr>Role of students</vt:lpstr>
      <vt:lpstr>curriculum</vt:lpstr>
      <vt:lpstr>Classroom management</vt:lpstr>
      <vt:lpstr>Evaluation </vt:lpstr>
      <vt:lpstr>Reality testing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42</cp:revision>
  <dcterms:created xsi:type="dcterms:W3CDTF">2006-08-16T00:00:00Z</dcterms:created>
  <dcterms:modified xsi:type="dcterms:W3CDTF">2013-01-21T02:29:48Z</dcterms:modified>
</cp:coreProperties>
</file>