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7" r:id="rId14"/>
    <p:sldId id="268" r:id="rId15"/>
    <p:sldId id="269" r:id="rId16"/>
    <p:sldId id="273" r:id="rId17"/>
    <p:sldId id="274" r:id="rId18"/>
    <p:sldId id="275" r:id="rId19"/>
    <p:sldId id="276" r:id="rId20"/>
    <p:sldId id="271" r:id="rId21"/>
    <p:sldId id="272"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48AB59-AD94-41C6-BDED-E09D3A7C0154}" type="datetimeFigureOut">
              <a:rPr lang="en-US" smtClean="0"/>
              <a:pPr/>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D4863-8445-49CC-B630-68487F2314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48AB59-AD94-41C6-BDED-E09D3A7C0154}" type="datetimeFigureOut">
              <a:rPr lang="en-US" smtClean="0"/>
              <a:pPr/>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D4863-8445-49CC-B630-68487F2314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48AB59-AD94-41C6-BDED-E09D3A7C0154}" type="datetimeFigureOut">
              <a:rPr lang="en-US" smtClean="0"/>
              <a:pPr/>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D4863-8445-49CC-B630-68487F2314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48AB59-AD94-41C6-BDED-E09D3A7C0154}" type="datetimeFigureOut">
              <a:rPr lang="en-US" smtClean="0"/>
              <a:pPr/>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D4863-8445-49CC-B630-68487F2314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48AB59-AD94-41C6-BDED-E09D3A7C0154}" type="datetimeFigureOut">
              <a:rPr lang="en-US" smtClean="0"/>
              <a:pPr/>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D4863-8445-49CC-B630-68487F2314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48AB59-AD94-41C6-BDED-E09D3A7C0154}" type="datetimeFigureOut">
              <a:rPr lang="en-US" smtClean="0"/>
              <a:pPr/>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D4863-8445-49CC-B630-68487F2314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48AB59-AD94-41C6-BDED-E09D3A7C0154}" type="datetimeFigureOut">
              <a:rPr lang="en-US" smtClean="0"/>
              <a:pPr/>
              <a:t>6/9/2014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7D4863-8445-49CC-B630-68487F2314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48AB59-AD94-41C6-BDED-E09D3A7C0154}" type="datetimeFigureOut">
              <a:rPr lang="en-US" smtClean="0"/>
              <a:pPr/>
              <a:t>6/9/2014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7D4863-8445-49CC-B630-68487F2314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48AB59-AD94-41C6-BDED-E09D3A7C0154}" type="datetimeFigureOut">
              <a:rPr lang="en-US" smtClean="0"/>
              <a:pPr/>
              <a:t>6/9/2014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7D4863-8445-49CC-B630-68487F2314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48AB59-AD94-41C6-BDED-E09D3A7C0154}" type="datetimeFigureOut">
              <a:rPr lang="en-US" smtClean="0"/>
              <a:pPr/>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D4863-8445-49CC-B630-68487F2314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48AB59-AD94-41C6-BDED-E09D3A7C0154}" type="datetimeFigureOut">
              <a:rPr lang="en-US" smtClean="0"/>
              <a:pPr/>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D4863-8445-49CC-B630-68487F2314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8AB59-AD94-41C6-BDED-E09D3A7C0154}" type="datetimeFigureOut">
              <a:rPr lang="en-US" smtClean="0"/>
              <a:pPr/>
              <a:t>6/9/2014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D4863-8445-49CC-B630-68487F2314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lstStyle/>
          <a:p>
            <a:pPr lvl="1" algn="l"/>
            <a:r>
              <a:rPr lang="en-US" sz="2400" dirty="0"/>
              <a:t>Moral development during </a:t>
            </a:r>
            <a:r>
              <a:rPr lang="en-US" sz="2400" dirty="0" smtClean="0"/>
              <a:t>adolescence: </a:t>
            </a:r>
            <a:r>
              <a:rPr lang="en-US" sz="2400" dirty="0"/>
              <a:t/>
            </a:r>
            <a:br>
              <a:rPr lang="en-US" sz="2400" dirty="0"/>
            </a:br>
            <a:r>
              <a:rPr lang="en-US" sz="2400" dirty="0"/>
              <a:t>Kohlberg’s theory </a:t>
            </a:r>
            <a:br>
              <a:rPr lang="en-US" sz="2400" dirty="0"/>
            </a:br>
            <a:r>
              <a:rPr lang="en-US" sz="2400" dirty="0"/>
              <a:t>Domains and context of moral development</a:t>
            </a:r>
            <a:r>
              <a:rPr lang="en-US" sz="1400" dirty="0"/>
              <a:t/>
            </a:r>
            <a:br>
              <a:rPr lang="en-US" sz="1400" dirty="0"/>
            </a:br>
            <a:endParaRPr lang="en-US" dirty="0"/>
          </a:p>
        </p:txBody>
      </p:sp>
      <p:sp>
        <p:nvSpPr>
          <p:cNvPr id="3" name="Subtitle 2"/>
          <p:cNvSpPr>
            <a:spLocks noGrp="1"/>
          </p:cNvSpPr>
          <p:nvPr>
            <p:ph type="subTitle" idx="1"/>
          </p:nvPr>
        </p:nvSpPr>
        <p:spPr/>
        <p:txBody>
          <a:bodyPr/>
          <a:lstStyle/>
          <a:p>
            <a:r>
              <a:rPr lang="en-US" dirty="0" smtClean="0"/>
              <a:t>Shiva </a:t>
            </a:r>
            <a:r>
              <a:rPr lang="en-US" dirty="0" err="1" smtClean="0"/>
              <a:t>aryal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381000"/>
          </a:xfrm>
        </p:spPr>
        <p:txBody>
          <a:bodyPr>
            <a:normAutofit fontScale="90000"/>
          </a:bodyPr>
          <a:lstStyle/>
          <a:p>
            <a:r>
              <a:rPr lang="en-US" sz="3200" dirty="0" smtClean="0">
                <a:latin typeface="Times New Roman" pitchFamily="18" charset="0"/>
                <a:cs typeface="Times New Roman" pitchFamily="18" charset="0"/>
              </a:rPr>
              <a:t>Level 2</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conventional reasoning</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(intermediate  internalization)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800600"/>
          </a:xfrm>
        </p:spPr>
        <p:txBody>
          <a:bodyPr>
            <a:normAutofit lnSpcReduction="10000"/>
          </a:bodyPr>
          <a:lstStyle/>
          <a:p>
            <a:pPr marL="514350" indent="-514350">
              <a:buNone/>
            </a:pPr>
            <a:r>
              <a:rPr lang="en-US" sz="2400" dirty="0" smtClean="0">
                <a:latin typeface="Times New Roman" pitchFamily="18" charset="0"/>
                <a:cs typeface="Times New Roman" pitchFamily="18" charset="0"/>
              </a:rPr>
              <a:t>       At this level, internalization is intermediate, individuals abide \ accept  by certain standards ( internal)  but they are the standards of others ( external), such as parents or the laws of society. </a:t>
            </a:r>
            <a:r>
              <a:rPr lang="en-US" sz="2400" b="1" dirty="0" smtClean="0">
                <a:latin typeface="Times New Roman" pitchFamily="18" charset="0"/>
                <a:cs typeface="Times New Roman" pitchFamily="18" charset="0"/>
              </a:rPr>
              <a:t>It consist two stages</a:t>
            </a:r>
            <a:r>
              <a:rPr lang="en-US" sz="2400" dirty="0" smtClean="0">
                <a:latin typeface="Times New Roman" pitchFamily="18" charset="0"/>
                <a:cs typeface="Times New Roman" pitchFamily="18" charset="0"/>
              </a:rPr>
              <a:t>:</a:t>
            </a:r>
          </a:p>
          <a:p>
            <a:pPr marL="514350" indent="-514350">
              <a:buNone/>
            </a:pPr>
            <a:r>
              <a:rPr lang="en-US" sz="2000" b="1" dirty="0" smtClean="0">
                <a:latin typeface="Times New Roman" pitchFamily="18" charset="0"/>
                <a:cs typeface="Times New Roman" pitchFamily="18" charset="0"/>
              </a:rPr>
              <a:t>       Stage 3</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Mutual interpersonal expectations, relationships and interpersonal conformity </a:t>
            </a:r>
            <a:r>
              <a:rPr lang="en-US" sz="2000" b="1" smtClean="0">
                <a:latin typeface="Times New Roman" pitchFamily="18" charset="0"/>
                <a:cs typeface="Times New Roman" pitchFamily="18" charset="0"/>
              </a:rPr>
              <a:t>\ orthodoxy</a:t>
            </a:r>
            <a:r>
              <a:rPr lang="en-US" sz="2000" b="1" dirty="0" smtClean="0">
                <a:latin typeface="Times New Roman" pitchFamily="18" charset="0"/>
                <a:cs typeface="Times New Roman" pitchFamily="18" charset="0"/>
              </a:rPr>
              <a:t>: </a:t>
            </a:r>
          </a:p>
          <a:p>
            <a:pPr marL="514350" indent="-514350">
              <a:buNone/>
            </a:pPr>
            <a:r>
              <a:rPr lang="en-US" sz="2400" dirty="0" smtClean="0">
                <a:latin typeface="Times New Roman" pitchFamily="18" charset="0"/>
                <a:cs typeface="Times New Roman" pitchFamily="18" charset="0"/>
              </a:rPr>
              <a:t>       at this stage  individuals value trust, caring , and loyalty to others as a basis of moral judgments .Children and adolescent adapt their parents’ moral standards at this stage, seeking to be thought of by their parents as a ‘good girl 'or a "good boy</a:t>
            </a:r>
            <a:r>
              <a:rPr lang="en-US" sz="2400" dirty="0" smtClean="0"/>
              <a:t>”</a:t>
            </a:r>
          </a:p>
          <a:p>
            <a:pPr>
              <a:buFont typeface="Wingdings" pitchFamily="2" charset="2"/>
              <a:buChar char="v"/>
            </a:pPr>
            <a:r>
              <a:rPr lang="en-US" sz="1800" dirty="0" smtClean="0">
                <a:latin typeface="Times New Roman" pitchFamily="18" charset="0"/>
                <a:cs typeface="Times New Roman" pitchFamily="18" charset="0"/>
              </a:rPr>
              <a:t>Example, he was doing something that a good husband would do; it shows how much he love his wife.</a:t>
            </a:r>
          </a:p>
          <a:p>
            <a:pPr>
              <a:buFont typeface="Wingdings" pitchFamily="2" charset="2"/>
              <a:buChar char="v"/>
            </a:pPr>
            <a:r>
              <a:rPr lang="en-US" sz="1800" dirty="0" smtClean="0">
                <a:latin typeface="Times New Roman" pitchFamily="18" charset="0"/>
                <a:cs typeface="Times New Roman" pitchFamily="18" charset="0"/>
              </a:rPr>
              <a:t>     If his wife dies, he thought that it is the druggists fault,   the druggist is the selfish.</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28600"/>
          </a:xfrm>
        </p:spPr>
        <p:txBody>
          <a:bodyPr>
            <a:normAutofit fontScale="90000"/>
          </a:bodyPr>
          <a:lstStyle/>
          <a:p>
            <a:r>
              <a:rPr lang="en-US" dirty="0" smtClean="0"/>
              <a:t>                                                    </a:t>
            </a:r>
            <a:r>
              <a:rPr lang="en-US" dirty="0" err="1" smtClean="0"/>
              <a:t>Contd</a:t>
            </a:r>
            <a:r>
              <a:rPr lang="en-US" dirty="0" smtClean="0"/>
              <a:t>…</a:t>
            </a:r>
            <a:br>
              <a:rPr lang="en-US" dirty="0" smtClean="0"/>
            </a:br>
            <a:r>
              <a:rPr lang="en-US" sz="3100" b="1" dirty="0" smtClean="0">
                <a:latin typeface="Times New Roman" pitchFamily="18" charset="0"/>
                <a:cs typeface="Times New Roman" pitchFamily="18" charset="0"/>
              </a:rPr>
              <a:t>    Stage 4</a:t>
            </a:r>
            <a:r>
              <a:rPr lang="en-US" sz="3100" dirty="0" smtClean="0">
                <a:latin typeface="Times New Roman" pitchFamily="18" charset="0"/>
                <a:cs typeface="Times New Roman" pitchFamily="18" charset="0"/>
              </a:rPr>
              <a:t>. </a:t>
            </a:r>
            <a:r>
              <a:rPr lang="en-US" sz="3100" b="1" dirty="0" smtClean="0">
                <a:latin typeface="Times New Roman" pitchFamily="18" charset="0"/>
                <a:cs typeface="Times New Roman" pitchFamily="18" charset="0"/>
              </a:rPr>
              <a:t>social system morality</a:t>
            </a:r>
            <a:endParaRPr lang="en-US" sz="3100" dirty="0"/>
          </a:p>
        </p:txBody>
      </p:sp>
      <p:sp>
        <p:nvSpPr>
          <p:cNvPr id="3" name="Content Placeholder 2"/>
          <p:cNvSpPr>
            <a:spLocks noGrp="1"/>
          </p:cNvSpPr>
          <p:nvPr>
            <p:ph idx="1"/>
          </p:nvPr>
        </p:nvSpPr>
        <p:spPr>
          <a:xfrm>
            <a:off x="457200" y="1524000"/>
            <a:ext cx="8229600" cy="4602163"/>
          </a:xfrm>
        </p:spPr>
        <p:txBody>
          <a:bodyPr>
            <a:normAutofit/>
          </a:bodyPr>
          <a:lstStyle/>
          <a:p>
            <a:pPr marL="514350" indent="-514350">
              <a:buNone/>
            </a:pPr>
            <a:r>
              <a:rPr lang="en-US" sz="2400" dirty="0" smtClean="0">
                <a:latin typeface="Times New Roman" pitchFamily="18" charset="0"/>
                <a:cs typeface="Times New Roman" pitchFamily="18" charset="0"/>
              </a:rPr>
              <a:t>       moral judgments are based on  understanding of the social order, law, justice and duty. For example , adolescent may said that , for a community to work effectively, it needs to be protected by laws that are remain  to by its members.</a:t>
            </a:r>
          </a:p>
          <a:p>
            <a:pPr marL="514350" indent="-514350">
              <a:buFont typeface="Wingdings" pitchFamily="2" charset="2"/>
              <a:buChar char="v"/>
            </a:pPr>
            <a:r>
              <a:rPr lang="en-US" sz="2000" dirty="0" smtClean="0">
                <a:latin typeface="Times New Roman" pitchFamily="18" charset="0"/>
                <a:cs typeface="Times New Roman" pitchFamily="18" charset="0"/>
              </a:rPr>
              <a:t>(example, it is not normally wrong for the case of Heinz to steal the  drug  because the law is not designed.</a:t>
            </a:r>
          </a:p>
          <a:p>
            <a:pPr marL="514350" indent="-514350">
              <a:buFont typeface="Wingdings" pitchFamily="2" charset="2"/>
              <a:buChar char="v"/>
            </a:pPr>
            <a:r>
              <a:rPr lang="en-US" sz="2000" dirty="0" smtClean="0">
                <a:latin typeface="Times New Roman" pitchFamily="18" charset="0"/>
                <a:cs typeface="Times New Roman" pitchFamily="18" charset="0"/>
              </a:rPr>
              <a:t>He should obey the law because that it helps him to behave orderly functioning of society</a:t>
            </a:r>
            <a:r>
              <a:rPr lang="en-US" sz="2400" dirty="0" smtClean="0">
                <a:latin typeface="Times New Roman" pitchFamily="18" charset="0"/>
                <a:cs typeface="Times New Roman" pitchFamily="18" charset="0"/>
              </a:rPr>
              <a:t>)</a:t>
            </a:r>
          </a:p>
          <a:p>
            <a:pPr marL="514350" indent="-514350">
              <a:buNone/>
            </a:pPr>
            <a:r>
              <a:rPr lang="en-US" sz="2400" dirty="0" smtClean="0">
                <a:latin typeface="Times New Roman" pitchFamily="18" charset="0"/>
                <a:cs typeface="Times New Roman" pitchFamily="18" charset="0"/>
              </a:rPr>
              <a:t>Note:  by early adolescence</a:t>
            </a:r>
            <a:r>
              <a:rPr lang="en-US" sz="2400" smtClean="0">
                <a:latin typeface="Times New Roman" pitchFamily="18" charset="0"/>
                <a:cs typeface="Times New Roman" pitchFamily="18" charset="0"/>
              </a:rPr>
              <a:t>, their  </a:t>
            </a:r>
            <a:r>
              <a:rPr lang="en-US" sz="2400" dirty="0" smtClean="0">
                <a:latin typeface="Times New Roman" pitchFamily="18" charset="0"/>
                <a:cs typeface="Times New Roman" pitchFamily="18" charset="0"/>
              </a:rPr>
              <a:t>reason in more conventional ways. Most  adolescents  reason at stage 3, some sings of stages 2 and 4</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524000"/>
          </a:xfrm>
        </p:spPr>
        <p:txBody>
          <a:bodyPr>
            <a:normAutofit fontScale="90000"/>
          </a:bodyPr>
          <a:lstStyle/>
          <a:p>
            <a:r>
              <a:rPr lang="en-US" sz="3100" dirty="0" smtClean="0"/>
              <a:t>Level 3</a:t>
            </a:r>
            <a:br>
              <a:rPr lang="en-US" sz="3100" dirty="0" smtClean="0"/>
            </a:br>
            <a:r>
              <a:rPr lang="en-US" sz="3100" dirty="0" smtClean="0"/>
              <a:t>Post conventional level</a:t>
            </a:r>
            <a:br>
              <a:rPr lang="en-US" sz="3100" dirty="0" smtClean="0"/>
            </a:br>
            <a:r>
              <a:rPr lang="en-US" sz="3100" dirty="0" smtClean="0"/>
              <a:t>full internalization</a:t>
            </a:r>
            <a:r>
              <a:rPr lang="en-US" dirty="0" smtClean="0"/>
              <a:t/>
            </a:r>
            <a:br>
              <a:rPr lang="en-US" dirty="0" smtClean="0"/>
            </a:br>
            <a:endParaRPr lang="en-US" dirty="0"/>
          </a:p>
        </p:txBody>
      </p:sp>
      <p:sp>
        <p:nvSpPr>
          <p:cNvPr id="3" name="Content Placeholder 2"/>
          <p:cNvSpPr>
            <a:spLocks noGrp="1"/>
          </p:cNvSpPr>
          <p:nvPr>
            <p:ph idx="1"/>
          </p:nvPr>
        </p:nvSpPr>
        <p:spPr>
          <a:xfrm>
            <a:off x="457200" y="1752600"/>
            <a:ext cx="8229600" cy="4373563"/>
          </a:xfrm>
        </p:spPr>
        <p:txBody>
          <a:bodyPr>
            <a:normAutofit/>
          </a:bodyPr>
          <a:lstStyle/>
          <a:p>
            <a:r>
              <a:rPr lang="en-US" sz="2400" dirty="0" smtClean="0">
                <a:latin typeface="Times New Roman" pitchFamily="18" charset="0"/>
                <a:cs typeface="Times New Roman" pitchFamily="18" charset="0"/>
              </a:rPr>
              <a:t>It is the highest level in Kohlberg's theory of moral development. At this level, morality is completely internalize and is not based on others’ standards . </a:t>
            </a:r>
          </a:p>
          <a:p>
            <a:r>
              <a:rPr lang="en-US" sz="2400" dirty="0" smtClean="0">
                <a:latin typeface="Times New Roman" pitchFamily="18" charset="0"/>
                <a:cs typeface="Times New Roman" pitchFamily="18" charset="0"/>
              </a:rPr>
              <a:t>The individual recognizes alternative moral courses , explores the options, and then decides on a personal moral code.</a:t>
            </a:r>
          </a:p>
          <a:p>
            <a:endParaRPr lang="en-US" sz="2400" dirty="0" smtClean="0">
              <a:latin typeface="Times New Roman" pitchFamily="18" charset="0"/>
              <a:cs typeface="Times New Roman" pitchFamily="18" charset="0"/>
            </a:endParaRPr>
          </a:p>
          <a:p>
            <a:pPr marL="457200" indent="-457200">
              <a:buNone/>
            </a:pPr>
            <a:r>
              <a:rPr lang="en-US" sz="2400" b="1" dirty="0" smtClean="0">
                <a:latin typeface="Times New Roman" pitchFamily="18" charset="0"/>
                <a:cs typeface="Times New Roman" pitchFamily="18" charset="0"/>
              </a:rPr>
              <a:t>It consist of two stages: </a:t>
            </a:r>
          </a:p>
          <a:p>
            <a:pPr marL="457200" indent="-457200">
              <a:buNone/>
            </a:pPr>
            <a:r>
              <a:rPr lang="en-US" sz="2400" b="1" dirty="0" smtClean="0">
                <a:latin typeface="Times New Roman" pitchFamily="18" charset="0"/>
                <a:cs typeface="Times New Roman" pitchFamily="18" charset="0"/>
              </a:rPr>
              <a:t>Stage 5 . Social contract or utility and individual rights.</a:t>
            </a:r>
          </a:p>
          <a:p>
            <a:pPr marL="457200" indent="-457200">
              <a:buNone/>
            </a:pPr>
            <a:r>
              <a:rPr lang="en-US" sz="2400" b="1" dirty="0" smtClean="0">
                <a:latin typeface="Times New Roman" pitchFamily="18" charset="0"/>
                <a:cs typeface="Times New Roman" pitchFamily="18" charset="0"/>
              </a:rPr>
              <a:t>Stage 6 . Universal ethical principles.</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27038"/>
          </a:xfrm>
        </p:spPr>
        <p:txBody>
          <a:bodyPr>
            <a:normAutofit fontScale="90000"/>
          </a:bodyPr>
          <a:lstStyle/>
          <a:p>
            <a:r>
              <a:rPr lang="en-US" sz="3100" b="1" dirty="0" smtClean="0">
                <a:latin typeface="Times New Roman" pitchFamily="18" charset="0"/>
                <a:cs typeface="Times New Roman" pitchFamily="18" charset="0"/>
              </a:rPr>
              <a:t>Stage 5 . Social contract or utility and individual rights.</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At this level, individuals reason that values, rights and principles undergird or transcend \ rise above  the law.</a:t>
            </a:r>
          </a:p>
          <a:p>
            <a:r>
              <a:rPr lang="en-US" sz="2400" dirty="0" smtClean="0">
                <a:latin typeface="Times New Roman" pitchFamily="18" charset="0"/>
                <a:cs typeface="Times New Roman" pitchFamily="18" charset="0"/>
              </a:rPr>
              <a:t>A person evaluates the validity of actual laws and examines social systems in terms of the degree to which they preserve and protect fundamental human rights and values. </a:t>
            </a:r>
          </a:p>
          <a:p>
            <a:pPr>
              <a:buFont typeface="Wingdings" pitchFamily="2" charset="2"/>
              <a:buChar char="v"/>
            </a:pPr>
            <a:r>
              <a:rPr lang="en-US" sz="2000" dirty="0" smtClean="0">
                <a:latin typeface="Times New Roman" pitchFamily="18" charset="0"/>
                <a:cs typeface="Times New Roman" pitchFamily="18" charset="0"/>
              </a:rPr>
              <a:t>(Example, </a:t>
            </a:r>
            <a:r>
              <a:rPr lang="en-US" sz="2000" dirty="0" err="1" smtClean="0">
                <a:latin typeface="Times New Roman" pitchFamily="18" charset="0"/>
                <a:cs typeface="Times New Roman" pitchFamily="18" charset="0"/>
              </a:rPr>
              <a:t>heinz</a:t>
            </a:r>
            <a:r>
              <a:rPr lang="en-US" sz="2000" dirty="0" smtClean="0">
                <a:latin typeface="Times New Roman" pitchFamily="18" charset="0"/>
                <a:cs typeface="Times New Roman" pitchFamily="18" charset="0"/>
              </a:rPr>
              <a:t> was justified in  stealing the drug because  a human life was at risk and that is  accepted by any human right. </a:t>
            </a:r>
          </a:p>
          <a:p>
            <a:pPr>
              <a:buFont typeface="Wingdings" pitchFamily="2" charset="2"/>
              <a:buChar char="v"/>
            </a:pPr>
            <a:r>
              <a:rPr lang="en-US" sz="2000" dirty="0" smtClean="0">
                <a:latin typeface="Times New Roman" pitchFamily="18" charset="0"/>
                <a:cs typeface="Times New Roman" pitchFamily="18" charset="0"/>
              </a:rPr>
              <a:t>It is important to obey  the law because laws  represent a necessary structure of common agreement. If individuals are to live together in society.</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latin typeface="Times New Roman" pitchFamily="18" charset="0"/>
                <a:cs typeface="Times New Roman" pitchFamily="18" charset="0"/>
              </a:rPr>
              <a:t>Stage 6 . Universal ethical principles.</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At this level, person has developed the moral judgments that are based on universal human rights . When faced with on dilemmas  between law and consciences. The person will follow conscience, even though the decision might involve personal risk.</a:t>
            </a:r>
          </a:p>
          <a:p>
            <a:pPr>
              <a:buFont typeface="Wingdings" pitchFamily="2" charset="2"/>
              <a:buChar char="v"/>
            </a:pPr>
            <a:r>
              <a:rPr lang="en-US" sz="2000" dirty="0" smtClean="0">
                <a:latin typeface="Times New Roman" pitchFamily="18" charset="0"/>
                <a:cs typeface="Times New Roman" pitchFamily="18" charset="0"/>
              </a:rPr>
              <a:t>Example, human life is blessed because of the universal principle of respect for the individual and it takes superiority over other values.</a:t>
            </a:r>
          </a:p>
          <a:p>
            <a:pPr>
              <a:buFont typeface="Wingdings" pitchFamily="2" charset="2"/>
              <a:buChar char="v"/>
            </a:pPr>
            <a:r>
              <a:rPr lang="en-US" sz="2000" dirty="0" smtClean="0">
                <a:latin typeface="Times New Roman" pitchFamily="18" charset="0"/>
                <a:cs typeface="Times New Roman" pitchFamily="18" charset="0"/>
              </a:rPr>
              <a:t>Heinz needs to decides whether or not to consider the other people who need the drug as badly as his wife does, not to act based on his  particular feelings for his wife, abut consider the value of all the lives involved.</a:t>
            </a:r>
          </a:p>
          <a:p>
            <a:pPr>
              <a:buFont typeface="Wingdings" pitchFamily="2" charset="2"/>
              <a:buChar char="v"/>
            </a:pP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What its important for understanding moral development in adolescence?</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It tell us  the developmental story of people  which trying  to understand things like society , rules and roles, and  institutions and relationships.</a:t>
            </a:r>
          </a:p>
          <a:p>
            <a:r>
              <a:rPr lang="en-US" sz="2400" dirty="0" smtClean="0">
                <a:latin typeface="Times New Roman" pitchFamily="18" charset="0"/>
                <a:cs typeface="Times New Roman" pitchFamily="18" charset="0"/>
              </a:rPr>
              <a:t>It also helpful for  guiding our lives  and making life decisions.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Domains of moral development</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362200"/>
            <a:ext cx="8229600" cy="3763963"/>
          </a:xfrm>
        </p:spPr>
        <p:txBody>
          <a:bodyPr>
            <a:normAutofit/>
          </a:bodyPr>
          <a:lstStyle/>
          <a:p>
            <a:pPr algn="just"/>
            <a:r>
              <a:rPr lang="en-US" sz="2400" dirty="0" smtClean="0">
                <a:latin typeface="Times New Roman" pitchFamily="18" charset="0"/>
                <a:cs typeface="Times New Roman" pitchFamily="18" charset="0"/>
              </a:rPr>
              <a:t>Moral thought \ reasoning</a:t>
            </a:r>
          </a:p>
          <a:p>
            <a:pPr algn="just"/>
            <a:r>
              <a:rPr lang="en-US" sz="2400" dirty="0" smtClean="0">
                <a:latin typeface="Times New Roman" pitchFamily="18" charset="0"/>
                <a:cs typeface="Times New Roman" pitchFamily="18" charset="0"/>
              </a:rPr>
              <a:t>Moral behavior</a:t>
            </a:r>
          </a:p>
          <a:p>
            <a:pPr algn="just"/>
            <a:r>
              <a:rPr lang="en-US" sz="2400" dirty="0" smtClean="0">
                <a:latin typeface="Times New Roman" pitchFamily="18" charset="0"/>
                <a:cs typeface="Times New Roman" pitchFamily="18" charset="0"/>
              </a:rPr>
              <a:t>Moral feeling</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latin typeface="Times New Roman" pitchFamily="18" charset="0"/>
                <a:cs typeface="Times New Roman" pitchFamily="18" charset="0"/>
              </a:rPr>
              <a:t>Moral thought \ reasoning</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sz="2400" dirty="0" smtClean="0"/>
              <a:t>The focused is placed on the reasoning , adolescents use to justify their moral decisions. Example,  whether or not to cheat in a particular situation ,such as taking an exam  in school.</a:t>
            </a:r>
          </a:p>
          <a:p>
            <a:r>
              <a:rPr lang="en-US" sz="2400" dirty="0" smtClean="0"/>
              <a:t>Moral reasoning emphasizes  ethical issues \ what is wrong or right.</a:t>
            </a:r>
          </a:p>
          <a:p>
            <a:endParaRPr lang="en-US" sz="2400" dirty="0" smtClean="0"/>
          </a:p>
          <a:p>
            <a:endParaRPr lang="en-US" sz="2400" dirty="0" smtClean="0"/>
          </a:p>
          <a:p>
            <a:endParaRPr lang="en-US" sz="2400" dirty="0" smtClean="0"/>
          </a:p>
          <a:p>
            <a:endParaRPr lang="en-US" sz="2400" dirty="0" smtClean="0"/>
          </a:p>
          <a:p>
            <a:pPr>
              <a:buNone/>
            </a:pPr>
            <a:r>
              <a:rPr lang="en-US" sz="1600" dirty="0" smtClean="0"/>
              <a:t>( social conventional reasoning focuses on thoughts about social consensus and convention or social rules.) </a:t>
            </a: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2800" dirty="0" smtClean="0">
                <a:latin typeface="Times New Roman" pitchFamily="18" charset="0"/>
                <a:cs typeface="Times New Roman" pitchFamily="18" charset="0"/>
              </a:rPr>
              <a:t>Moral behavior</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229600" cy="5440363"/>
          </a:xfrm>
        </p:spPr>
        <p:txBody>
          <a:bodyPr/>
          <a:lstStyle/>
          <a:p>
            <a:r>
              <a:rPr lang="en-US" sz="2400" dirty="0" smtClean="0">
                <a:latin typeface="Times New Roman" pitchFamily="18" charset="0"/>
                <a:cs typeface="Times New Roman" pitchFamily="18" charset="0"/>
              </a:rPr>
              <a:t>Behavior views  emphasize the moral behavior of adolescents, When adolescents are  positively reinforced for behavior that is consistent with laws and social conventions, they are likely to repeat that behavior.</a:t>
            </a:r>
          </a:p>
          <a:p>
            <a:r>
              <a:rPr lang="en-US" sz="2400" dirty="0" smtClean="0">
                <a:latin typeface="Times New Roman" pitchFamily="18" charset="0"/>
                <a:cs typeface="Times New Roman" pitchFamily="18" charset="0"/>
              </a:rPr>
              <a:t>Behavior believe that moral behavior is situation ally dependent</a:t>
            </a:r>
            <a:r>
              <a:rPr lang="en-US" dirty="0" smtClean="0"/>
              <a:t>.</a:t>
            </a:r>
          </a:p>
          <a:p>
            <a:r>
              <a:rPr lang="en-US" sz="2400" dirty="0" err="1" smtClean="0">
                <a:latin typeface="Times New Roman" pitchFamily="18" charset="0"/>
                <a:cs typeface="Times New Roman" pitchFamily="18" charset="0"/>
              </a:rPr>
              <a:t>Prosocial</a:t>
            </a:r>
            <a:r>
              <a:rPr lang="en-US" sz="2400" dirty="0" smtClean="0">
                <a:latin typeface="Times New Roman" pitchFamily="18" charset="0"/>
                <a:cs typeface="Times New Roman" pitchFamily="18" charset="0"/>
              </a:rPr>
              <a:t>  behavior</a:t>
            </a:r>
          </a:p>
          <a:p>
            <a:r>
              <a:rPr lang="en-US" sz="2400" dirty="0" smtClean="0">
                <a:latin typeface="Times New Roman" pitchFamily="18" charset="0"/>
                <a:cs typeface="Times New Roman" pitchFamily="18" charset="0"/>
              </a:rPr>
              <a:t>Forgiveness</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social cognitive theory of Moral development</a:t>
            </a:r>
            <a:r>
              <a:rPr lang="en-US" sz="1600" dirty="0" smtClean="0">
                <a:latin typeface="Times New Roman" pitchFamily="18" charset="0"/>
                <a:cs typeface="Times New Roman" pitchFamily="18" charset="0"/>
              </a:rPr>
              <a:t>: the theory that distinguish  between moral competence –(  the ability to produce moral behaviors ) and moral performance - ( the performing of those behaviors in specific situations )</a:t>
            </a:r>
            <a:r>
              <a:rPr lang="en-US" sz="1600" dirty="0" smtClean="0"/>
              <a:t>.</a:t>
            </a: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2800" dirty="0" smtClean="0">
                <a:latin typeface="Times New Roman" pitchFamily="18" charset="0"/>
                <a:cs typeface="Times New Roman" pitchFamily="18" charset="0"/>
              </a:rPr>
              <a:t>Moral feeling</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r>
              <a:rPr lang="en-US" sz="2400" dirty="0" smtClean="0">
                <a:latin typeface="Times New Roman" pitchFamily="18" charset="0"/>
                <a:cs typeface="Times New Roman" pitchFamily="18" charset="0"/>
              </a:rPr>
              <a:t>Moral feelings are the fundamental component of moral development, which  depends on the nature of empathy and emotions. </a:t>
            </a:r>
          </a:p>
          <a:p>
            <a:pPr>
              <a:buNone/>
            </a:pPr>
            <a:r>
              <a:rPr lang="en-US" sz="2400" b="1" dirty="0" smtClean="0">
                <a:latin typeface="Times New Roman" pitchFamily="18" charset="0"/>
                <a:cs typeface="Times New Roman" pitchFamily="18" charset="0"/>
              </a:rPr>
              <a:t>Empathy </a:t>
            </a:r>
            <a:r>
              <a:rPr lang="en-US" sz="2400" dirty="0" smtClean="0">
                <a:latin typeface="Times New Roman" pitchFamily="18" charset="0"/>
                <a:cs typeface="Times New Roman" pitchFamily="18" charset="0"/>
              </a:rPr>
              <a:t>: empathy contribute to adolescents’ moral development, feeling empathy means reacting to another’s feeling with an emotional response that is similar to that person’s feelings. Although empathy is experienced as  an emotional state, it often has a cognitive component – </a:t>
            </a:r>
            <a:r>
              <a:rPr lang="en-US" sz="2400" b="1" dirty="0" smtClean="0">
                <a:latin typeface="Times New Roman" pitchFamily="18" charset="0"/>
                <a:cs typeface="Times New Roman" pitchFamily="18" charset="0"/>
              </a:rPr>
              <a:t>the ability to discern another's inner psychological states.</a:t>
            </a:r>
          </a:p>
          <a:p>
            <a:pPr>
              <a:buNone/>
            </a:pPr>
            <a:endParaRPr lang="en-US" sz="2400" b="1"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psychoanalytic theory : ego, conscience \ super ego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development</a:t>
            </a:r>
            <a:endParaRPr lang="en-US"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Moral development involves thoughts, behaviors and feeling regarding standards of right and wrong.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US" sz="2800" b="1" dirty="0" smtClean="0">
                <a:latin typeface="Times New Roman" pitchFamily="18" charset="0"/>
                <a:cs typeface="Times New Roman" pitchFamily="18" charset="0"/>
              </a:rPr>
              <a:t> Context </a:t>
            </a:r>
            <a:r>
              <a:rPr lang="en-US" sz="2800" b="1" dirty="0">
                <a:latin typeface="Times New Roman" pitchFamily="18" charset="0"/>
                <a:cs typeface="Times New Roman" pitchFamily="18" charset="0"/>
              </a:rPr>
              <a:t>of moral development</a:t>
            </a:r>
            <a:r>
              <a:rPr lang="en-US" sz="1400" dirty="0"/>
              <a:t/>
            </a:r>
            <a:br>
              <a:rPr lang="en-US" sz="1400" dirty="0"/>
            </a:br>
            <a:endParaRPr lang="en-US" dirty="0"/>
          </a:p>
        </p:txBody>
      </p:sp>
      <p:sp>
        <p:nvSpPr>
          <p:cNvPr id="3" name="Content Placeholder 2"/>
          <p:cNvSpPr>
            <a:spLocks noGrp="1"/>
          </p:cNvSpPr>
          <p:nvPr>
            <p:ph idx="1"/>
          </p:nvPr>
        </p:nvSpPr>
        <p:spPr>
          <a:xfrm>
            <a:off x="457200" y="2590800"/>
            <a:ext cx="8229600" cy="3535363"/>
          </a:xfrm>
        </p:spPr>
        <p:txBody>
          <a:bodyPr>
            <a:normAutofit/>
          </a:bodyPr>
          <a:lstStyle/>
          <a:p>
            <a:pPr algn="ctr"/>
            <a:r>
              <a:rPr lang="en-US" sz="2800" dirty="0" smtClean="0">
                <a:latin typeface="Times New Roman" pitchFamily="18" charset="0"/>
                <a:cs typeface="Times New Roman" pitchFamily="18" charset="0"/>
              </a:rPr>
              <a:t>Families </a:t>
            </a:r>
          </a:p>
          <a:p>
            <a:pPr algn="ctr"/>
            <a:r>
              <a:rPr lang="en-US" sz="2800" dirty="0" smtClean="0">
                <a:latin typeface="Times New Roman" pitchFamily="18" charset="0"/>
                <a:cs typeface="Times New Roman" pitchFamily="18" charset="0"/>
              </a:rPr>
              <a:t> schools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Families </a:t>
            </a:r>
            <a:endParaRPr lang="en-US"/>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Piaget and Kohlberg held that parent do not provide any unique  or  essential input to children’s moral development .</a:t>
            </a:r>
          </a:p>
          <a:p>
            <a:r>
              <a:rPr lang="en-US" sz="2400" dirty="0" smtClean="0">
                <a:latin typeface="Times New Roman" pitchFamily="18" charset="0"/>
                <a:cs typeface="Times New Roman" pitchFamily="18" charset="0"/>
              </a:rPr>
              <a:t> Researcher find out that parent are responsible for  providing general role </a:t>
            </a:r>
            <a:r>
              <a:rPr lang="en-US" sz="2400" dirty="0" smtClean="0">
                <a:latin typeface="Times New Roman" pitchFamily="18" charset="0"/>
                <a:cs typeface="Times New Roman" pitchFamily="18" charset="0"/>
              </a:rPr>
              <a:t>-taking </a:t>
            </a:r>
            <a:r>
              <a:rPr lang="en-US" sz="2400" dirty="0" smtClean="0">
                <a:latin typeface="Times New Roman" pitchFamily="18" charset="0"/>
                <a:cs typeface="Times New Roman" pitchFamily="18" charset="0"/>
              </a:rPr>
              <a:t>opportunities and cognitive conflict  but they reserve the primary role in moral development for peers.</a:t>
            </a:r>
          </a:p>
          <a:p>
            <a:r>
              <a:rPr lang="en-US" sz="2400" dirty="0" smtClean="0">
                <a:latin typeface="Times New Roman" pitchFamily="18" charset="0"/>
                <a:cs typeface="Times New Roman" pitchFamily="18" charset="0"/>
              </a:rPr>
              <a:t>Higher level moral reasoning in adolescences is linked with parenting that is supportive  and encourages adolescents to question and expand on their moral reasoning.</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r>
              <a:rPr lang="en-US" sz="2400" dirty="0" smtClean="0">
                <a:latin typeface="Times New Roman" pitchFamily="18" charset="0"/>
                <a:cs typeface="Times New Roman" pitchFamily="18" charset="0"/>
              </a:rPr>
              <a:t>Here, we focus on parental discipline in  moral development.</a:t>
            </a:r>
          </a:p>
          <a:p>
            <a:pPr>
              <a:buNone/>
            </a:pPr>
            <a:r>
              <a:rPr lang="en-US" sz="2400" b="1" dirty="0" smtClean="0">
                <a:latin typeface="Times New Roman" pitchFamily="18" charset="0"/>
                <a:cs typeface="Times New Roman" pitchFamily="18" charset="0"/>
              </a:rPr>
              <a:t>Parental control or disciplined:</a:t>
            </a:r>
          </a:p>
          <a:p>
            <a:pPr marL="457200" indent="-457200">
              <a:buFont typeface="+mj-lt"/>
              <a:buAutoNum type="arabicPeriod"/>
            </a:pPr>
            <a:r>
              <a:rPr lang="en-US" sz="2400" b="1" dirty="0" smtClean="0">
                <a:latin typeface="Times New Roman" pitchFamily="18" charset="0"/>
                <a:cs typeface="Times New Roman" pitchFamily="18" charset="0"/>
              </a:rPr>
              <a:t>Love withdrawal: </a:t>
            </a:r>
            <a:r>
              <a:rPr lang="en-US" sz="2400" dirty="0" smtClean="0">
                <a:latin typeface="Times New Roman" pitchFamily="18" charset="0"/>
                <a:cs typeface="Times New Roman" pitchFamily="18" charset="0"/>
              </a:rPr>
              <a:t>a discipline technique  in which a parental removes attention  or love from the adolescent. Or  </a:t>
            </a:r>
            <a:r>
              <a:rPr lang="en-US" sz="2400" u="sng" dirty="0" smtClean="0">
                <a:latin typeface="Times New Roman" pitchFamily="18" charset="0"/>
                <a:cs typeface="Times New Roman" pitchFamily="18" charset="0"/>
              </a:rPr>
              <a:t>emphasis on fear of punishment and of loosing of love.</a:t>
            </a:r>
          </a:p>
          <a:p>
            <a:pPr marL="457200" indent="-457200">
              <a:buFont typeface="+mj-lt"/>
              <a:buAutoNum type="arabicPeriod"/>
            </a:pPr>
            <a:r>
              <a:rPr lang="en-US" sz="2400" b="1" dirty="0" smtClean="0">
                <a:latin typeface="Times New Roman" pitchFamily="18" charset="0"/>
                <a:cs typeface="Times New Roman" pitchFamily="18" charset="0"/>
              </a:rPr>
              <a:t>Power assertion</a:t>
            </a:r>
            <a:r>
              <a:rPr lang="en-US" sz="2400" dirty="0" smtClean="0">
                <a:latin typeface="Times New Roman" pitchFamily="18" charset="0"/>
                <a:cs typeface="Times New Roman" pitchFamily="18" charset="0"/>
              </a:rPr>
              <a:t>: a discipline techniques  in which a parent attempts to gain control over a child or a child’s resources. Example , threading or removing privileges \ human right or civil liberty.</a:t>
            </a:r>
          </a:p>
          <a:p>
            <a:pPr marL="457200" indent="-457200">
              <a:buFont typeface="+mj-lt"/>
              <a:buAutoNum type="arabicPeriod"/>
            </a:pPr>
            <a:r>
              <a:rPr lang="en-US" sz="2400" b="1" dirty="0" smtClean="0">
                <a:latin typeface="Times New Roman" pitchFamily="18" charset="0"/>
                <a:cs typeface="Times New Roman" pitchFamily="18" charset="0"/>
              </a:rPr>
              <a:t>Induction : </a:t>
            </a:r>
            <a:r>
              <a:rPr lang="en-US" sz="2400" dirty="0" smtClean="0">
                <a:latin typeface="Times New Roman" pitchFamily="18" charset="0"/>
                <a:cs typeface="Times New Roman" pitchFamily="18" charset="0"/>
              </a:rPr>
              <a:t>a discipline techniques  in which a parent uses reason and explanation of the consequences for other of a child's actions. Example , don’t hit him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2 . School </a:t>
            </a:r>
            <a:endParaRPr lang="en-US" sz="3200" dirty="0"/>
          </a:p>
        </p:txBody>
      </p:sp>
      <p:sp>
        <p:nvSpPr>
          <p:cNvPr id="3" name="Content Placeholder 2"/>
          <p:cNvSpPr>
            <a:spLocks noGrp="1"/>
          </p:cNvSpPr>
          <p:nvPr>
            <p:ph idx="1"/>
          </p:nvPr>
        </p:nvSpPr>
        <p:spPr/>
        <p:txBody>
          <a:bodyPr>
            <a:normAutofit/>
          </a:bodyPr>
          <a:lstStyle/>
          <a:p>
            <a:r>
              <a:rPr lang="en-US" sz="2400" b="1" dirty="0" smtClean="0">
                <a:latin typeface="Times New Roman" pitchFamily="18" charset="0"/>
                <a:cs typeface="Times New Roman" pitchFamily="18" charset="0"/>
              </a:rPr>
              <a:t>Hidden curriculum:</a:t>
            </a:r>
          </a:p>
          <a:p>
            <a:r>
              <a:rPr lang="en-US" sz="2400" b="1" dirty="0" smtClean="0">
                <a:latin typeface="Times New Roman" pitchFamily="18" charset="0"/>
                <a:cs typeface="Times New Roman" pitchFamily="18" charset="0"/>
              </a:rPr>
              <a:t>Character educations</a:t>
            </a:r>
          </a:p>
          <a:p>
            <a:r>
              <a:rPr lang="en-US" sz="2400" b="1" dirty="0" smtClean="0">
                <a:latin typeface="Times New Roman" pitchFamily="18" charset="0"/>
                <a:cs typeface="Times New Roman" pitchFamily="18" charset="0"/>
              </a:rPr>
              <a:t>Values clarification</a:t>
            </a:r>
          </a:p>
          <a:p>
            <a:r>
              <a:rPr lang="en-US" sz="2400" b="1" dirty="0" smtClean="0">
                <a:latin typeface="Times New Roman" pitchFamily="18" charset="0"/>
                <a:cs typeface="Times New Roman" pitchFamily="18" charset="0"/>
              </a:rPr>
              <a:t>Cognitive model education </a:t>
            </a:r>
          </a:p>
          <a:p>
            <a:r>
              <a:rPr lang="en-US" sz="2400" b="1" dirty="0" smtClean="0">
                <a:latin typeface="Times New Roman" pitchFamily="18" charset="0"/>
                <a:cs typeface="Times New Roman" pitchFamily="18" charset="0"/>
              </a:rPr>
              <a:t>Service learning  </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dirty="0" smtClean="0">
                <a:latin typeface="Times New Roman" pitchFamily="18" charset="0"/>
                <a:cs typeface="Times New Roman" pitchFamily="18" charset="0"/>
              </a:rPr>
              <a:t>Hidden curriculum</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The pervasive moral atmosphere that characterizes schools.</a:t>
            </a:r>
          </a:p>
          <a:p>
            <a:r>
              <a:rPr lang="en-US" sz="2400" dirty="0" smtClean="0">
                <a:latin typeface="Times New Roman" pitchFamily="18" charset="0"/>
                <a:cs typeface="Times New Roman" pitchFamily="18" charset="0"/>
              </a:rPr>
              <a:t>The moral atmosphere is created by school and classroom rules , the moral orientation of teachers and school administrators and text materials.</a:t>
            </a:r>
            <a:endParaRPr lang="en-US"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Character educations</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r>
              <a:rPr lang="en-US" sz="2400" dirty="0" smtClean="0">
                <a:latin typeface="Times New Roman" pitchFamily="18" charset="0"/>
                <a:cs typeface="Times New Roman" pitchFamily="18" charset="0"/>
              </a:rPr>
              <a:t>It is direct approach  that involves teaching student a basic moral literacy to prevent them from engaging in immoral behavior</a:t>
            </a:r>
            <a:r>
              <a:rPr lang="en-US" dirty="0" smtClean="0"/>
              <a: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Values clarification</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It means that helping people to clarify  what is important to them, what is worth working for and what purpose their lives are to give out \ serve.</a:t>
            </a:r>
          </a:p>
          <a:p>
            <a:r>
              <a:rPr lang="en-US" sz="2400" dirty="0" smtClean="0">
                <a:latin typeface="Times New Roman" pitchFamily="18" charset="0"/>
                <a:cs typeface="Times New Roman" pitchFamily="18" charset="0"/>
              </a:rPr>
              <a:t>In this approach ,  students are encouraged to define their own values and understand the values of others </a:t>
            </a:r>
            <a:endParaRPr lang="en-US" sz="24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33400"/>
          </a:xfrm>
        </p:spPr>
        <p:txBody>
          <a:bodyPr>
            <a:normAutofit fontScale="90000"/>
          </a:bodyPr>
          <a:lstStyle/>
          <a:p>
            <a:r>
              <a:rPr lang="en-US" sz="3100" b="1" dirty="0" smtClean="0">
                <a:latin typeface="Times New Roman" pitchFamily="18" charset="0"/>
                <a:cs typeface="Times New Roman" pitchFamily="18" charset="0"/>
              </a:rPr>
              <a:t>Cognitive model education </a:t>
            </a:r>
            <a:br>
              <a:rPr lang="en-US" sz="3100"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It is an approach based on the belief that students should learn to value things like democracy and justice as their moral reasoning develops.</a:t>
            </a:r>
          </a:p>
          <a:p>
            <a:r>
              <a:rPr lang="en-US" sz="2400" dirty="0" smtClean="0">
                <a:latin typeface="Times New Roman" pitchFamily="18" charset="0"/>
                <a:cs typeface="Times New Roman" pitchFamily="18" charset="0"/>
              </a:rPr>
              <a:t>The aims of cognitive moral education to encourage students to develop  more advanced  notions of such concepts as cooperation, trust, responsibility and community. For this purpose, moral atmosphere of the school is more important than he initially predicted.</a:t>
            </a:r>
            <a:endParaRPr lang="en-US" sz="24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Service learning</a:t>
            </a:r>
            <a:endParaRPr lang="en-US" sz="2800"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It is a forms of education that promotes social responsibility and service to the community.</a:t>
            </a:r>
          </a:p>
          <a:p>
            <a:r>
              <a:rPr lang="en-US" sz="2400" dirty="0" smtClean="0">
                <a:latin typeface="Times New Roman" pitchFamily="18" charset="0"/>
                <a:cs typeface="Times New Roman" pitchFamily="18" charset="0"/>
              </a:rPr>
              <a:t>Adolescents engage in activities such  as tutoring, helping older adults, working in a hospital , assisting at a child-care center . </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Dimension of moral development</a:t>
            </a:r>
            <a:endParaRPr lang="en-US" sz="2800" b="1" dirty="0"/>
          </a:p>
        </p:txBody>
      </p:sp>
      <p:sp>
        <p:nvSpPr>
          <p:cNvPr id="3" name="Content Placeholder 2"/>
          <p:cNvSpPr>
            <a:spLocks noGrp="1"/>
          </p:cNvSpPr>
          <p:nvPr>
            <p:ph idx="1"/>
          </p:nvPr>
        </p:nvSpPr>
        <p:spPr/>
        <p:txBody>
          <a:bodyPr/>
          <a:lstStyle/>
          <a:p>
            <a:r>
              <a:rPr lang="en-US" sz="2400" b="1" dirty="0" smtClean="0"/>
              <a:t>Intrapersonal dimenion </a:t>
            </a:r>
            <a:r>
              <a:rPr lang="en-US" sz="2400" dirty="0" smtClean="0"/>
              <a:t>: a person’s basic values and sense of self</a:t>
            </a:r>
          </a:p>
          <a:p>
            <a:r>
              <a:rPr lang="en-US" sz="2400" b="1" dirty="0" smtClean="0"/>
              <a:t>Interpersonal dimension </a:t>
            </a:r>
            <a:r>
              <a:rPr lang="en-US" sz="2400" dirty="0" smtClean="0"/>
              <a:t>: focus on what people should do  in their interactions with other people</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Basic  ideas about thought, feelings and behavior</a:t>
            </a:r>
            <a:endParaRPr lang="en-US" sz="2800" b="1" dirty="0"/>
          </a:p>
        </p:txBody>
      </p:sp>
      <p:sp>
        <p:nvSpPr>
          <p:cNvPr id="3" name="Content Placeholder 2"/>
          <p:cNvSpPr>
            <a:spLocks noGrp="1"/>
          </p:cNvSpPr>
          <p:nvPr>
            <p:ph idx="1"/>
          </p:nvPr>
        </p:nvSpPr>
        <p:spPr/>
        <p:txBody>
          <a:bodyPr>
            <a:normAutofit fontScale="92500"/>
          </a:bodyPr>
          <a:lstStyle/>
          <a:p>
            <a:r>
              <a:rPr lang="en-US" sz="2400" dirty="0" smtClean="0">
                <a:latin typeface="Times New Roman" pitchFamily="18" charset="0"/>
                <a:cs typeface="Times New Roman" pitchFamily="18" charset="0"/>
              </a:rPr>
              <a:t>First,  how do adolescents reason or think abbot rules for ethical behavior? Example – conflict about whether or not to cheat in a particular situation. Such as  taking an exam in school…</a:t>
            </a:r>
          </a:p>
          <a:p>
            <a:r>
              <a:rPr lang="en-US" sz="2400" dirty="0" smtClean="0">
                <a:latin typeface="Times New Roman" pitchFamily="18" charset="0"/>
                <a:cs typeface="Times New Roman" pitchFamily="18" charset="0"/>
              </a:rPr>
              <a:t>Second, how do adolescences actually behave in moral circumstances? For example : observe the adolescents 'cheating and the environmental circumstances that produce and maintain the cheating.</a:t>
            </a:r>
          </a:p>
          <a:p>
            <a:r>
              <a:rPr lang="en-US" sz="2600" dirty="0" smtClean="0">
                <a:latin typeface="Times New Roman" pitchFamily="18" charset="0"/>
                <a:cs typeface="Times New Roman" pitchFamily="18" charset="0"/>
              </a:rPr>
              <a:t>Third, how do adolescents feel about moral matters? Do the adolescent feel enough </a:t>
            </a:r>
            <a:r>
              <a:rPr lang="en-US" sz="2600" dirty="0">
                <a:latin typeface="Times New Roman" pitchFamily="18" charset="0"/>
                <a:cs typeface="Times New Roman" pitchFamily="18" charset="0"/>
              </a:rPr>
              <a:t>g</a:t>
            </a:r>
            <a:r>
              <a:rPr lang="en-US" sz="2600" dirty="0" smtClean="0">
                <a:latin typeface="Times New Roman" pitchFamily="18" charset="0"/>
                <a:cs typeface="Times New Roman" pitchFamily="18" charset="0"/>
              </a:rPr>
              <a:t>uilt to resist temptation ? or If  adolescents do cheat , do feelings of guilt after the transgression \ legally acceptable keep them from cheating the next time they face temptation \ influence?</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From the above discussion of moral development focus on thought, behavior and feelings – that produce a new approach that emphasized  moral personality.</a:t>
            </a:r>
          </a:p>
          <a:p>
            <a:r>
              <a:rPr lang="en-US" sz="2400" dirty="0" smtClean="0">
                <a:latin typeface="Times New Roman" pitchFamily="18" charset="0"/>
                <a:cs typeface="Times New Roman" pitchFamily="18" charset="0"/>
              </a:rPr>
              <a:t>We concluded that we should not separated three component – thought, behavior and feelings – they are interrelated.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Kohlberg’s theory </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Lawrence Kohlberg ( 1986) , who believe that moral development is based on primarily moral reasoning and unfolds in a series of stages.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Stages of Kohlberg's theory</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Level one: preconvention reasoning</a:t>
            </a:r>
          </a:p>
          <a:p>
            <a:r>
              <a:rPr lang="en-US" dirty="0" smtClean="0"/>
              <a:t>Level two: conventional reasoning</a:t>
            </a:r>
          </a:p>
          <a:p>
            <a:r>
              <a:rPr lang="en-US" dirty="0" smtClean="0"/>
              <a:t> Level three: Post- conventional reasoning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en-US" sz="3600" dirty="0" smtClean="0"/>
              <a:t>Level 1</a:t>
            </a:r>
            <a:br>
              <a:rPr lang="en-US" sz="3600" dirty="0" smtClean="0"/>
            </a:br>
            <a:r>
              <a:rPr lang="en-US" sz="3600" dirty="0" smtClean="0"/>
              <a:t> preconvention reasoning</a:t>
            </a:r>
            <a:br>
              <a:rPr lang="en-US" sz="3600" dirty="0" smtClean="0"/>
            </a:br>
            <a:r>
              <a:rPr lang="en-US" sz="3600" dirty="0" smtClean="0"/>
              <a:t>(no internalization)</a:t>
            </a:r>
            <a:r>
              <a:rPr lang="en-US" dirty="0" smtClean="0"/>
              <a:t/>
            </a:r>
            <a:br>
              <a:rPr lang="en-US" dirty="0" smtClean="0"/>
            </a:br>
            <a:endParaRPr lang="en-US" dirty="0"/>
          </a:p>
        </p:txBody>
      </p:sp>
      <p:sp>
        <p:nvSpPr>
          <p:cNvPr id="3" name="Content Placeholder 2"/>
          <p:cNvSpPr>
            <a:spLocks noGrp="1"/>
          </p:cNvSpPr>
          <p:nvPr>
            <p:ph idx="1"/>
          </p:nvPr>
        </p:nvSpPr>
        <p:spPr>
          <a:xfrm>
            <a:off x="457200" y="1752600"/>
            <a:ext cx="8229600" cy="4800600"/>
          </a:xfrm>
        </p:spPr>
        <p:txBody>
          <a:bodyPr>
            <a:normAutofit/>
          </a:bodyPr>
          <a:lstStyle/>
          <a:p>
            <a:r>
              <a:rPr lang="en-US" sz="2400" dirty="0" smtClean="0">
                <a:latin typeface="Times New Roman" pitchFamily="18" charset="0"/>
                <a:cs typeface="Times New Roman" pitchFamily="18" charset="0"/>
              </a:rPr>
              <a:t>It is the lowest level of Kohlberg's theory, at this level, the individual show no internalization of moral values – morale reasoning is controlled by external rewards and punishment. It consists of two stages are :</a:t>
            </a:r>
          </a:p>
          <a:p>
            <a:pPr marL="514350" indent="-514350">
              <a:buNone/>
            </a:pPr>
            <a:r>
              <a:rPr lang="en-US" sz="2400" dirty="0" smtClean="0">
                <a:latin typeface="Times New Roman" pitchFamily="18" charset="0"/>
                <a:cs typeface="Times New Roman" pitchFamily="18" charset="0"/>
              </a:rPr>
              <a:t>       Stage 1</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Heteronmous</a:t>
            </a:r>
            <a:r>
              <a:rPr lang="en-US" sz="2400" b="1" dirty="0" smtClean="0">
                <a:latin typeface="Times New Roman" pitchFamily="18" charset="0"/>
                <a:cs typeface="Times New Roman" pitchFamily="18" charset="0"/>
              </a:rPr>
              <a:t> morality</a:t>
            </a:r>
            <a:r>
              <a:rPr lang="en-US" sz="2400" dirty="0" smtClean="0">
                <a:latin typeface="Times New Roman" pitchFamily="18" charset="0"/>
                <a:cs typeface="Times New Roman" pitchFamily="18" charset="0"/>
              </a:rPr>
              <a:t>: at this stage moral thinking is  often tied to punishment. people base their moral decisions on fear of punishment.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obey to adult  because adult tell them to obey )</a:t>
            </a:r>
          </a:p>
          <a:p>
            <a:pPr marL="514350" indent="-514350">
              <a:buFont typeface="Wingdings" pitchFamily="2" charset="2"/>
              <a:buChar char="v"/>
            </a:pPr>
            <a:r>
              <a:rPr lang="en-US" sz="2000" dirty="0" smtClean="0">
                <a:latin typeface="Times New Roman" pitchFamily="18" charset="0"/>
                <a:cs typeface="Times New Roman" pitchFamily="18" charset="0"/>
              </a:rPr>
              <a:t>(Example,  He should not left his wife die, if he does, he will be in big trouble. ( that support stealing of the drug)</a:t>
            </a:r>
          </a:p>
          <a:p>
            <a:pPr marL="514350" indent="-514350">
              <a:buFont typeface="Wingdings" pitchFamily="2" charset="2"/>
              <a:buChar char="v"/>
            </a:pPr>
            <a:r>
              <a:rPr lang="en-US" sz="2000" dirty="0" smtClean="0">
                <a:latin typeface="Times New Roman" pitchFamily="18" charset="0"/>
                <a:cs typeface="Times New Roman" pitchFamily="18" charset="0"/>
              </a:rPr>
              <a:t>         He might get trapped and send to jail. (that support, not to steal the drug)</a:t>
            </a:r>
          </a:p>
          <a:p>
            <a:pPr marL="514350" indent="-514350">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contd</a:t>
            </a: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Stage 2. individualism,  purpose  and exchange </a:t>
            </a:r>
            <a:endParaRPr lang="en-US" sz="31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this stage , individuals pursue their own interests but also let others do the same. /what is right involves equal exchange.</a:t>
            </a:r>
          </a:p>
          <a:p>
            <a:pPr marL="514350" indent="-514350">
              <a:buNone/>
            </a:pPr>
            <a:endParaRPr lang="en-US" sz="2400" dirty="0" smtClean="0">
              <a:latin typeface="Times New Roman" pitchFamily="18" charset="0"/>
              <a:cs typeface="Times New Roman" pitchFamily="18" charset="0"/>
            </a:endParaRPr>
          </a:p>
          <a:p>
            <a:pPr marL="514350" indent="-514350">
              <a:buNone/>
            </a:pPr>
            <a:endParaRPr lang="en-US" sz="2400" dirty="0" smtClean="0">
              <a:latin typeface="Times New Roman" pitchFamily="18" charset="0"/>
              <a:cs typeface="Times New Roman" pitchFamily="18" charset="0"/>
            </a:endParaRPr>
          </a:p>
          <a:p>
            <a:pPr>
              <a:buFont typeface="Wingdings" pitchFamily="2" charset="2"/>
              <a:buChar char="v"/>
            </a:pPr>
            <a:r>
              <a:rPr lang="en-US" sz="2000" dirty="0" smtClean="0"/>
              <a:t>(Example, if he gets trapped, he could give drug back and maybe would not gives him a long jail.</a:t>
            </a:r>
          </a:p>
          <a:p>
            <a:pPr>
              <a:buFont typeface="Wingdings" pitchFamily="2" charset="2"/>
              <a:buChar char="v"/>
            </a:pPr>
            <a:r>
              <a:rPr lang="en-US" sz="2000" dirty="0" smtClean="0"/>
              <a:t>Druggist is a businessman and needs to makes money.)</a:t>
            </a:r>
          </a:p>
          <a:p>
            <a:pPr>
              <a:buNone/>
            </a:pPr>
            <a:r>
              <a:rPr lang="en-US" sz="2000" dirty="0" smtClean="0"/>
              <a:t>(note: before age 9, most children reason  about moral dilemmas in a preconvention )</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898</TotalTime>
  <Words>1791</Words>
  <Application>Microsoft Office PowerPoint</Application>
  <PresentationFormat>On-screen Show (4:3)</PresentationFormat>
  <Paragraphs>122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Moral development during adolescence:  Kohlberg’s theory  Domains and context of moral development </vt:lpstr>
      <vt:lpstr>Moral development</vt:lpstr>
      <vt:lpstr>Dimension of moral development</vt:lpstr>
      <vt:lpstr>Basic  ideas about thought, feelings and behavior</vt:lpstr>
      <vt:lpstr>Contd…</vt:lpstr>
      <vt:lpstr>Kohlberg’s theory </vt:lpstr>
      <vt:lpstr>Stages of Kohlberg's theory</vt:lpstr>
      <vt:lpstr>Level 1  preconvention reasoning (no internalization) </vt:lpstr>
      <vt:lpstr>                                                                    contd… Stage 2. individualism,  purpose  and exchange </vt:lpstr>
      <vt:lpstr>Level 2  conventional reasoning (intermediate  internalization)</vt:lpstr>
      <vt:lpstr>                                                    Contd…     Stage 4. social system morality</vt:lpstr>
      <vt:lpstr>Level 3 Post conventional level full internalization </vt:lpstr>
      <vt:lpstr>Stage 5 . Social contract or utility and individual rights. </vt:lpstr>
      <vt:lpstr>Stage 6 . Universal ethical principles. </vt:lpstr>
      <vt:lpstr>What its important for understanding moral development in adolescence?</vt:lpstr>
      <vt:lpstr>Domains of moral development</vt:lpstr>
      <vt:lpstr>Moral thought \ reasoning </vt:lpstr>
      <vt:lpstr>Moral behavior</vt:lpstr>
      <vt:lpstr>Moral feeling</vt:lpstr>
      <vt:lpstr> Context of moral development </vt:lpstr>
      <vt:lpstr>Families </vt:lpstr>
      <vt:lpstr>Contd..</vt:lpstr>
      <vt:lpstr>2 . School </vt:lpstr>
      <vt:lpstr>Hidden curriculum </vt:lpstr>
      <vt:lpstr>Character educations </vt:lpstr>
      <vt:lpstr>Values clarification </vt:lpstr>
      <vt:lpstr>Cognitive model education   </vt:lpstr>
      <vt:lpstr>Service learning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 development during adolescence  Kohlberg’s theory  Domains and context of moral development</dc:title>
  <dc:creator>acer</dc:creator>
  <cp:lastModifiedBy>acer</cp:lastModifiedBy>
  <cp:revision>107</cp:revision>
  <dcterms:created xsi:type="dcterms:W3CDTF">2014-05-31T00:33:40Z</dcterms:created>
  <dcterms:modified xsi:type="dcterms:W3CDTF">2014-06-09T03:12:50Z</dcterms:modified>
</cp:coreProperties>
</file>