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57" r:id="rId3"/>
    <p:sldId id="277" r:id="rId4"/>
    <p:sldId id="258" r:id="rId5"/>
    <p:sldId id="259" r:id="rId6"/>
    <p:sldId id="260" r:id="rId7"/>
    <p:sldId id="275" r:id="rId8"/>
    <p:sldId id="264" r:id="rId9"/>
    <p:sldId id="265" r:id="rId10"/>
    <p:sldId id="269" r:id="rId11"/>
    <p:sldId id="266" r:id="rId12"/>
    <p:sldId id="267" r:id="rId13"/>
    <p:sldId id="268" r:id="rId14"/>
    <p:sldId id="270" r:id="rId15"/>
    <p:sldId id="271" r:id="rId16"/>
    <p:sldId id="272"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3/23/2013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3/23/2013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3/23/2013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90800"/>
            <a:ext cx="9144000" cy="1143000"/>
          </a:xfrm>
        </p:spPr>
        <p:txBody>
          <a:bodyPr>
            <a:noAutofit/>
          </a:bodyPr>
          <a:lstStyle/>
          <a:p>
            <a:pPr algn="ctr"/>
            <a:r>
              <a:rPr lang="en-US" sz="9600" dirty="0" smtClean="0">
                <a:latin typeface="Times New Roman" pitchFamily="18" charset="0"/>
                <a:cs typeface="Times New Roman" pitchFamily="18" charset="0"/>
              </a:rPr>
              <a:t>Modernism</a:t>
            </a:r>
            <a:endParaRPr lang="en-US" sz="96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smtClean="0">
                <a:latin typeface="Times New Roman" pitchFamily="18" charset="0"/>
                <a:cs typeface="Times New Roman" pitchFamily="18" charset="0"/>
              </a:rPr>
              <a:t>The word Postmodernism was first used by </a:t>
            </a:r>
            <a:r>
              <a:rPr lang="en-US" sz="3200" dirty="0" smtClean="0">
                <a:solidFill>
                  <a:srgbClr val="FF0000"/>
                </a:solidFill>
                <a:latin typeface="Times New Roman" pitchFamily="18" charset="0"/>
                <a:cs typeface="Times New Roman" pitchFamily="18" charset="0"/>
              </a:rPr>
              <a:t>Jean Francois </a:t>
            </a:r>
            <a:r>
              <a:rPr lang="en-US" sz="3200" dirty="0" err="1" smtClean="0">
                <a:solidFill>
                  <a:srgbClr val="FF0000"/>
                </a:solidFill>
                <a:latin typeface="Times New Roman" pitchFamily="18" charset="0"/>
                <a:cs typeface="Times New Roman" pitchFamily="18" charset="0"/>
              </a:rPr>
              <a:t>Lyotard</a:t>
            </a:r>
            <a:r>
              <a:rPr lang="en-US" sz="3200" dirty="0" smtClean="0">
                <a:solidFill>
                  <a:srgbClr val="FF0000"/>
                </a:solidFill>
                <a:latin typeface="Times New Roman" pitchFamily="18" charset="0"/>
                <a:cs typeface="Times New Roman" pitchFamily="18" charset="0"/>
              </a:rPr>
              <a:t> ( 1979) </a:t>
            </a:r>
            <a:r>
              <a:rPr lang="en-US" sz="3200" dirty="0" smtClean="0">
                <a:latin typeface="Times New Roman" pitchFamily="18" charset="0"/>
                <a:cs typeface="Times New Roman" pitchFamily="18" charset="0"/>
              </a:rPr>
              <a:t>in philosophical fields.</a:t>
            </a:r>
          </a:p>
          <a:p>
            <a:endParaRPr lang="en-US" dirty="0"/>
          </a:p>
        </p:txBody>
      </p:sp>
      <p:sp>
        <p:nvSpPr>
          <p:cNvPr id="2" name="Title 1"/>
          <p:cNvSpPr>
            <a:spLocks noGrp="1"/>
          </p:cNvSpPr>
          <p:nvPr>
            <p:ph type="title"/>
          </p:nvPr>
        </p:nvSpPr>
        <p:spPr>
          <a:xfrm>
            <a:off x="457200" y="274638"/>
            <a:ext cx="8229600" cy="639762"/>
          </a:xfrm>
        </p:spPr>
        <p:txBody>
          <a:bodyPr>
            <a:normAutofit fontScale="90000"/>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latin typeface="Times New Roman" pitchFamily="18" charset="0"/>
                <a:cs typeface="Times New Roman" pitchFamily="18" charset="0"/>
              </a:rPr>
              <a:t>In the education of post modern society where </a:t>
            </a:r>
            <a:r>
              <a:rPr lang="en-US" sz="3200" dirty="0" smtClean="0">
                <a:solidFill>
                  <a:srgbClr val="FF0000"/>
                </a:solidFill>
                <a:latin typeface="Times New Roman" pitchFamily="18" charset="0"/>
                <a:cs typeface="Times New Roman" pitchFamily="18" charset="0"/>
              </a:rPr>
              <a:t>relativism becomes active and daily life is much more important</a:t>
            </a:r>
            <a:r>
              <a:rPr lang="en-US" sz="3200" dirty="0" smtClean="0">
                <a:latin typeface="Times New Roman" pitchFamily="18" charset="0"/>
                <a:cs typeface="Times New Roman" pitchFamily="18" charset="0"/>
              </a:rPr>
              <a:t>, the process of being informed becomes independent form concrete human and his / her concrete acts and turns into a state in which it can be produced in time and extension as much as required.</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15962"/>
          </a:xfrm>
        </p:spPr>
        <p:txBody>
          <a:bodyPr>
            <a:normAutofit fontScale="90000"/>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latin typeface="Times New Roman" pitchFamily="18" charset="0"/>
                <a:cs typeface="Times New Roman" pitchFamily="18" charset="0"/>
              </a:rPr>
              <a:t>Worldview which believes that real truth does not exist or is not knowable. Postmodernists replace words like </a:t>
            </a:r>
            <a:r>
              <a:rPr lang="en-US" sz="3200" dirty="0" smtClean="0">
                <a:solidFill>
                  <a:srgbClr val="FF0000"/>
                </a:solidFill>
                <a:latin typeface="Times New Roman" pitchFamily="18" charset="0"/>
                <a:cs typeface="Times New Roman" pitchFamily="18" charset="0"/>
              </a:rPr>
              <a:t>‘truth” and “knowledge” with other terms such as “constructs” and “perspectives.” </a:t>
            </a:r>
            <a:endParaRPr lang="en-US" sz="3200" dirty="0">
              <a:solidFill>
                <a:srgbClr val="FF0000"/>
              </a:solidFill>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92162"/>
          </a:xfrm>
        </p:spPr>
        <p:txBody>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5715000"/>
          </a:xfrm>
        </p:spPr>
        <p:txBody>
          <a:bodyPr>
            <a:normAutofit fontScale="92500" lnSpcReduction="20000"/>
          </a:bodyPr>
          <a:lstStyle/>
          <a:p>
            <a:endParaRPr lang="en-US" dirty="0" smtClean="0">
              <a:latin typeface="Times New Roman" pitchFamily="18" charset="0"/>
              <a:cs typeface="Times New Roman" pitchFamily="18" charset="0"/>
            </a:endParaRPr>
          </a:p>
          <a:p>
            <a:r>
              <a:rPr lang="en-US" sz="3000" dirty="0" smtClean="0">
                <a:latin typeface="Times New Roman" pitchFamily="18" charset="0"/>
                <a:cs typeface="Times New Roman" pitchFamily="18" charset="0"/>
              </a:rPr>
              <a:t> A key word to learn when trying to understand postmodern education is </a:t>
            </a:r>
            <a:r>
              <a:rPr lang="en-US" sz="3000" dirty="0" smtClean="0">
                <a:solidFill>
                  <a:srgbClr val="FF0000"/>
                </a:solidFill>
                <a:latin typeface="Times New Roman" pitchFamily="18" charset="0"/>
                <a:cs typeface="Times New Roman" pitchFamily="18" charset="0"/>
              </a:rPr>
              <a:t>constructivism</a:t>
            </a:r>
            <a:r>
              <a:rPr lang="en-US" sz="3000" dirty="0" smtClean="0">
                <a:latin typeface="Times New Roman" pitchFamily="18" charset="0"/>
                <a:cs typeface="Times New Roman" pitchFamily="18" charset="0"/>
              </a:rPr>
              <a:t>.</a:t>
            </a:r>
          </a:p>
          <a:p>
            <a:r>
              <a:rPr lang="en-US" sz="3000" dirty="0" smtClean="0">
                <a:latin typeface="Times New Roman" pitchFamily="18" charset="0"/>
                <a:cs typeface="Times New Roman" pitchFamily="18" charset="0"/>
              </a:rPr>
              <a:t>Constructivism is the main underlying learning theory in postmodern education. </a:t>
            </a:r>
          </a:p>
          <a:p>
            <a:r>
              <a:rPr lang="en-US" sz="3000" dirty="0" smtClean="0">
                <a:latin typeface="Times New Roman" pitchFamily="18" charset="0"/>
                <a:cs typeface="Times New Roman" pitchFamily="18" charset="0"/>
              </a:rPr>
              <a:t>The basic idea is that all knowledge is invented or "constructed" in the minds of people. </a:t>
            </a:r>
          </a:p>
          <a:p>
            <a:r>
              <a:rPr lang="en-US" sz="3000" dirty="0" smtClean="0">
                <a:latin typeface="Times New Roman" pitchFamily="18" charset="0"/>
                <a:cs typeface="Times New Roman" pitchFamily="18" charset="0"/>
              </a:rPr>
              <a:t>Knowledge is not discovered as modernists would claim. </a:t>
            </a:r>
          </a:p>
          <a:p>
            <a:r>
              <a:rPr lang="en-US" sz="3000" dirty="0" smtClean="0">
                <a:latin typeface="Times New Roman" pitchFamily="18" charset="0"/>
                <a:cs typeface="Times New Roman" pitchFamily="18" charset="0"/>
              </a:rPr>
              <a:t>The ideas teachers teach and students learn do not correspond to "reality," they are merely human constructions. </a:t>
            </a:r>
          </a:p>
          <a:p>
            <a:r>
              <a:rPr lang="en-US" sz="3000" dirty="0" smtClean="0">
                <a:latin typeface="Times New Roman" pitchFamily="18" charset="0"/>
                <a:cs typeface="Times New Roman" pitchFamily="18" charset="0"/>
              </a:rPr>
              <a:t>Knowledge, ideas and language are created by people, not because they are "true," but rather because they are useful. </a:t>
            </a:r>
            <a:endParaRPr lang="en-US" sz="3000" dirty="0">
              <a:latin typeface="Times New Roman" pitchFamily="18" charset="0"/>
              <a:cs typeface="Times New Roman" pitchFamily="18" charset="0"/>
            </a:endParaRPr>
          </a:p>
        </p:txBody>
      </p:sp>
      <p:sp>
        <p:nvSpPr>
          <p:cNvPr id="2" name="Title 1"/>
          <p:cNvSpPr>
            <a:spLocks noGrp="1"/>
          </p:cNvSpPr>
          <p:nvPr>
            <p:ph type="title"/>
          </p:nvPr>
        </p:nvSpPr>
        <p:spPr>
          <a:xfrm>
            <a:off x="457200" y="152400"/>
            <a:ext cx="8229600" cy="685800"/>
          </a:xfrm>
        </p:spPr>
        <p:txBody>
          <a:bodyPr>
            <a:normAutofit fontScale="90000"/>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err="1" smtClean="0">
                <a:latin typeface="Times New Roman" pitchFamily="18" charset="0"/>
                <a:cs typeface="Times New Roman" pitchFamily="18" charset="0"/>
              </a:rPr>
              <a:t>Feiedrich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Nietzche</a:t>
            </a:r>
            <a:r>
              <a:rPr lang="en-US" sz="3200" dirty="0" smtClean="0">
                <a:latin typeface="Times New Roman" pitchFamily="18" charset="0"/>
                <a:cs typeface="Times New Roman" pitchFamily="18" charset="0"/>
              </a:rPr>
              <a:t> (Nothing is good, nothing is bad).</a:t>
            </a:r>
          </a:p>
          <a:p>
            <a:r>
              <a:rPr lang="en-US" sz="3200" dirty="0" smtClean="0">
                <a:latin typeface="Times New Roman" pitchFamily="18" charset="0"/>
                <a:cs typeface="Times New Roman" pitchFamily="18" charset="0"/>
              </a:rPr>
              <a:t>Martin Heidegger</a:t>
            </a:r>
          </a:p>
          <a:p>
            <a:r>
              <a:rPr lang="en-US" sz="3200" dirty="0" smtClean="0">
                <a:latin typeface="Times New Roman" pitchFamily="18" charset="0"/>
                <a:cs typeface="Times New Roman" pitchFamily="18" charset="0"/>
              </a:rPr>
              <a:t>Michel Foucault</a:t>
            </a:r>
          </a:p>
          <a:p>
            <a:endParaRPr lang="en-US" dirty="0"/>
          </a:p>
        </p:txBody>
      </p:sp>
      <p:sp>
        <p:nvSpPr>
          <p:cNvPr id="2" name="Title 1"/>
          <p:cNvSpPr>
            <a:spLocks noGrp="1"/>
          </p:cNvSpPr>
          <p:nvPr>
            <p:ph type="title"/>
          </p:nvPr>
        </p:nvSpPr>
        <p:spPr>
          <a:xfrm>
            <a:off x="457200" y="274638"/>
            <a:ext cx="8229600" cy="792162"/>
          </a:xfrm>
        </p:spPr>
        <p:txBody>
          <a:bodyPr/>
          <a:lstStyle/>
          <a:p>
            <a:r>
              <a:rPr lang="en-US" dirty="0" smtClean="0">
                <a:latin typeface="Times New Roman" pitchFamily="18" charset="0"/>
                <a:cs typeface="Times New Roman" pitchFamily="18" charset="0"/>
              </a:rPr>
              <a:t>Key persons</a:t>
            </a: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smtClean="0">
                <a:latin typeface="Times New Roman" pitchFamily="18" charset="0"/>
                <a:cs typeface="Times New Roman" pitchFamily="18" charset="0"/>
              </a:rPr>
              <a:t>Subjectivity against objectivity</a:t>
            </a:r>
          </a:p>
          <a:p>
            <a:r>
              <a:rPr lang="en-US" sz="3200" dirty="0" smtClean="0">
                <a:latin typeface="Times New Roman" pitchFamily="18" charset="0"/>
                <a:cs typeface="Times New Roman" pitchFamily="18" charset="0"/>
              </a:rPr>
              <a:t>Truth is relative, not universal</a:t>
            </a:r>
          </a:p>
          <a:p>
            <a:r>
              <a:rPr lang="en-US" sz="3200" dirty="0" smtClean="0">
                <a:latin typeface="Times New Roman" pitchFamily="18" charset="0"/>
                <a:cs typeface="Times New Roman" pitchFamily="18" charset="0"/>
              </a:rPr>
              <a:t>Nothing is good, nothing is bad</a:t>
            </a:r>
          </a:p>
          <a:p>
            <a:r>
              <a:rPr lang="en-US" sz="3200" dirty="0" smtClean="0">
                <a:latin typeface="Times New Roman" pitchFamily="18" charset="0"/>
                <a:cs typeface="Times New Roman" pitchFamily="18" charset="0"/>
              </a:rPr>
              <a:t>Emphasis on localizing, pluralizing and non-linear</a:t>
            </a:r>
          </a:p>
          <a:p>
            <a:r>
              <a:rPr lang="en-US" sz="3200" dirty="0" smtClean="0">
                <a:latin typeface="Times New Roman" pitchFamily="18" charset="0"/>
                <a:cs typeface="Times New Roman" pitchFamily="18" charset="0"/>
              </a:rPr>
              <a:t>Preferring openness, transparency and the unbounded</a:t>
            </a:r>
          </a:p>
          <a:p>
            <a:endParaRPr lang="en-US" dirty="0"/>
          </a:p>
        </p:txBody>
      </p:sp>
      <p:sp>
        <p:nvSpPr>
          <p:cNvPr id="2" name="Title 1"/>
          <p:cNvSpPr>
            <a:spLocks noGrp="1"/>
          </p:cNvSpPr>
          <p:nvPr>
            <p:ph type="title"/>
          </p:nvPr>
        </p:nvSpPr>
        <p:spPr>
          <a:xfrm>
            <a:off x="457200" y="274638"/>
            <a:ext cx="8229600" cy="868362"/>
          </a:xfrm>
        </p:spPr>
        <p:txBody>
          <a:bodyPr/>
          <a:lstStyle/>
          <a:p>
            <a:r>
              <a:rPr lang="en-US" dirty="0" smtClean="0">
                <a:latin typeface="Times New Roman" pitchFamily="18" charset="0"/>
                <a:cs typeface="Times New Roman" pitchFamily="18" charset="0"/>
              </a:rPr>
              <a:t>Philosophical Premises</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latin typeface="Times New Roman" pitchFamily="18" charset="0"/>
                <a:cs typeface="Times New Roman" pitchFamily="18" charset="0"/>
              </a:rPr>
              <a:t>Education should be decentralized.</a:t>
            </a:r>
          </a:p>
          <a:p>
            <a:r>
              <a:rPr lang="en-US" sz="3200" dirty="0" smtClean="0">
                <a:latin typeface="Times New Roman" pitchFamily="18" charset="0"/>
                <a:cs typeface="Times New Roman" pitchFamily="18" charset="0"/>
              </a:rPr>
              <a:t>Education should advocate openness, transparency and the unbounded</a:t>
            </a:r>
          </a:p>
          <a:p>
            <a:r>
              <a:rPr lang="en-US" sz="3200" dirty="0" smtClean="0">
                <a:latin typeface="Times New Roman" pitchFamily="18" charset="0"/>
                <a:cs typeface="Times New Roman" pitchFamily="18" charset="0"/>
              </a:rPr>
              <a:t>Education  emphasis on Localization</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It adopts the Cultural </a:t>
            </a:r>
            <a:r>
              <a:rPr lang="en-US" sz="3200" dirty="0" smtClean="0">
                <a:latin typeface="Times New Roman" pitchFamily="18" charset="0"/>
                <a:cs typeface="Times New Roman" pitchFamily="18" charset="0"/>
              </a:rPr>
              <a:t>diversity</a:t>
            </a:r>
          </a:p>
          <a:p>
            <a:r>
              <a:rPr lang="en-US" sz="3200" dirty="0" smtClean="0">
                <a:latin typeface="Times New Roman" pitchFamily="18" charset="0"/>
                <a:cs typeface="Times New Roman" pitchFamily="18" charset="0"/>
              </a:rPr>
              <a:t>It focuses on Child </a:t>
            </a:r>
            <a:r>
              <a:rPr lang="en-US" sz="3200" dirty="0" smtClean="0">
                <a:latin typeface="Times New Roman" pitchFamily="18" charset="0"/>
                <a:cs typeface="Times New Roman" pitchFamily="18" charset="0"/>
              </a:rPr>
              <a:t>centered learning</a:t>
            </a:r>
          </a:p>
          <a:p>
            <a:r>
              <a:rPr lang="en-US" sz="3200" dirty="0" smtClean="0">
                <a:latin typeface="Times New Roman" pitchFamily="18" charset="0"/>
                <a:cs typeface="Times New Roman" pitchFamily="18" charset="0"/>
              </a:rPr>
              <a:t>Teacher should be more democratic</a:t>
            </a:r>
          </a:p>
          <a:p>
            <a:r>
              <a:rPr lang="en-US" sz="3200" dirty="0" smtClean="0">
                <a:latin typeface="Times New Roman" pitchFamily="18" charset="0"/>
                <a:cs typeface="Times New Roman" pitchFamily="18" charset="0"/>
              </a:rPr>
              <a:t>Subject should be contextual</a:t>
            </a:r>
          </a:p>
          <a:p>
            <a:endParaRPr lang="en-US" sz="3200" dirty="0" smtClean="0">
              <a:latin typeface="Times New Roman" pitchFamily="18" charset="0"/>
              <a:cs typeface="Times New Roman" pitchFamily="18" charset="0"/>
            </a:endParaRPr>
          </a:p>
          <a:p>
            <a:endParaRPr lang="en-US" dirty="0"/>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Education as….</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990599"/>
          </a:xfrm>
        </p:spPr>
        <p:txBody>
          <a:bodyPr/>
          <a:lstStyle/>
          <a:p>
            <a:pPr algn="ctr"/>
            <a:r>
              <a:rPr lang="en-US" dirty="0" smtClean="0"/>
              <a:t>Thanks</a:t>
            </a:r>
            <a:endParaRPr lang="en-US" dirty="0"/>
          </a:p>
        </p:txBody>
      </p:sp>
      <p:sp>
        <p:nvSpPr>
          <p:cNvPr id="3" name="Subtitle 2"/>
          <p:cNvSpPr>
            <a:spLocks noGrp="1"/>
          </p:cNvSpPr>
          <p:nvPr>
            <p:ph type="subTitle" idx="1"/>
          </p:nvPr>
        </p:nvSpPr>
        <p:spPr/>
        <p:txBody>
          <a:bodyPr/>
          <a:lstStyle/>
          <a:p>
            <a:r>
              <a:rPr lang="en-US" dirty="0" smtClean="0">
                <a:solidFill>
                  <a:srgbClr val="FF0000"/>
                </a:solidFill>
              </a:rPr>
              <a:t>End western philosophy</a:t>
            </a:r>
          </a:p>
          <a:p>
            <a:r>
              <a:rPr lang="en-US" dirty="0" smtClean="0">
                <a:solidFill>
                  <a:srgbClr val="0070C0"/>
                </a:solidFill>
              </a:rPr>
              <a:t>Ask any queries…..</a:t>
            </a:r>
            <a:endParaRPr lang="en-US"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864291"/>
          </a:xfrm>
        </p:spPr>
        <p:txBody>
          <a:bodyPr>
            <a:normAutofit/>
          </a:bodyPr>
          <a:lstStyle/>
          <a:p>
            <a:r>
              <a:rPr lang="en-US" sz="3200" dirty="0" smtClean="0">
                <a:latin typeface="Times New Roman" pitchFamily="18" charset="0"/>
                <a:cs typeface="Times New Roman" pitchFamily="18" charset="0"/>
              </a:rPr>
              <a:t>The word ‘modern' means; up-to-date, contemporary, new and 'modernism‘ means </a:t>
            </a:r>
            <a:r>
              <a:rPr lang="en-US" sz="3200" dirty="0" err="1" smtClean="0">
                <a:latin typeface="Times New Roman" pitchFamily="18" charset="0"/>
                <a:cs typeface="Times New Roman" pitchFamily="18" charset="0"/>
              </a:rPr>
              <a:t>modernness</a:t>
            </a:r>
            <a:r>
              <a:rPr lang="en-US" sz="3200" dirty="0" smtClean="0">
                <a:latin typeface="Times New Roman" pitchFamily="18" charset="0"/>
                <a:cs typeface="Times New Roman" pitchFamily="18" charset="0"/>
              </a:rPr>
              <a:t> and reformation</a:t>
            </a:r>
          </a:p>
          <a:p>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Main elements of modernism are </a:t>
            </a:r>
            <a:r>
              <a:rPr lang="en-US" sz="3200" dirty="0" smtClean="0">
                <a:solidFill>
                  <a:srgbClr val="FF0000"/>
                </a:solidFill>
                <a:latin typeface="Times New Roman" pitchFamily="18" charset="0"/>
                <a:cs typeface="Times New Roman" pitchFamily="18" charset="0"/>
              </a:rPr>
              <a:t>universality, classification of knowledge rationalism, divalent logic, consensus, universal language rules, elite culture.</a:t>
            </a:r>
            <a:endParaRPr lang="en-US" sz="3200" dirty="0">
              <a:solidFill>
                <a:srgbClr val="FF0000"/>
              </a:solidFill>
              <a:latin typeface="Times New Roman" pitchFamily="18" charset="0"/>
              <a:cs typeface="Times New Roman" pitchFamily="18" charset="0"/>
            </a:endParaRPr>
          </a:p>
        </p:txBody>
      </p:sp>
      <p:sp>
        <p:nvSpPr>
          <p:cNvPr id="2" name="Title 1"/>
          <p:cNvSpPr>
            <a:spLocks noGrp="1"/>
          </p:cNvSpPr>
          <p:nvPr>
            <p:ph type="title"/>
          </p:nvPr>
        </p:nvSpPr>
        <p:spPr>
          <a:xfrm>
            <a:off x="457200" y="152400"/>
            <a:ext cx="8229600" cy="838200"/>
          </a:xfrm>
        </p:spPr>
        <p:txBody>
          <a:bodyPr>
            <a:normAutofit/>
          </a:bodyPr>
          <a:lstStyle/>
          <a:p>
            <a:r>
              <a:rPr lang="en-US" dirty="0" smtClean="0">
                <a:latin typeface="Times New Roman" pitchFamily="18" charset="0"/>
                <a:cs typeface="Times New Roman" pitchFamily="18" charset="0"/>
              </a:rPr>
              <a:t>Modernism</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Autofit/>
          </a:bodyPr>
          <a:lstStyle/>
          <a:p>
            <a:r>
              <a:rPr lang="en-US" sz="3200" dirty="0" smtClean="0">
                <a:latin typeface="Times New Roman" pitchFamily="18" charset="0"/>
                <a:cs typeface="Times New Roman" pitchFamily="18" charset="0"/>
              </a:rPr>
              <a:t>The age of wisdom which began in the </a:t>
            </a:r>
            <a:r>
              <a:rPr lang="en-US" sz="3200" dirty="0" smtClean="0">
                <a:latin typeface="Times New Roman" pitchFamily="18" charset="0"/>
                <a:cs typeface="Times New Roman" pitchFamily="18" charset="0"/>
              </a:rPr>
              <a:t>18</a:t>
            </a:r>
            <a:r>
              <a:rPr lang="en-US" sz="3200" baseline="30000" dirty="0" smtClean="0">
                <a:latin typeface="Times New Roman" pitchFamily="18" charset="0"/>
                <a:cs typeface="Times New Roman" pitchFamily="18" charset="0"/>
              </a:rPr>
              <a:t>th</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century brought the concepts of mind's dominance and modernism on the agenda, thus it has </a:t>
            </a:r>
            <a:r>
              <a:rPr lang="en-US" sz="3200" dirty="0" smtClean="0">
                <a:latin typeface="Times New Roman" pitchFamily="18" charset="0"/>
                <a:cs typeface="Times New Roman" pitchFamily="18" charset="0"/>
              </a:rPr>
              <a:t>lead.</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The main facts (concepts) that has defined the modernism or modern ages are these; rationalism, logic, scientific (universal) rights, being scientific, systematic way of thinking, positivism, universality...</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228600"/>
            <a:ext cx="8229600" cy="762000"/>
          </a:xfrm>
        </p:spPr>
        <p:txBody>
          <a:bodyPr>
            <a:normAutofit/>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smtClean="0">
                <a:latin typeface="Times New Roman" pitchFamily="18" charset="0"/>
                <a:cs typeface="Times New Roman" pitchFamily="18" charset="0"/>
              </a:rPr>
              <a:t>It is objective and universal</a:t>
            </a:r>
          </a:p>
          <a:p>
            <a:r>
              <a:rPr lang="en-US" sz="3200" dirty="0" smtClean="0">
                <a:latin typeface="Times New Roman" pitchFamily="18" charset="0"/>
                <a:cs typeface="Times New Roman" pitchFamily="18" charset="0"/>
              </a:rPr>
              <a:t>It is above the cultures and subjects</a:t>
            </a:r>
          </a:p>
          <a:p>
            <a:endParaRPr lang="en-US" dirty="0"/>
          </a:p>
        </p:txBody>
      </p:sp>
      <p:sp>
        <p:nvSpPr>
          <p:cNvPr id="2" name="Title 1"/>
          <p:cNvSpPr>
            <a:spLocks noGrp="1"/>
          </p:cNvSpPr>
          <p:nvPr>
            <p:ph type="title"/>
          </p:nvPr>
        </p:nvSpPr>
        <p:spPr>
          <a:xfrm>
            <a:off x="457200" y="274638"/>
            <a:ext cx="8229600" cy="792162"/>
          </a:xfrm>
        </p:spPr>
        <p:txBody>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latin typeface="Times New Roman" pitchFamily="18" charset="0"/>
                <a:cs typeface="Times New Roman" pitchFamily="18" charset="0"/>
              </a:rPr>
              <a:t>Absolute and universal truth</a:t>
            </a:r>
          </a:p>
          <a:p>
            <a:r>
              <a:rPr lang="en-US" sz="3200" dirty="0" smtClean="0">
                <a:latin typeface="Times New Roman" pitchFamily="18" charset="0"/>
                <a:cs typeface="Times New Roman" pitchFamily="18" charset="0"/>
              </a:rPr>
              <a:t>Centralization</a:t>
            </a:r>
          </a:p>
          <a:p>
            <a:r>
              <a:rPr lang="en-US" sz="3200" dirty="0" smtClean="0">
                <a:latin typeface="Times New Roman" pitchFamily="18" charset="0"/>
                <a:cs typeface="Times New Roman" pitchFamily="18" charset="0"/>
              </a:rPr>
              <a:t>Mass </a:t>
            </a:r>
            <a:r>
              <a:rPr lang="en-US" sz="3200" dirty="0" smtClean="0">
                <a:latin typeface="Times New Roman" pitchFamily="18" charset="0"/>
                <a:cs typeface="Times New Roman" pitchFamily="18" charset="0"/>
              </a:rPr>
              <a:t>culture</a:t>
            </a:r>
            <a:r>
              <a:rPr lang="en-US" sz="3200" dirty="0" smtClean="0">
                <a:latin typeface="Times New Roman" pitchFamily="18" charset="0"/>
                <a:cs typeface="Times New Roman" pitchFamily="18" charset="0"/>
              </a:rPr>
              <a:t>, mass consumption and mass marketing</a:t>
            </a:r>
          </a:p>
          <a:p>
            <a:r>
              <a:rPr lang="en-US" sz="3200" dirty="0" smtClean="0">
                <a:latin typeface="Times New Roman" pitchFamily="18" charset="0"/>
                <a:cs typeface="Times New Roman" pitchFamily="18" charset="0"/>
              </a:rPr>
              <a:t>Reality can be discovered through science</a:t>
            </a:r>
          </a:p>
          <a:p>
            <a:r>
              <a:rPr lang="en-US" sz="3200" dirty="0" smtClean="0">
                <a:latin typeface="Times New Roman" pitchFamily="18" charset="0"/>
                <a:cs typeface="Times New Roman" pitchFamily="18" charset="0"/>
              </a:rPr>
              <a:t>Nothing exists beyond what our sense perceive</a:t>
            </a:r>
          </a:p>
          <a:p>
            <a:r>
              <a:rPr lang="en-US" sz="3200" dirty="0" smtClean="0">
                <a:latin typeface="Times New Roman" pitchFamily="18" charset="0"/>
                <a:cs typeface="Times New Roman" pitchFamily="18" charset="0"/>
              </a:rPr>
              <a:t>Individual freedom</a:t>
            </a:r>
          </a:p>
        </p:txBody>
      </p:sp>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Philosophical premises</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334000"/>
          </a:xfrm>
        </p:spPr>
        <p:txBody>
          <a:bodyPr>
            <a:normAutofit/>
          </a:bodyPr>
          <a:lstStyle/>
          <a:p>
            <a:r>
              <a:rPr lang="en-US" dirty="0" smtClean="0">
                <a:latin typeface="Times New Roman" pitchFamily="18" charset="0"/>
                <a:cs typeface="Times New Roman" pitchFamily="18" charset="0"/>
              </a:rPr>
              <a:t>Education should be focused on objective knowledge</a:t>
            </a:r>
          </a:p>
          <a:p>
            <a:r>
              <a:rPr lang="en-US" dirty="0" smtClean="0">
                <a:latin typeface="Times New Roman" pitchFamily="18" charset="0"/>
                <a:cs typeface="Times New Roman" pitchFamily="18" charset="0"/>
              </a:rPr>
              <a:t>Provide scientific knowledge</a:t>
            </a:r>
          </a:p>
          <a:p>
            <a:r>
              <a:rPr lang="en-US" dirty="0" smtClean="0">
                <a:latin typeface="Times New Roman" pitchFamily="18" charset="0"/>
                <a:cs typeface="Times New Roman" pitchFamily="18" charset="0"/>
              </a:rPr>
              <a:t>Knowledge comes from sense organs</a:t>
            </a:r>
          </a:p>
          <a:p>
            <a:r>
              <a:rPr lang="en-US" dirty="0" smtClean="0">
                <a:latin typeface="Times New Roman" pitchFamily="18" charset="0"/>
                <a:cs typeface="Times New Roman" pitchFamily="18" charset="0"/>
              </a:rPr>
              <a:t>New technologies and scientific knowledge should be used in education</a:t>
            </a:r>
          </a:p>
          <a:p>
            <a:r>
              <a:rPr lang="en-US" dirty="0" smtClean="0">
                <a:latin typeface="Times New Roman" pitchFamily="18" charset="0"/>
                <a:cs typeface="Times New Roman" pitchFamily="18" charset="0"/>
              </a:rPr>
              <a:t>Learning by doing</a:t>
            </a:r>
          </a:p>
          <a:p>
            <a:r>
              <a:rPr lang="en-US" dirty="0" smtClean="0">
                <a:latin typeface="Times New Roman" pitchFamily="18" charset="0"/>
                <a:cs typeface="Times New Roman" pitchFamily="18" charset="0"/>
              </a:rPr>
              <a:t>Learning should be child centered</a:t>
            </a:r>
          </a:p>
          <a:p>
            <a:r>
              <a:rPr lang="en-US" dirty="0" smtClean="0">
                <a:latin typeface="Times New Roman" pitchFamily="18" charset="0"/>
                <a:cs typeface="Times New Roman" pitchFamily="18" charset="0"/>
              </a:rPr>
              <a:t>Student should be active themselves</a:t>
            </a:r>
          </a:p>
          <a:p>
            <a:r>
              <a:rPr lang="en-US" dirty="0" smtClean="0">
                <a:latin typeface="Times New Roman" pitchFamily="18" charset="0"/>
                <a:cs typeface="Times New Roman" pitchFamily="18" charset="0"/>
              </a:rPr>
              <a:t>Free instruction</a:t>
            </a:r>
          </a:p>
          <a:p>
            <a:r>
              <a:rPr lang="en-US" dirty="0" smtClean="0">
                <a:latin typeface="Times New Roman" pitchFamily="18" charset="0"/>
                <a:cs typeface="Times New Roman" pitchFamily="18" charset="0"/>
              </a:rPr>
              <a:t>Class teaching, upgrading in class, level determination of learners.</a:t>
            </a:r>
          </a:p>
          <a:p>
            <a:endParaRPr lang="en-US" dirty="0"/>
          </a:p>
        </p:txBody>
      </p:sp>
      <p:sp>
        <p:nvSpPr>
          <p:cNvPr id="2" name="Title 1"/>
          <p:cNvSpPr>
            <a:spLocks noGrp="1"/>
          </p:cNvSpPr>
          <p:nvPr>
            <p:ph type="title"/>
          </p:nvPr>
        </p:nvSpPr>
        <p:spPr>
          <a:xfrm>
            <a:off x="457200" y="228600"/>
            <a:ext cx="8229600" cy="838200"/>
          </a:xfrm>
        </p:spPr>
        <p:txBody>
          <a:bodyPr/>
          <a:lstStyle/>
          <a:p>
            <a:r>
              <a:rPr lang="en-US" dirty="0" smtClean="0">
                <a:latin typeface="Times New Roman" pitchFamily="18" charset="0"/>
                <a:cs typeface="Times New Roman" pitchFamily="18" charset="0"/>
              </a:rPr>
              <a:t>Educational application</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noAutofit/>
          </a:bodyPr>
          <a:lstStyle/>
          <a:p>
            <a:r>
              <a:rPr lang="en-US" sz="8800" dirty="0" smtClean="0">
                <a:latin typeface="Times New Roman" pitchFamily="18" charset="0"/>
                <a:cs typeface="Times New Roman" pitchFamily="18" charset="0"/>
              </a:rPr>
              <a:t>Post-modernism</a:t>
            </a:r>
            <a:endParaRPr lang="en-US" sz="8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10200"/>
          </a:xfrm>
        </p:spPr>
        <p:txBody>
          <a:bodyPr>
            <a:normAutofit/>
          </a:bodyPr>
          <a:lstStyle/>
          <a:p>
            <a:r>
              <a:rPr lang="en-US" sz="3200" dirty="0" smtClean="0">
                <a:latin typeface="Times New Roman" pitchFamily="18" charset="0"/>
                <a:cs typeface="Times New Roman" pitchFamily="18" charset="0"/>
              </a:rPr>
              <a:t>Post modernism appeared as a reaction to modernism and from the end of </a:t>
            </a:r>
            <a:r>
              <a:rPr lang="en-US" sz="3200" dirty="0" err="1" smtClean="0">
                <a:latin typeface="Times New Roman" pitchFamily="18" charset="0"/>
                <a:cs typeface="Times New Roman" pitchFamily="18" charset="0"/>
              </a:rPr>
              <a:t>1950s</a:t>
            </a:r>
            <a:r>
              <a:rPr lang="en-US" sz="3200" dirty="0" smtClean="0">
                <a:latin typeface="Times New Roman" pitchFamily="18" charset="0"/>
                <a:cs typeface="Times New Roman" pitchFamily="18" charset="0"/>
              </a:rPr>
              <a:t> it was started to be used and at the beginning of </a:t>
            </a:r>
            <a:r>
              <a:rPr lang="en-US" sz="3200" dirty="0" err="1" smtClean="0">
                <a:latin typeface="Times New Roman" pitchFamily="18" charset="0"/>
                <a:cs typeface="Times New Roman" pitchFamily="18" charset="0"/>
              </a:rPr>
              <a:t>1980s</a:t>
            </a:r>
            <a:r>
              <a:rPr lang="en-US" sz="3200" dirty="0" smtClean="0">
                <a:latin typeface="Times New Roman" pitchFamily="18" charset="0"/>
                <a:cs typeface="Times New Roman" pitchFamily="18" charset="0"/>
              </a:rPr>
              <a:t> , the term began to be used widespread.</a:t>
            </a:r>
          </a:p>
          <a:p>
            <a:r>
              <a:rPr lang="en-US" sz="3200" dirty="0" smtClean="0">
                <a:latin typeface="Times New Roman" pitchFamily="18" charset="0"/>
                <a:cs typeface="Times New Roman" pitchFamily="18" charset="0"/>
              </a:rPr>
              <a:t>In the discourse of post modernism, the question of 'What is reality/ right? 'is no more important, the question of how reality or rights have been established throughout the history is important or searching not more right knowledge but forming new rights.</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152400"/>
            <a:ext cx="8229600" cy="838200"/>
          </a:xfrm>
        </p:spPr>
        <p:txBody>
          <a:bodyPr>
            <a:normAutofit/>
          </a:bodyPr>
          <a:lstStyle/>
          <a:p>
            <a:r>
              <a:rPr lang="en-US" dirty="0" smtClean="0">
                <a:latin typeface="Times New Roman" pitchFamily="18" charset="0"/>
                <a:cs typeface="Times New Roman" pitchFamily="18" charset="0"/>
              </a:rPr>
              <a:t>Postmodernism</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5257800"/>
          </a:xfrm>
        </p:spPr>
        <p:txBody>
          <a:bodyPr>
            <a:noAutofit/>
          </a:bodyPr>
          <a:lstStyle/>
          <a:p>
            <a:r>
              <a:rPr lang="en-US" sz="3200" dirty="0" smtClean="0">
                <a:latin typeface="Times New Roman" pitchFamily="18" charset="0"/>
                <a:cs typeface="Times New Roman" pitchFamily="18" charset="0"/>
              </a:rPr>
              <a:t>Post modernism, are pluralism, relativism, local facts, narrative knowledge, </a:t>
            </a:r>
            <a:r>
              <a:rPr lang="en-US" sz="3200" dirty="0" smtClean="0">
                <a:latin typeface="Times New Roman" pitchFamily="18" charset="0"/>
                <a:cs typeface="Times New Roman" pitchFamily="18" charset="0"/>
              </a:rPr>
              <a:t>mass </a:t>
            </a:r>
            <a:r>
              <a:rPr lang="en-US" sz="3200" dirty="0" smtClean="0">
                <a:latin typeface="Times New Roman" pitchFamily="18" charset="0"/>
                <a:cs typeface="Times New Roman" pitchFamily="18" charset="0"/>
              </a:rPr>
              <a:t>culture, new language systems.</a:t>
            </a:r>
          </a:p>
          <a:p>
            <a:r>
              <a:rPr lang="en-US" sz="3200" dirty="0" smtClean="0">
                <a:latin typeface="Times New Roman" pitchFamily="18" charset="0"/>
                <a:cs typeface="Times New Roman" pitchFamily="18" charset="0"/>
              </a:rPr>
              <a:t>Post modern education the following facts should be considered; respect to individuality, specificity, heterogeneous relationships, an autonomous school, not the education of knowledge but of learning, formation of various ways of interpretation of the world and formation of actions, productivity and innovation.</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944562"/>
          </a:xfrm>
        </p:spPr>
        <p:txBody>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123</TotalTime>
  <Words>681</Words>
  <Application>Microsoft Office PowerPoint</Application>
  <PresentationFormat>On-screen Show (4:3)</PresentationFormat>
  <Paragraphs>70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Modernism</vt:lpstr>
      <vt:lpstr>Modernism</vt:lpstr>
      <vt:lpstr>Contd…</vt:lpstr>
      <vt:lpstr>Contd…</vt:lpstr>
      <vt:lpstr>Philosophical premises</vt:lpstr>
      <vt:lpstr>Educational application</vt:lpstr>
      <vt:lpstr>Post-modernism</vt:lpstr>
      <vt:lpstr>Postmodernism</vt:lpstr>
      <vt:lpstr>Contd…</vt:lpstr>
      <vt:lpstr>Contd…</vt:lpstr>
      <vt:lpstr>Contd…</vt:lpstr>
      <vt:lpstr>Contd…</vt:lpstr>
      <vt:lpstr>Contd…</vt:lpstr>
      <vt:lpstr>Key persons</vt:lpstr>
      <vt:lpstr>Philosophical Premises</vt:lpstr>
      <vt:lpstr>Education as….</vt:lpstr>
      <vt:lpstr>Thanks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14</cp:revision>
  <dcterms:created xsi:type="dcterms:W3CDTF">2006-08-16T00:00:00Z</dcterms:created>
  <dcterms:modified xsi:type="dcterms:W3CDTF">2013-03-23T15:54:25Z</dcterms:modified>
</cp:coreProperties>
</file>