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8" r:id="rId3"/>
    <p:sldId id="257" r:id="rId4"/>
    <p:sldId id="258" r:id="rId5"/>
    <p:sldId id="259" r:id="rId6"/>
    <p:sldId id="260" r:id="rId7"/>
    <p:sldId id="261" r:id="rId8"/>
    <p:sldId id="264" r:id="rId9"/>
    <p:sldId id="262" r:id="rId10"/>
    <p:sldId id="272" r:id="rId11"/>
    <p:sldId id="271" r:id="rId12"/>
    <p:sldId id="270" r:id="rId13"/>
    <p:sldId id="269"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7D16C2-EEF7-4509-AAB4-110A6448AB8C}" type="datetimeFigureOut">
              <a:rPr lang="en-US" smtClean="0"/>
              <a:t>5/3/2014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3491C5-867E-43B2-BAA7-6F163BF5B48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6824980B-0C8E-4E57-9E70-D663D71DE26A}" type="slidenum">
              <a:rPr lang="en-US" smtClean="0"/>
              <a:pPr/>
              <a:t>11</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BC94404E-3DC7-4246-8324-10E9E3A24BFF}" type="slidenum">
              <a:rPr lang="en-US" smtClean="0"/>
              <a:pPr/>
              <a:t>12</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C61ACE-E30A-4FB4-958C-F68C5BF47E8F}"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C45E0-3C99-4F9A-84EA-11E7B1F61BC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C61ACE-E30A-4FB4-958C-F68C5BF47E8F}"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C45E0-3C99-4F9A-84EA-11E7B1F61B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C61ACE-E30A-4FB4-958C-F68C5BF47E8F}"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C45E0-3C99-4F9A-84EA-11E7B1F61B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C61ACE-E30A-4FB4-958C-F68C5BF47E8F}"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C45E0-3C99-4F9A-84EA-11E7B1F61B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C61ACE-E30A-4FB4-958C-F68C5BF47E8F}"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C45E0-3C99-4F9A-84EA-11E7B1F61BC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C61ACE-E30A-4FB4-958C-F68C5BF47E8F}"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C45E0-3C99-4F9A-84EA-11E7B1F61B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C61ACE-E30A-4FB4-958C-F68C5BF47E8F}" type="datetimeFigureOut">
              <a:rPr lang="en-US" smtClean="0"/>
              <a:t>5/3/2014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6C45E0-3C99-4F9A-84EA-11E7B1F61B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C61ACE-E30A-4FB4-958C-F68C5BF47E8F}" type="datetimeFigureOut">
              <a:rPr lang="en-US" smtClean="0"/>
              <a:t>5/3/2014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6C45E0-3C99-4F9A-84EA-11E7B1F61B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61ACE-E30A-4FB4-958C-F68C5BF47E8F}" type="datetimeFigureOut">
              <a:rPr lang="en-US" smtClean="0"/>
              <a:t>5/3/2014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6C45E0-3C99-4F9A-84EA-11E7B1F61B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C61ACE-E30A-4FB4-958C-F68C5BF47E8F}"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C45E0-3C99-4F9A-84EA-11E7B1F61B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C61ACE-E30A-4FB4-958C-F68C5BF47E8F}"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C45E0-3C99-4F9A-84EA-11E7B1F61B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C61ACE-E30A-4FB4-958C-F68C5BF47E8F}" type="datetimeFigureOut">
              <a:rPr lang="en-US" smtClean="0"/>
              <a:t>5/3/2014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C45E0-3C99-4F9A-84EA-11E7B1F61BC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914400"/>
          </a:xfrm>
        </p:spPr>
        <p:txBody>
          <a:bodyPr>
            <a:normAutofit fontScale="90000"/>
          </a:bodyPr>
          <a:lstStyle/>
          <a:p>
            <a:r>
              <a:rPr lang="en-US" dirty="0"/>
              <a:t>Issues in human development </a:t>
            </a:r>
            <a:br>
              <a:rPr lang="en-US" dirty="0"/>
            </a:br>
            <a:endParaRPr lang="en-US" dirty="0"/>
          </a:p>
        </p:txBody>
      </p:sp>
      <p:sp>
        <p:nvSpPr>
          <p:cNvPr id="3" name="Subtitle 2"/>
          <p:cNvSpPr>
            <a:spLocks noGrp="1"/>
          </p:cNvSpPr>
          <p:nvPr>
            <p:ph type="subTitle" idx="1"/>
          </p:nvPr>
        </p:nvSpPr>
        <p:spPr>
          <a:xfrm>
            <a:off x="1371600" y="2286000"/>
            <a:ext cx="6400800" cy="3352800"/>
          </a:xfrm>
        </p:spPr>
        <p:txBody>
          <a:bodyPr/>
          <a:lstStyle/>
          <a:p>
            <a:pPr algn="l"/>
            <a:r>
              <a:rPr lang="en-US" dirty="0"/>
              <a:t>Nature vs. nurture </a:t>
            </a:r>
            <a:endParaRPr lang="en-US" sz="2400" dirty="0"/>
          </a:p>
          <a:p>
            <a:pPr algn="l"/>
            <a:r>
              <a:rPr lang="en-US" dirty="0" smtClean="0"/>
              <a:t> </a:t>
            </a:r>
            <a:r>
              <a:rPr lang="en-US" dirty="0"/>
              <a:t>Stability vs. change </a:t>
            </a:r>
            <a:endParaRPr lang="en-US" sz="2400" dirty="0" smtClean="0"/>
          </a:p>
          <a:p>
            <a:pPr algn="l"/>
            <a:r>
              <a:rPr lang="en-US" dirty="0" smtClean="0"/>
              <a:t>Continuity  vs</a:t>
            </a:r>
            <a:r>
              <a:rPr lang="en-US" dirty="0"/>
              <a:t>. discontinuity </a:t>
            </a:r>
            <a:endParaRPr lang="en-US" sz="1800"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457200" y="685800"/>
            <a:ext cx="8229600" cy="5562600"/>
          </a:xfrm>
        </p:spPr>
        <p:txBody>
          <a:bodyPr/>
          <a:lstStyle/>
          <a:p>
            <a:r>
              <a:rPr lang="en-US" dirty="0" smtClean="0"/>
              <a:t>In terms of discontinuity, each person is described as passing through a sequence of stages in which change is qualitatively. Rather than quantitatively different. As the oak moves from seedling \plantlet to huge tree ,it becomes more oak – its development is continuous. As a caterpillar  changes into a butterfly , it does not become more caterpillar.  It becomes a different kinds of organism – its development is discontinuous.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73138" y="307975"/>
            <a:ext cx="7640637" cy="884238"/>
          </a:xfrm>
        </p:spPr>
        <p:txBody>
          <a:bodyPr>
            <a:normAutofit/>
          </a:bodyPr>
          <a:lstStyle/>
          <a:p>
            <a:pPr eaLnBrk="1" hangingPunct="1"/>
            <a:r>
              <a:rPr lang="en-US" sz="3100" b="1" dirty="0" smtClean="0"/>
              <a:t> </a:t>
            </a:r>
            <a:r>
              <a:rPr lang="en-US" sz="3100" b="1" dirty="0" smtClean="0"/>
              <a:t>Continuity versus Discontinuity</a:t>
            </a:r>
          </a:p>
        </p:txBody>
      </p:sp>
      <p:sp>
        <p:nvSpPr>
          <p:cNvPr id="23555" name="Rectangle 3"/>
          <p:cNvSpPr>
            <a:spLocks noGrp="1" noChangeArrowheads="1"/>
          </p:cNvSpPr>
          <p:nvPr>
            <p:ph type="body" idx="1"/>
          </p:nvPr>
        </p:nvSpPr>
        <p:spPr>
          <a:xfrm>
            <a:off x="1752600" y="1600200"/>
            <a:ext cx="6399213" cy="4468813"/>
          </a:xfrm>
        </p:spPr>
        <p:txBody>
          <a:bodyPr/>
          <a:lstStyle/>
          <a:p>
            <a:pPr eaLnBrk="1" hangingPunct="1"/>
            <a:r>
              <a:rPr lang="en-US" sz="2400" b="1" smtClean="0"/>
              <a:t>SMOOTH CHANGE (ASSOCIATED WITH NON-STAGE THEORIES </a:t>
            </a:r>
            <a:br>
              <a:rPr lang="en-US" sz="2400" b="1" smtClean="0"/>
            </a:br>
            <a:r>
              <a:rPr lang="en-US" sz="2400" b="1" smtClean="0"/>
              <a:t>  </a:t>
            </a:r>
            <a:br>
              <a:rPr lang="en-US" sz="2400" b="1" smtClean="0"/>
            </a:br>
            <a:r>
              <a:rPr lang="en-US" sz="2400" b="1" smtClean="0"/>
              <a:t>  </a:t>
            </a:r>
            <a:br>
              <a:rPr lang="en-US" sz="2400" b="1" smtClean="0"/>
            </a:br>
            <a:endParaRPr lang="en-US" sz="2400" b="1" smtClean="0"/>
          </a:p>
          <a:p>
            <a:pPr eaLnBrk="1" hangingPunct="1">
              <a:buFont typeface="Wingdings" charset="2"/>
              <a:buNone/>
            </a:pPr>
            <a:r>
              <a:rPr lang="en-US" sz="2400" b="1" smtClean="0"/>
              <a:t/>
            </a:r>
            <a:br>
              <a:rPr lang="en-US" sz="2400" b="1" smtClean="0"/>
            </a:br>
            <a:r>
              <a:rPr lang="en-US" sz="2400" b="1" smtClean="0"/>
              <a:t>  </a:t>
            </a:r>
          </a:p>
          <a:p>
            <a:pPr eaLnBrk="1" hangingPunct="1">
              <a:buFont typeface="Wingdings" charset="2"/>
              <a:buNone/>
            </a:pPr>
            <a:endParaRPr lang="en-US" sz="2400" b="1" smtClean="0"/>
          </a:p>
          <a:p>
            <a:pPr eaLnBrk="1" hangingPunct="1">
              <a:buFont typeface="Wingdings" charset="2"/>
              <a:buNone/>
            </a:pPr>
            <a:r>
              <a:rPr lang="en-US" sz="2400" b="1" smtClean="0"/>
              <a:t> </a:t>
            </a:r>
            <a:r>
              <a:rPr lang="en-US" sz="2400" smtClean="0"/>
              <a:t> </a:t>
            </a:r>
          </a:p>
        </p:txBody>
      </p:sp>
      <p:pic>
        <p:nvPicPr>
          <p:cNvPr id="23556" name="Picture 5" descr="growth"/>
          <p:cNvPicPr>
            <a:picLocks noChangeAspect="1" noChangeArrowheads="1"/>
          </p:cNvPicPr>
          <p:nvPr/>
        </p:nvPicPr>
        <p:blipFill>
          <a:blip r:embed="rId3"/>
          <a:srcRect/>
          <a:stretch>
            <a:fillRect/>
          </a:stretch>
        </p:blipFill>
        <p:spPr bwMode="auto">
          <a:xfrm>
            <a:off x="2209800" y="3048000"/>
            <a:ext cx="47244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73138" y="307975"/>
            <a:ext cx="7640637" cy="884238"/>
          </a:xfrm>
        </p:spPr>
        <p:txBody>
          <a:bodyPr>
            <a:normAutofit/>
          </a:bodyPr>
          <a:lstStyle/>
          <a:p>
            <a:pPr eaLnBrk="1" hangingPunct="1"/>
            <a:r>
              <a:rPr lang="en-US" sz="3100" b="1" dirty="0" smtClean="0"/>
              <a:t> </a:t>
            </a:r>
            <a:r>
              <a:rPr lang="en-US" sz="3100" b="1" dirty="0" smtClean="0"/>
              <a:t>Continuity versus Discontinuity</a:t>
            </a:r>
          </a:p>
        </p:txBody>
      </p:sp>
      <p:sp>
        <p:nvSpPr>
          <p:cNvPr id="24579" name="Rectangle 3"/>
          <p:cNvSpPr>
            <a:spLocks noGrp="1" noChangeArrowheads="1"/>
          </p:cNvSpPr>
          <p:nvPr>
            <p:ph type="body" idx="1"/>
          </p:nvPr>
        </p:nvSpPr>
        <p:spPr>
          <a:xfrm>
            <a:off x="1668463" y="2719388"/>
            <a:ext cx="7323137" cy="3316287"/>
          </a:xfrm>
        </p:spPr>
        <p:txBody>
          <a:bodyPr/>
          <a:lstStyle/>
          <a:p>
            <a:pPr eaLnBrk="1" hangingPunct="1"/>
            <a:r>
              <a:rPr lang="en-US" sz="2400" b="1" smtClean="0"/>
              <a:t> Step-Like Change</a:t>
            </a:r>
            <a:br>
              <a:rPr lang="en-US" sz="2400" b="1" smtClean="0"/>
            </a:br>
            <a:r>
              <a:rPr lang="en-US" sz="2400" b="1" smtClean="0"/>
              <a:t>(Associated with Stage Theories)  </a:t>
            </a:r>
            <a:br>
              <a:rPr lang="en-US" sz="2400" b="1" smtClean="0"/>
            </a:br>
            <a:endParaRPr lang="en-US" sz="2400" b="1" smtClean="0"/>
          </a:p>
          <a:p>
            <a:pPr eaLnBrk="1" hangingPunct="1">
              <a:buFont typeface="Wingdings" charset="2"/>
              <a:buNone/>
            </a:pPr>
            <a:r>
              <a:rPr lang="en-US" sz="2400" b="1" smtClean="0"/>
              <a:t/>
            </a:r>
            <a:br>
              <a:rPr lang="en-US" sz="2400" b="1" smtClean="0"/>
            </a:br>
            <a:r>
              <a:rPr lang="en-US" sz="2000" b="1" smtClean="0">
                <a:latin typeface="Times New Roman" pitchFamily="18" charset="0"/>
              </a:rPr>
              <a:t>  					</a:t>
            </a:r>
            <a:r>
              <a:rPr lang="en-US" sz="2000" smtClean="0">
                <a:latin typeface="Times New Roman" pitchFamily="18" charset="0"/>
              </a:rPr>
              <a:t>Formal Operational</a:t>
            </a:r>
          </a:p>
          <a:p>
            <a:pPr eaLnBrk="1" hangingPunct="1">
              <a:buFont typeface="Wingdings" charset="2"/>
              <a:buNone/>
            </a:pPr>
            <a:r>
              <a:rPr lang="en-US" sz="2000" smtClean="0">
                <a:latin typeface="Times New Roman" pitchFamily="18" charset="0"/>
              </a:rPr>
              <a:t>						Concrete Operational</a:t>
            </a:r>
          </a:p>
          <a:p>
            <a:pPr eaLnBrk="1" hangingPunct="1">
              <a:buFont typeface="Wingdings" charset="2"/>
              <a:buNone/>
            </a:pPr>
            <a:r>
              <a:rPr lang="en-US" sz="2000" smtClean="0">
                <a:latin typeface="Times New Roman" pitchFamily="18" charset="0"/>
              </a:rPr>
              <a:t>  						Preoperational Stage</a:t>
            </a:r>
          </a:p>
          <a:p>
            <a:pPr eaLnBrk="1" hangingPunct="1">
              <a:buFont typeface="Wingdings" charset="2"/>
              <a:buNone/>
            </a:pPr>
            <a:r>
              <a:rPr lang="en-US" sz="2000" smtClean="0">
                <a:latin typeface="Times New Roman" pitchFamily="18" charset="0"/>
              </a:rPr>
              <a:t>						Sensorimotor Stage</a:t>
            </a:r>
          </a:p>
        </p:txBody>
      </p:sp>
      <p:pic>
        <p:nvPicPr>
          <p:cNvPr id="24580" name="Picture 4" descr="j0403925[1]"/>
          <p:cNvPicPr>
            <a:picLocks noChangeAspect="1" noChangeArrowheads="1"/>
          </p:cNvPicPr>
          <p:nvPr/>
        </p:nvPicPr>
        <p:blipFill>
          <a:blip r:embed="rId3"/>
          <a:srcRect/>
          <a:stretch>
            <a:fillRect/>
          </a:stretch>
        </p:blipFill>
        <p:spPr bwMode="auto">
          <a:xfrm>
            <a:off x="2590800" y="3810000"/>
            <a:ext cx="31242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533400" y="922338"/>
            <a:ext cx="8410575" cy="533400"/>
          </a:xfrm>
        </p:spPr>
        <p:txBody>
          <a:bodyPr>
            <a:normAutofit/>
          </a:bodyPr>
          <a:lstStyle/>
          <a:p>
            <a:r>
              <a:rPr lang="en-US" sz="2400" b="1" dirty="0">
                <a:latin typeface="Times" charset="0"/>
              </a:rPr>
              <a:t>The </a:t>
            </a:r>
            <a:r>
              <a:rPr lang="en-US" sz="2400" b="1" dirty="0" smtClean="0">
                <a:latin typeface="Times" charset="0"/>
              </a:rPr>
              <a:t>Stability Vs Change </a:t>
            </a:r>
            <a:r>
              <a:rPr lang="en-US" sz="2400" b="1" dirty="0">
                <a:latin typeface="Times" charset="0"/>
              </a:rPr>
              <a:t>Issue</a:t>
            </a:r>
          </a:p>
        </p:txBody>
      </p:sp>
      <p:sp>
        <p:nvSpPr>
          <p:cNvPr id="109571" name="Rectangle 3"/>
          <p:cNvSpPr>
            <a:spLocks noGrp="1" noChangeArrowheads="1"/>
          </p:cNvSpPr>
          <p:nvPr>
            <p:ph type="body" idx="1"/>
          </p:nvPr>
        </p:nvSpPr>
        <p:spPr>
          <a:xfrm>
            <a:off x="304800" y="2214563"/>
            <a:ext cx="8267700" cy="3546475"/>
          </a:xfrm>
        </p:spPr>
        <p:txBody>
          <a:bodyPr/>
          <a:lstStyle/>
          <a:p>
            <a:pPr>
              <a:buClr>
                <a:schemeClr val="tx2"/>
              </a:buClr>
            </a:pPr>
            <a:r>
              <a:rPr lang="en-US" sz="2400" dirty="0" smtClean="0">
                <a:latin typeface="+mj-lt"/>
              </a:rPr>
              <a:t>It </a:t>
            </a:r>
            <a:r>
              <a:rPr lang="en-US" sz="2400" dirty="0">
                <a:latin typeface="+mj-lt"/>
              </a:rPr>
              <a:t>considers the extent to which early experiences (especially in infancy) or later experiences are the key determinants of a person’s development.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95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584325" y="922338"/>
            <a:ext cx="7359650" cy="533400"/>
          </a:xfrm>
        </p:spPr>
        <p:txBody>
          <a:bodyPr/>
          <a:lstStyle/>
          <a:p>
            <a:r>
              <a:rPr lang="en-US" sz="2400" b="1">
                <a:latin typeface="Times" charset="0"/>
              </a:rPr>
              <a:t>The Stability-Change Issue</a:t>
            </a:r>
          </a:p>
        </p:txBody>
      </p:sp>
      <p:sp>
        <p:nvSpPr>
          <p:cNvPr id="109571" name="Rectangle 3"/>
          <p:cNvSpPr>
            <a:spLocks noGrp="1" noChangeArrowheads="1"/>
          </p:cNvSpPr>
          <p:nvPr>
            <p:ph type="body" idx="1"/>
          </p:nvPr>
        </p:nvSpPr>
        <p:spPr>
          <a:xfrm>
            <a:off x="228600" y="2214563"/>
            <a:ext cx="8343900" cy="3546475"/>
          </a:xfrm>
        </p:spPr>
        <p:txBody>
          <a:bodyPr/>
          <a:lstStyle/>
          <a:p>
            <a:pPr>
              <a:buClr>
                <a:schemeClr val="tx2"/>
              </a:buClr>
            </a:pPr>
            <a:r>
              <a:rPr lang="en-US" sz="2400" b="1" dirty="0">
                <a:latin typeface="Times" charset="0"/>
              </a:rPr>
              <a:t>This issue involves the degree to which we become older renditions of our early experience or whether we develop into someone different from who we were at an earlier point in development.</a:t>
            </a:r>
          </a:p>
          <a:p>
            <a:pPr>
              <a:buClr>
                <a:schemeClr val="tx2"/>
              </a:buClr>
            </a:pPr>
            <a:r>
              <a:rPr lang="en-US" sz="2400" b="1" dirty="0">
                <a:latin typeface="Times" charset="0"/>
              </a:rPr>
              <a:t>It considers the extent to which early experiences (especially in infancy) or later experiences are the key determinants of a person’s development.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9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95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584325" y="922338"/>
            <a:ext cx="7359650" cy="533400"/>
          </a:xfrm>
        </p:spPr>
        <p:txBody>
          <a:bodyPr/>
          <a:lstStyle/>
          <a:p>
            <a:r>
              <a:rPr lang="en-US" sz="2400" b="1">
                <a:latin typeface="Times" charset="0"/>
              </a:rPr>
              <a:t>The Nature-Nurture Issue</a:t>
            </a:r>
          </a:p>
        </p:txBody>
      </p:sp>
      <p:sp>
        <p:nvSpPr>
          <p:cNvPr id="103427" name="Rectangle 3"/>
          <p:cNvSpPr>
            <a:spLocks noGrp="1" noChangeArrowheads="1"/>
          </p:cNvSpPr>
          <p:nvPr>
            <p:ph type="body" idx="1"/>
          </p:nvPr>
        </p:nvSpPr>
        <p:spPr>
          <a:xfrm>
            <a:off x="685800" y="2209800"/>
            <a:ext cx="7772400" cy="4114800"/>
          </a:xfrm>
        </p:spPr>
        <p:txBody>
          <a:bodyPr/>
          <a:lstStyle/>
          <a:p>
            <a:pPr>
              <a:buClr>
                <a:schemeClr val="tx2"/>
              </a:buClr>
            </a:pPr>
            <a:r>
              <a:rPr lang="en-US" sz="2400" b="1" dirty="0">
                <a:latin typeface="Times New Roman" pitchFamily="18" charset="0"/>
                <a:cs typeface="Times New Roman" pitchFamily="18" charset="0"/>
              </a:rPr>
              <a:t>Involves the debate about whether development is </a:t>
            </a:r>
            <a:r>
              <a:rPr lang="en-US" sz="2400" b="1" dirty="0" smtClean="0">
                <a:latin typeface="Times New Roman" pitchFamily="18" charset="0"/>
                <a:cs typeface="Times New Roman" pitchFamily="18" charset="0"/>
              </a:rPr>
              <a:t>primarily </a:t>
            </a:r>
            <a:r>
              <a:rPr lang="en-US" sz="2400" b="1" dirty="0">
                <a:latin typeface="Times New Roman" pitchFamily="18" charset="0"/>
                <a:cs typeface="Times New Roman" pitchFamily="18" charset="0"/>
              </a:rPr>
              <a:t>influenced by nature or </a:t>
            </a:r>
            <a:r>
              <a:rPr lang="en-US" sz="2400" b="1" dirty="0" smtClean="0">
                <a:latin typeface="Times New Roman" pitchFamily="18" charset="0"/>
                <a:cs typeface="Times New Roman" pitchFamily="18" charset="0"/>
              </a:rPr>
              <a:t>nurture.</a:t>
            </a:r>
            <a:endParaRPr lang="en-US" sz="24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Nature vs. nurture </a:t>
            </a:r>
            <a:r>
              <a:rPr lang="en-US" sz="3600" dirty="0" smtClean="0"/>
              <a:t/>
            </a:r>
            <a:br>
              <a:rPr lang="en-US" sz="3600" dirty="0" smtClean="0"/>
            </a:br>
            <a:endParaRPr lang="en-US" dirty="0"/>
          </a:p>
        </p:txBody>
      </p:sp>
      <p:sp>
        <p:nvSpPr>
          <p:cNvPr id="3" name="Content Placeholder 2"/>
          <p:cNvSpPr>
            <a:spLocks noGrp="1"/>
          </p:cNvSpPr>
          <p:nvPr>
            <p:ph idx="1"/>
          </p:nvPr>
        </p:nvSpPr>
        <p:spPr/>
        <p:txBody>
          <a:bodyPr/>
          <a:lstStyle/>
          <a:p>
            <a:r>
              <a:rPr lang="en-US" dirty="0" smtClean="0"/>
              <a:t>Nature refers to an organism's biological inheritance.</a:t>
            </a:r>
          </a:p>
          <a:p>
            <a:r>
              <a:rPr lang="en-US" dirty="0" smtClean="0"/>
              <a:t>Nurture refer to its a environmental experiences.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457200" y="838200"/>
            <a:ext cx="8229600" cy="5638800"/>
          </a:xfrm>
        </p:spPr>
        <p:txBody>
          <a:bodyPr>
            <a:normAutofit/>
          </a:bodyPr>
          <a:lstStyle/>
          <a:p>
            <a:r>
              <a:rPr lang="en-US" dirty="0" smtClean="0"/>
              <a:t>The nature approach argues that the genetic blueprint produces commonalities in growth and development. </a:t>
            </a:r>
            <a:r>
              <a:rPr lang="en-US" dirty="0" err="1" smtClean="0"/>
              <a:t>e.g</a:t>
            </a:r>
            <a:r>
              <a:rPr lang="en-US" dirty="0"/>
              <a:t> </a:t>
            </a:r>
            <a:r>
              <a:rPr lang="en-US" dirty="0" smtClean="0"/>
              <a:t>we walk before we talk, speak one word before tow words, grow rapidly in infancy and less so in early childhood, experiences a rush of sexual hormones in puberty, reach the peak of our physical strength in late adolescence and early adulthood and then physical decline.</a:t>
            </a:r>
          </a:p>
          <a:p>
            <a:r>
              <a:rPr lang="en-US" dirty="0" smtClean="0"/>
              <a:t>So , nature advocate believe that basic growth tendencies are genetically lead into humans.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err="1" smtClean="0"/>
              <a:t>Cond</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The nurture side of psychologist emphasizes the environmental experiences in development.  </a:t>
            </a:r>
          </a:p>
          <a:p>
            <a:r>
              <a:rPr lang="en-US" dirty="0" smtClean="0"/>
              <a:t>Experiences run  the extent from the individual’ biological environment – nutrition, medical care, drugs, and physical accidents.</a:t>
            </a:r>
          </a:p>
          <a:p>
            <a:r>
              <a:rPr lang="en-US" dirty="0" smtClean="0"/>
              <a:t>To the social environment-family, peers. Schools, community, media and culture.</a:t>
            </a:r>
          </a:p>
          <a:p>
            <a:r>
              <a:rPr lang="en-US" dirty="0" smtClean="0"/>
              <a:t> John Locke argued for the concept of </a:t>
            </a:r>
            <a:r>
              <a:rPr lang="en-US" i="1" dirty="0" smtClean="0"/>
              <a:t>tabula rasa</a:t>
            </a:r>
            <a:r>
              <a:rPr lang="en-US" dirty="0" smtClean="0"/>
              <a:t> - a belief that the mind is a blank slate at birth, with experience determining our knowledge.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228600" y="1066800"/>
            <a:ext cx="8686800" cy="5486400"/>
          </a:xfrm>
        </p:spPr>
        <p:txBody>
          <a:bodyPr>
            <a:normAutofit fontScale="92500" lnSpcReduction="20000"/>
          </a:bodyPr>
          <a:lstStyle/>
          <a:p>
            <a:r>
              <a:rPr lang="en-US" dirty="0" smtClean="0"/>
              <a:t>The nature-nurture debate really concerns the relative impact of heredity and environment. Virtually no one believes that nature alone or nurture alone, completely determines the course of our development. Psychologists today agree that development is shaped by the interaction of heredity and environment.</a:t>
            </a:r>
          </a:p>
          <a:p>
            <a:r>
              <a:rPr lang="en-US" dirty="0" smtClean="0"/>
              <a:t>Now a days, the impact of amount in development of these two factors is unsolvable issues. So, these psychologists argued on their basis. But they have common consensus on their influences in human development. Both factors influence in physical, emotional, mental and social changes.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2" algn="ctr" rtl="0">
              <a:spcBef>
                <a:spcPct val="0"/>
              </a:spcBef>
            </a:pPr>
            <a:r>
              <a:rPr lang="en-US" sz="3200" dirty="0"/>
              <a:t>Continuity vs. </a:t>
            </a:r>
            <a:r>
              <a:rPr lang="en-US" sz="3200" dirty="0" smtClean="0"/>
              <a:t>discontinuity</a:t>
            </a:r>
            <a:r>
              <a:rPr lang="en-US" sz="1200" dirty="0" smtClean="0"/>
              <a:t/>
            </a:r>
            <a:br>
              <a:rPr lang="en-US" sz="1200" dirty="0" smtClean="0"/>
            </a:br>
            <a:r>
              <a:rPr lang="en-US" sz="1400" dirty="0"/>
              <a:t/>
            </a:r>
            <a:br>
              <a:rPr lang="en-US" sz="1400" dirty="0"/>
            </a:br>
            <a:endParaRPr lang="en-US" dirty="0"/>
          </a:p>
        </p:txBody>
      </p:sp>
      <p:sp>
        <p:nvSpPr>
          <p:cNvPr id="3" name="Content Placeholder 2"/>
          <p:cNvSpPr>
            <a:spLocks noGrp="1"/>
          </p:cNvSpPr>
          <p:nvPr>
            <p:ph idx="1"/>
          </p:nvPr>
        </p:nvSpPr>
        <p:spPr>
          <a:xfrm>
            <a:off x="228600" y="990600"/>
            <a:ext cx="8686800" cy="5638800"/>
          </a:xfrm>
        </p:spPr>
        <p:txBody>
          <a:bodyPr>
            <a:normAutofit lnSpcReduction="10000"/>
          </a:bodyPr>
          <a:lstStyle/>
          <a:p>
            <a:r>
              <a:rPr lang="en-US" dirty="0" smtClean="0"/>
              <a:t>Some developmental psychologists see development as a sort continuous progression – that is, a steady accumulation of skills, Knowledge, and maturity. </a:t>
            </a:r>
          </a:p>
          <a:p>
            <a:r>
              <a:rPr lang="en-US" dirty="0" smtClean="0"/>
              <a:t>Development is best measured in  quantitative ways – that is , ways that tell us how much of a particular ability  the child has. The major intelligence tests for children reflect this view of development as a smooth progression.</a:t>
            </a:r>
          </a:p>
          <a:p>
            <a:r>
              <a:rPr lang="en-US" dirty="0" smtClean="0"/>
              <a:t>For example, how many numbers a child </a:t>
            </a:r>
            <a:r>
              <a:rPr lang="en-US" dirty="0"/>
              <a:t> </a:t>
            </a:r>
            <a:r>
              <a:rPr lang="en-US" dirty="0" smtClean="0"/>
              <a:t>can remember in a series and how many increasingly complex math problems a child can solve.</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In terms of continuity, a child’s first word, while apparently an unexpected’ discontinuous event,  is actually the result of weeks and months of growth and practices. similarly, puberty while also seeming 'to be abrupt and discontinuous, is actually gradual process that occurs over several years.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6019800"/>
          </a:xfrm>
        </p:spPr>
        <p:txBody>
          <a:bodyPr>
            <a:normAutofit/>
          </a:bodyPr>
          <a:lstStyle/>
          <a:p>
            <a:r>
              <a:rPr lang="en-US" dirty="0" smtClean="0"/>
              <a:t>Some psychologists see development as a discontinuous progression – that is , as a sequence of leaps from one stage to another.</a:t>
            </a:r>
          </a:p>
          <a:p>
            <a:r>
              <a:rPr lang="en-US" dirty="0" smtClean="0"/>
              <a:t>Psychologist  prefer to measure developmental changes in qualitative ways – that is , in term of the characteristic of people’s behavior.</a:t>
            </a:r>
          </a:p>
          <a:p>
            <a:r>
              <a:rPr lang="en-US" dirty="0" smtClean="0"/>
              <a:t>For example , </a:t>
            </a:r>
            <a:r>
              <a:rPr lang="en-US" dirty="0"/>
              <a:t>P</a:t>
            </a:r>
            <a:r>
              <a:rPr lang="en-US" dirty="0" smtClean="0"/>
              <a:t>iaget’s theory of intellectual </a:t>
            </a:r>
            <a:r>
              <a:rPr lang="en-US" dirty="0" err="1" smtClean="0"/>
              <a:t>develeplpments</a:t>
            </a:r>
            <a:r>
              <a:rPr lang="en-US" dirty="0" smtClean="0"/>
              <a:t> involves a series of stages. Each one involving not just more intelligence but also  a different way of thinking than the previous stage.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738</Words>
  <Application>Microsoft Office PowerPoint</Application>
  <PresentationFormat>On-screen Show (4:3)</PresentationFormat>
  <Paragraphs>49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Issues in human development  </vt:lpstr>
      <vt:lpstr>The Nature-Nurture Issue</vt:lpstr>
      <vt:lpstr>Nature vs. nurture  </vt:lpstr>
      <vt:lpstr>Contd..</vt:lpstr>
      <vt:lpstr>Cond…</vt:lpstr>
      <vt:lpstr>Contd..</vt:lpstr>
      <vt:lpstr>Continuity vs. discontinuity  </vt:lpstr>
      <vt:lpstr>Contd…</vt:lpstr>
      <vt:lpstr>Slide 9</vt:lpstr>
      <vt:lpstr>Contd…</vt:lpstr>
      <vt:lpstr> Continuity versus Discontinuity</vt:lpstr>
      <vt:lpstr> Continuity versus Discontinuity</vt:lpstr>
      <vt:lpstr>The Stability Vs Change Issue</vt:lpstr>
      <vt:lpstr>The Stability-Change Issue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human development</dc:title>
  <dc:creator>acer</dc:creator>
  <cp:lastModifiedBy>acer</cp:lastModifiedBy>
  <cp:revision>45</cp:revision>
  <dcterms:created xsi:type="dcterms:W3CDTF">2014-05-03T03:27:45Z</dcterms:created>
  <dcterms:modified xsi:type="dcterms:W3CDTF">2014-05-03T09:38:54Z</dcterms:modified>
</cp:coreProperties>
</file>