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4" r:id="rId6"/>
    <p:sldId id="260" r:id="rId7"/>
    <p:sldId id="261" r:id="rId8"/>
    <p:sldId id="262" r:id="rId9"/>
    <p:sldId id="265" r:id="rId10"/>
    <p:sldId id="270" r:id="rId11"/>
    <p:sldId id="267" r:id="rId12"/>
    <p:sldId id="266" r:id="rId13"/>
    <p:sldId id="268" r:id="rId14"/>
    <p:sldId id="269" r:id="rId15"/>
    <p:sldId id="330" r:id="rId16"/>
    <p:sldId id="331" r:id="rId17"/>
    <p:sldId id="332" r:id="rId18"/>
    <p:sldId id="333" r:id="rId19"/>
    <p:sldId id="271" r:id="rId20"/>
    <p:sldId id="280" r:id="rId21"/>
    <p:sldId id="272" r:id="rId22"/>
    <p:sldId id="283" r:id="rId23"/>
    <p:sldId id="284" r:id="rId24"/>
    <p:sldId id="285" r:id="rId25"/>
    <p:sldId id="286" r:id="rId26"/>
    <p:sldId id="287" r:id="rId27"/>
    <p:sldId id="288" r:id="rId28"/>
    <p:sldId id="273" r:id="rId29"/>
    <p:sldId id="295" r:id="rId30"/>
    <p:sldId id="282" r:id="rId31"/>
    <p:sldId id="289" r:id="rId32"/>
    <p:sldId id="290" r:id="rId33"/>
    <p:sldId id="291" r:id="rId34"/>
    <p:sldId id="292" r:id="rId35"/>
    <p:sldId id="293" r:id="rId36"/>
    <p:sldId id="294" r:id="rId37"/>
    <p:sldId id="275" r:id="rId38"/>
    <p:sldId id="279" r:id="rId39"/>
    <p:sldId id="276" r:id="rId40"/>
    <p:sldId id="296" r:id="rId41"/>
    <p:sldId id="297" r:id="rId42"/>
    <p:sldId id="298" r:id="rId43"/>
    <p:sldId id="299" r:id="rId44"/>
    <p:sldId id="301" r:id="rId45"/>
    <p:sldId id="302" r:id="rId46"/>
    <p:sldId id="303" r:id="rId47"/>
    <p:sldId id="304" r:id="rId48"/>
    <p:sldId id="305" r:id="rId49"/>
    <p:sldId id="319" r:id="rId50"/>
    <p:sldId id="320" r:id="rId51"/>
    <p:sldId id="316" r:id="rId52"/>
    <p:sldId id="317" r:id="rId53"/>
    <p:sldId id="306" r:id="rId54"/>
    <p:sldId id="307" r:id="rId55"/>
    <p:sldId id="308" r:id="rId56"/>
    <p:sldId id="310" r:id="rId57"/>
    <p:sldId id="311" r:id="rId58"/>
    <p:sldId id="312" r:id="rId59"/>
    <p:sldId id="318" r:id="rId60"/>
    <p:sldId id="313" r:id="rId61"/>
    <p:sldId id="314" r:id="rId62"/>
    <p:sldId id="329" r:id="rId63"/>
    <p:sldId id="326" r:id="rId64"/>
    <p:sldId id="327" r:id="rId65"/>
    <p:sldId id="328" r:id="rId66"/>
    <p:sldId id="325" r:id="rId67"/>
    <p:sldId id="322" r:id="rId68"/>
    <p:sldId id="26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1A42B-8403-475E-968B-CAF4A1D8BB43}" type="doc">
      <dgm:prSet loTypeId="urn:microsoft.com/office/officeart/2005/8/layout/arrow2" loCatId="process" qsTypeId="urn:microsoft.com/office/officeart/2005/8/quickstyle/simple2" qsCatId="simple" csTypeId="urn:microsoft.com/office/officeart/2005/8/colors/accent1_2" csCatId="accent1" phldr="1"/>
      <dgm:spPr/>
    </dgm:pt>
    <dgm:pt modelId="{0469318B-6AD2-49E9-A807-89EDA4C4F451}">
      <dgm:prSet phldrT="[Text]"/>
      <dgm:spPr/>
      <dgm:t>
        <a:bodyPr/>
        <a:lstStyle/>
        <a:p>
          <a:r>
            <a:rPr lang="en-US" dirty="0" smtClean="0"/>
            <a:t>Religious</a:t>
          </a:r>
          <a:endParaRPr lang="en-US" dirty="0"/>
        </a:p>
      </dgm:t>
    </dgm:pt>
    <dgm:pt modelId="{DE8AAB3D-9F3F-49A6-AF7D-880407CA47D5}" type="parTrans" cxnId="{D00390DA-1179-4049-BC69-7CABEED1F0BB}">
      <dgm:prSet/>
      <dgm:spPr/>
      <dgm:t>
        <a:bodyPr/>
        <a:lstStyle/>
        <a:p>
          <a:endParaRPr lang="en-US"/>
        </a:p>
      </dgm:t>
    </dgm:pt>
    <dgm:pt modelId="{83C2F2E6-E653-4573-8964-B9C9A7FCBDA3}" type="sibTrans" cxnId="{D00390DA-1179-4049-BC69-7CABEED1F0BB}">
      <dgm:prSet/>
      <dgm:spPr/>
      <dgm:t>
        <a:bodyPr/>
        <a:lstStyle/>
        <a:p>
          <a:endParaRPr lang="en-US"/>
        </a:p>
      </dgm:t>
    </dgm:pt>
    <dgm:pt modelId="{3BC2F2F3-CD89-44D9-97F8-71F6C87B12D4}">
      <dgm:prSet phldrT="[Text]"/>
      <dgm:spPr/>
      <dgm:t>
        <a:bodyPr/>
        <a:lstStyle/>
        <a:p>
          <a:r>
            <a:rPr lang="en-US" dirty="0" smtClean="0"/>
            <a:t>Scholastic</a:t>
          </a:r>
          <a:endParaRPr lang="en-US" dirty="0"/>
        </a:p>
      </dgm:t>
    </dgm:pt>
    <dgm:pt modelId="{5B897D89-D225-4F27-8127-61D5E865C771}" type="parTrans" cxnId="{4B8F4769-DCCB-44FB-B44C-F0199C8FDDE8}">
      <dgm:prSet/>
      <dgm:spPr/>
      <dgm:t>
        <a:bodyPr/>
        <a:lstStyle/>
        <a:p>
          <a:endParaRPr lang="en-US"/>
        </a:p>
      </dgm:t>
    </dgm:pt>
    <dgm:pt modelId="{B70DADA4-C4EF-4BA3-B49D-D076014F6EA3}" type="sibTrans" cxnId="{4B8F4769-DCCB-44FB-B44C-F0199C8FDDE8}">
      <dgm:prSet/>
      <dgm:spPr/>
      <dgm:t>
        <a:bodyPr/>
        <a:lstStyle/>
        <a:p>
          <a:endParaRPr lang="en-US"/>
        </a:p>
      </dgm:t>
    </dgm:pt>
    <dgm:pt modelId="{4F62BC7F-85F8-4544-9FDE-2539BB3BBCF3}">
      <dgm:prSet phldrT="[Text]"/>
      <dgm:spPr/>
      <dgm:t>
        <a:bodyPr/>
        <a:lstStyle/>
        <a:p>
          <a:r>
            <a:rPr lang="en-US" dirty="0" smtClean="0"/>
            <a:t>Renaissance</a:t>
          </a:r>
          <a:endParaRPr lang="en-US" dirty="0"/>
        </a:p>
      </dgm:t>
    </dgm:pt>
    <dgm:pt modelId="{5C26FDAC-9842-4735-BFC7-56CA0AE9BB27}" type="parTrans" cxnId="{1C65A959-70BF-4870-A1AE-D77E280A7996}">
      <dgm:prSet/>
      <dgm:spPr/>
      <dgm:t>
        <a:bodyPr/>
        <a:lstStyle/>
        <a:p>
          <a:endParaRPr lang="en-US"/>
        </a:p>
      </dgm:t>
    </dgm:pt>
    <dgm:pt modelId="{A25FAA54-0E51-40B3-96B9-24452B2B7A35}" type="sibTrans" cxnId="{1C65A959-70BF-4870-A1AE-D77E280A7996}">
      <dgm:prSet/>
      <dgm:spPr/>
      <dgm:t>
        <a:bodyPr/>
        <a:lstStyle/>
        <a:p>
          <a:endParaRPr lang="en-US"/>
        </a:p>
      </dgm:t>
    </dgm:pt>
    <dgm:pt modelId="{F3A04006-6816-492B-A69E-D44CE8582790}">
      <dgm:prSet/>
      <dgm:spPr/>
      <dgm:t>
        <a:bodyPr/>
        <a:lstStyle/>
        <a:p>
          <a:r>
            <a:rPr lang="en-US" dirty="0" smtClean="0"/>
            <a:t>Nationalistic</a:t>
          </a:r>
        </a:p>
        <a:p>
          <a:endParaRPr lang="en-US" dirty="0"/>
        </a:p>
      </dgm:t>
    </dgm:pt>
    <dgm:pt modelId="{AAD50AE4-7DE9-4D3B-BF47-FBA14A50DDDD}" type="parTrans" cxnId="{2CE423BB-BBFD-4A8D-B346-E498E53532E0}">
      <dgm:prSet/>
      <dgm:spPr/>
      <dgm:t>
        <a:bodyPr/>
        <a:lstStyle/>
        <a:p>
          <a:endParaRPr lang="en-US"/>
        </a:p>
      </dgm:t>
    </dgm:pt>
    <dgm:pt modelId="{A56C5B84-C303-4538-A62E-06EB302B634D}" type="sibTrans" cxnId="{2CE423BB-BBFD-4A8D-B346-E498E53532E0}">
      <dgm:prSet/>
      <dgm:spPr/>
      <dgm:t>
        <a:bodyPr/>
        <a:lstStyle/>
        <a:p>
          <a:endParaRPr lang="en-US"/>
        </a:p>
      </dgm:t>
    </dgm:pt>
    <dgm:pt modelId="{AD429410-82CF-4667-9CA9-E3C9710B7676}" type="pres">
      <dgm:prSet presAssocID="{2111A42B-8403-475E-968B-CAF4A1D8BB43}" presName="arrowDiagram" presStyleCnt="0">
        <dgm:presLayoutVars>
          <dgm:chMax val="5"/>
          <dgm:dir/>
          <dgm:resizeHandles val="exact"/>
        </dgm:presLayoutVars>
      </dgm:prSet>
      <dgm:spPr/>
    </dgm:pt>
    <dgm:pt modelId="{90B2E9B2-B4B1-4FDD-B690-A7F8E85CB71B}" type="pres">
      <dgm:prSet presAssocID="{2111A42B-8403-475E-968B-CAF4A1D8BB43}" presName="arrow" presStyleLbl="bgShp" presStyleIdx="0" presStyleCnt="1"/>
      <dgm:spPr/>
    </dgm:pt>
    <dgm:pt modelId="{906B15D3-DE95-4D0A-9257-DED07C6FAC0A}" type="pres">
      <dgm:prSet presAssocID="{2111A42B-8403-475E-968B-CAF4A1D8BB43}" presName="arrowDiagram4" presStyleCnt="0"/>
      <dgm:spPr/>
    </dgm:pt>
    <dgm:pt modelId="{FBDBD5C3-A833-4057-AE32-7683D21D87A0}" type="pres">
      <dgm:prSet presAssocID="{0469318B-6AD2-49E9-A807-89EDA4C4F451}" presName="bullet4a" presStyleLbl="node1" presStyleIdx="0" presStyleCnt="4"/>
      <dgm:spPr/>
    </dgm:pt>
    <dgm:pt modelId="{3172C628-7C8F-4CC1-BD83-7C10955B76C6}" type="pres">
      <dgm:prSet presAssocID="{0469318B-6AD2-49E9-A807-89EDA4C4F451}" presName="textBox4a" presStyleLbl="revTx" presStyleIdx="0" presStyleCnt="4">
        <dgm:presLayoutVars>
          <dgm:bulletEnabled val="1"/>
        </dgm:presLayoutVars>
      </dgm:prSet>
      <dgm:spPr/>
      <dgm:t>
        <a:bodyPr/>
        <a:lstStyle/>
        <a:p>
          <a:endParaRPr lang="en-US"/>
        </a:p>
      </dgm:t>
    </dgm:pt>
    <dgm:pt modelId="{12D0F521-D302-407E-AE62-6B3721E4004F}" type="pres">
      <dgm:prSet presAssocID="{3BC2F2F3-CD89-44D9-97F8-71F6C87B12D4}" presName="bullet4b" presStyleLbl="node1" presStyleIdx="1" presStyleCnt="4"/>
      <dgm:spPr/>
    </dgm:pt>
    <dgm:pt modelId="{93D30F0B-35F4-4601-91BA-8B33D4F99065}" type="pres">
      <dgm:prSet presAssocID="{3BC2F2F3-CD89-44D9-97F8-71F6C87B12D4}" presName="textBox4b" presStyleLbl="revTx" presStyleIdx="1" presStyleCnt="4">
        <dgm:presLayoutVars>
          <dgm:bulletEnabled val="1"/>
        </dgm:presLayoutVars>
      </dgm:prSet>
      <dgm:spPr/>
      <dgm:t>
        <a:bodyPr/>
        <a:lstStyle/>
        <a:p>
          <a:endParaRPr lang="en-US"/>
        </a:p>
      </dgm:t>
    </dgm:pt>
    <dgm:pt modelId="{DEF426D2-CE81-45C0-88CC-55604145DD27}" type="pres">
      <dgm:prSet presAssocID="{4F62BC7F-85F8-4544-9FDE-2539BB3BBCF3}" presName="bullet4c" presStyleLbl="node1" presStyleIdx="2" presStyleCnt="4"/>
      <dgm:spPr/>
    </dgm:pt>
    <dgm:pt modelId="{53D28B3D-34E9-401F-AC41-2D365ED89B58}" type="pres">
      <dgm:prSet presAssocID="{4F62BC7F-85F8-4544-9FDE-2539BB3BBCF3}" presName="textBox4c" presStyleLbl="revTx" presStyleIdx="2" presStyleCnt="4">
        <dgm:presLayoutVars>
          <dgm:bulletEnabled val="1"/>
        </dgm:presLayoutVars>
      </dgm:prSet>
      <dgm:spPr/>
      <dgm:t>
        <a:bodyPr/>
        <a:lstStyle/>
        <a:p>
          <a:endParaRPr lang="en-US"/>
        </a:p>
      </dgm:t>
    </dgm:pt>
    <dgm:pt modelId="{12C4484C-09B6-47C4-A351-23AE1E95AE44}" type="pres">
      <dgm:prSet presAssocID="{F3A04006-6816-492B-A69E-D44CE8582790}" presName="bullet4d" presStyleLbl="node1" presStyleIdx="3" presStyleCnt="4"/>
      <dgm:spPr/>
    </dgm:pt>
    <dgm:pt modelId="{A43FD2BE-EFFB-4BEB-8F0E-95C5D3C70B43}" type="pres">
      <dgm:prSet presAssocID="{F3A04006-6816-492B-A69E-D44CE8582790}" presName="textBox4d" presStyleLbl="revTx" presStyleIdx="3" presStyleCnt="4">
        <dgm:presLayoutVars>
          <dgm:bulletEnabled val="1"/>
        </dgm:presLayoutVars>
      </dgm:prSet>
      <dgm:spPr/>
      <dgm:t>
        <a:bodyPr/>
        <a:lstStyle/>
        <a:p>
          <a:endParaRPr lang="en-US"/>
        </a:p>
      </dgm:t>
    </dgm:pt>
  </dgm:ptLst>
  <dgm:cxnLst>
    <dgm:cxn modelId="{9E32E185-8801-468F-9DF5-D9F3AF9EABB3}" type="presOf" srcId="{4F62BC7F-85F8-4544-9FDE-2539BB3BBCF3}" destId="{53D28B3D-34E9-401F-AC41-2D365ED89B58}" srcOrd="0" destOrd="0" presId="urn:microsoft.com/office/officeart/2005/8/layout/arrow2"/>
    <dgm:cxn modelId="{1C65A959-70BF-4870-A1AE-D77E280A7996}" srcId="{2111A42B-8403-475E-968B-CAF4A1D8BB43}" destId="{4F62BC7F-85F8-4544-9FDE-2539BB3BBCF3}" srcOrd="2" destOrd="0" parTransId="{5C26FDAC-9842-4735-BFC7-56CA0AE9BB27}" sibTransId="{A25FAA54-0E51-40B3-96B9-24452B2B7A35}"/>
    <dgm:cxn modelId="{4A198FE8-1538-4AA3-B45C-C373655A709E}" type="presOf" srcId="{0469318B-6AD2-49E9-A807-89EDA4C4F451}" destId="{3172C628-7C8F-4CC1-BD83-7C10955B76C6}" srcOrd="0" destOrd="0" presId="urn:microsoft.com/office/officeart/2005/8/layout/arrow2"/>
    <dgm:cxn modelId="{29B15920-FBCE-458B-AE6E-DFD171A68ADC}" type="presOf" srcId="{2111A42B-8403-475E-968B-CAF4A1D8BB43}" destId="{AD429410-82CF-4667-9CA9-E3C9710B7676}" srcOrd="0" destOrd="0" presId="urn:microsoft.com/office/officeart/2005/8/layout/arrow2"/>
    <dgm:cxn modelId="{2CE423BB-BBFD-4A8D-B346-E498E53532E0}" srcId="{2111A42B-8403-475E-968B-CAF4A1D8BB43}" destId="{F3A04006-6816-492B-A69E-D44CE8582790}" srcOrd="3" destOrd="0" parTransId="{AAD50AE4-7DE9-4D3B-BF47-FBA14A50DDDD}" sibTransId="{A56C5B84-C303-4538-A62E-06EB302B634D}"/>
    <dgm:cxn modelId="{D00390DA-1179-4049-BC69-7CABEED1F0BB}" srcId="{2111A42B-8403-475E-968B-CAF4A1D8BB43}" destId="{0469318B-6AD2-49E9-A807-89EDA4C4F451}" srcOrd="0" destOrd="0" parTransId="{DE8AAB3D-9F3F-49A6-AF7D-880407CA47D5}" sibTransId="{83C2F2E6-E653-4573-8964-B9C9A7FCBDA3}"/>
    <dgm:cxn modelId="{36017FD6-B1C2-4CB8-BF41-D080F15BB7B7}" type="presOf" srcId="{3BC2F2F3-CD89-44D9-97F8-71F6C87B12D4}" destId="{93D30F0B-35F4-4601-91BA-8B33D4F99065}" srcOrd="0" destOrd="0" presId="urn:microsoft.com/office/officeart/2005/8/layout/arrow2"/>
    <dgm:cxn modelId="{4B8F4769-DCCB-44FB-B44C-F0199C8FDDE8}" srcId="{2111A42B-8403-475E-968B-CAF4A1D8BB43}" destId="{3BC2F2F3-CD89-44D9-97F8-71F6C87B12D4}" srcOrd="1" destOrd="0" parTransId="{5B897D89-D225-4F27-8127-61D5E865C771}" sibTransId="{B70DADA4-C4EF-4BA3-B49D-D076014F6EA3}"/>
    <dgm:cxn modelId="{BADF9588-B44F-4219-8390-564265DC0FBD}" type="presOf" srcId="{F3A04006-6816-492B-A69E-D44CE8582790}" destId="{A43FD2BE-EFFB-4BEB-8F0E-95C5D3C70B43}" srcOrd="0" destOrd="0" presId="urn:microsoft.com/office/officeart/2005/8/layout/arrow2"/>
    <dgm:cxn modelId="{EB8D4EF1-FB16-48C0-B2E6-961A88D3A074}" type="presParOf" srcId="{AD429410-82CF-4667-9CA9-E3C9710B7676}" destId="{90B2E9B2-B4B1-4FDD-B690-A7F8E85CB71B}" srcOrd="0" destOrd="0" presId="urn:microsoft.com/office/officeart/2005/8/layout/arrow2"/>
    <dgm:cxn modelId="{41A4526F-C00F-4ACB-BD1E-414467CFB320}" type="presParOf" srcId="{AD429410-82CF-4667-9CA9-E3C9710B7676}" destId="{906B15D3-DE95-4D0A-9257-DED07C6FAC0A}" srcOrd="1" destOrd="0" presId="urn:microsoft.com/office/officeart/2005/8/layout/arrow2"/>
    <dgm:cxn modelId="{A6A944DF-48E0-4178-8A1A-4D972CE1CD03}" type="presParOf" srcId="{906B15D3-DE95-4D0A-9257-DED07C6FAC0A}" destId="{FBDBD5C3-A833-4057-AE32-7683D21D87A0}" srcOrd="0" destOrd="0" presId="urn:microsoft.com/office/officeart/2005/8/layout/arrow2"/>
    <dgm:cxn modelId="{FC1EF46B-ACF3-4CFA-A2FF-D805629700D7}" type="presParOf" srcId="{906B15D3-DE95-4D0A-9257-DED07C6FAC0A}" destId="{3172C628-7C8F-4CC1-BD83-7C10955B76C6}" srcOrd="1" destOrd="0" presId="urn:microsoft.com/office/officeart/2005/8/layout/arrow2"/>
    <dgm:cxn modelId="{9DF4D0CE-6B11-496E-8171-FE763C1D46CB}" type="presParOf" srcId="{906B15D3-DE95-4D0A-9257-DED07C6FAC0A}" destId="{12D0F521-D302-407E-AE62-6B3721E4004F}" srcOrd="2" destOrd="0" presId="urn:microsoft.com/office/officeart/2005/8/layout/arrow2"/>
    <dgm:cxn modelId="{97BC4EC2-E2CD-4B15-8389-9E06B0AA6C8C}" type="presParOf" srcId="{906B15D3-DE95-4D0A-9257-DED07C6FAC0A}" destId="{93D30F0B-35F4-4601-91BA-8B33D4F99065}" srcOrd="3" destOrd="0" presId="urn:microsoft.com/office/officeart/2005/8/layout/arrow2"/>
    <dgm:cxn modelId="{59B7535A-B867-42FE-8E3B-00E636989E10}" type="presParOf" srcId="{906B15D3-DE95-4D0A-9257-DED07C6FAC0A}" destId="{DEF426D2-CE81-45C0-88CC-55604145DD27}" srcOrd="4" destOrd="0" presId="urn:microsoft.com/office/officeart/2005/8/layout/arrow2"/>
    <dgm:cxn modelId="{75FDB850-043B-44C6-BC4B-5C02A348D510}" type="presParOf" srcId="{906B15D3-DE95-4D0A-9257-DED07C6FAC0A}" destId="{53D28B3D-34E9-401F-AC41-2D365ED89B58}" srcOrd="5" destOrd="0" presId="urn:microsoft.com/office/officeart/2005/8/layout/arrow2"/>
    <dgm:cxn modelId="{A8F0125D-80AB-4D5A-AEBF-7593B5D3D455}" type="presParOf" srcId="{906B15D3-DE95-4D0A-9257-DED07C6FAC0A}" destId="{12C4484C-09B6-47C4-A351-23AE1E95AE44}" srcOrd="6" destOrd="0" presId="urn:microsoft.com/office/officeart/2005/8/layout/arrow2"/>
    <dgm:cxn modelId="{50544C6A-3C1B-49FA-9F3A-C6AB6630819E}" type="presParOf" srcId="{906B15D3-DE95-4D0A-9257-DED07C6FAC0A}" destId="{A43FD2BE-EFFB-4BEB-8F0E-95C5D3C70B43}"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98041D-A5B8-4643-8E9D-596B0F77D42B}" type="doc">
      <dgm:prSet loTypeId="urn:microsoft.com/office/officeart/2005/8/layout/hProcess7" loCatId="process" qsTypeId="urn:microsoft.com/office/officeart/2005/8/quickstyle/simple1" qsCatId="simple" csTypeId="urn:microsoft.com/office/officeart/2005/8/colors/accent2_2" csCatId="accent2" phldr="1"/>
      <dgm:spPr/>
      <dgm:t>
        <a:bodyPr/>
        <a:lstStyle/>
        <a:p>
          <a:endParaRPr lang="en-US"/>
        </a:p>
      </dgm:t>
    </dgm:pt>
    <dgm:pt modelId="{9FB7422C-B08C-4DA6-B3CD-49B5A5FCA6A2}">
      <dgm:prSet phldrT="[Text]"/>
      <dgm:spPr/>
      <dgm:t>
        <a:bodyPr/>
        <a:lstStyle/>
        <a:p>
          <a:endParaRPr lang="en-US" dirty="0"/>
        </a:p>
      </dgm:t>
    </dgm:pt>
    <dgm:pt modelId="{8DD8002A-7FB0-4C7B-A46B-9A7C6C0DF0BB}" type="parTrans" cxnId="{96E704A6-A923-4F94-8ABE-9C5B87779D86}">
      <dgm:prSet/>
      <dgm:spPr/>
      <dgm:t>
        <a:bodyPr/>
        <a:lstStyle/>
        <a:p>
          <a:endParaRPr lang="en-US"/>
        </a:p>
      </dgm:t>
    </dgm:pt>
    <dgm:pt modelId="{60462342-24F5-49BF-B36A-BD34B32313A3}" type="sibTrans" cxnId="{96E704A6-A923-4F94-8ABE-9C5B87779D86}">
      <dgm:prSet/>
      <dgm:spPr/>
      <dgm:t>
        <a:bodyPr/>
        <a:lstStyle/>
        <a:p>
          <a:endParaRPr lang="en-US"/>
        </a:p>
      </dgm:t>
    </dgm:pt>
    <dgm:pt modelId="{A3F701CD-8DC0-4E7E-832B-EA918DF72300}">
      <dgm:prSet phldrT="[Text]"/>
      <dgm:spPr/>
      <dgm:t>
        <a:bodyPr/>
        <a:lstStyle/>
        <a:p>
          <a:r>
            <a:rPr lang="en-US" dirty="0" smtClean="0"/>
            <a:t>Need-based approach</a:t>
          </a:r>
          <a:endParaRPr lang="en-US" dirty="0"/>
        </a:p>
      </dgm:t>
    </dgm:pt>
    <dgm:pt modelId="{D260BE5B-F93C-45E1-AD20-9942CB1AE998}" type="parTrans" cxnId="{B783CEBC-6490-4C4D-9C20-A50935C2DF3E}">
      <dgm:prSet/>
      <dgm:spPr/>
      <dgm:t>
        <a:bodyPr/>
        <a:lstStyle/>
        <a:p>
          <a:endParaRPr lang="en-US"/>
        </a:p>
      </dgm:t>
    </dgm:pt>
    <dgm:pt modelId="{64BFB4DF-4870-47AB-B0B6-1CE64342B90E}" type="sibTrans" cxnId="{B783CEBC-6490-4C4D-9C20-A50935C2DF3E}">
      <dgm:prSet/>
      <dgm:spPr/>
      <dgm:t>
        <a:bodyPr/>
        <a:lstStyle/>
        <a:p>
          <a:endParaRPr lang="en-US"/>
        </a:p>
      </dgm:t>
    </dgm:pt>
    <dgm:pt modelId="{9E2DE16F-A926-487A-A9BC-D7C562D0F8F4}">
      <dgm:prSet phldrT="[Text]"/>
      <dgm:spPr/>
      <dgm:t>
        <a:bodyPr/>
        <a:lstStyle/>
        <a:p>
          <a:endParaRPr lang="en-US" dirty="0"/>
        </a:p>
      </dgm:t>
    </dgm:pt>
    <dgm:pt modelId="{6882F674-9614-4F6A-9D0A-4B659170734C}" type="parTrans" cxnId="{1214E624-4B34-446E-B8D8-B1A36AD118E6}">
      <dgm:prSet/>
      <dgm:spPr/>
      <dgm:t>
        <a:bodyPr/>
        <a:lstStyle/>
        <a:p>
          <a:endParaRPr lang="en-US"/>
        </a:p>
      </dgm:t>
    </dgm:pt>
    <dgm:pt modelId="{B757D8BA-95A0-473B-AC64-2A210A6FA89C}" type="sibTrans" cxnId="{1214E624-4B34-446E-B8D8-B1A36AD118E6}">
      <dgm:prSet/>
      <dgm:spPr/>
      <dgm:t>
        <a:bodyPr/>
        <a:lstStyle/>
        <a:p>
          <a:endParaRPr lang="en-US"/>
        </a:p>
      </dgm:t>
    </dgm:pt>
    <dgm:pt modelId="{77F2C6F5-667D-42B6-B628-ABF31D92765E}">
      <dgm:prSet phldrT="[Text]"/>
      <dgm:spPr/>
      <dgm:t>
        <a:bodyPr/>
        <a:lstStyle/>
        <a:p>
          <a:r>
            <a:rPr lang="en-US" dirty="0" smtClean="0"/>
            <a:t>Right-Based Approach</a:t>
          </a:r>
          <a:endParaRPr lang="en-US" dirty="0"/>
        </a:p>
      </dgm:t>
    </dgm:pt>
    <dgm:pt modelId="{73ACFF0D-EE62-41C3-9D9D-C88F24C14DF8}" type="parTrans" cxnId="{B73EC270-2CAA-4767-8DB5-C1A8A385FF11}">
      <dgm:prSet/>
      <dgm:spPr/>
      <dgm:t>
        <a:bodyPr/>
        <a:lstStyle/>
        <a:p>
          <a:endParaRPr lang="en-US"/>
        </a:p>
      </dgm:t>
    </dgm:pt>
    <dgm:pt modelId="{1C5F9A20-78FC-412C-95C9-5777D2D49362}" type="sibTrans" cxnId="{B73EC270-2CAA-4767-8DB5-C1A8A385FF11}">
      <dgm:prSet/>
      <dgm:spPr/>
      <dgm:t>
        <a:bodyPr/>
        <a:lstStyle/>
        <a:p>
          <a:endParaRPr lang="en-US"/>
        </a:p>
      </dgm:t>
    </dgm:pt>
    <dgm:pt modelId="{17A19083-B4B6-47B0-BA02-76945604EA07}">
      <dgm:prSet phldrT="[Text]"/>
      <dgm:spPr/>
      <dgm:t>
        <a:bodyPr/>
        <a:lstStyle/>
        <a:p>
          <a:endParaRPr lang="en-US" dirty="0"/>
        </a:p>
      </dgm:t>
    </dgm:pt>
    <dgm:pt modelId="{42BF30F7-DFFC-431A-9AA6-883D60043BB5}" type="parTrans" cxnId="{7C72C6E5-2E0D-40CC-B3F0-FEC89EE9C2BF}">
      <dgm:prSet/>
      <dgm:spPr/>
      <dgm:t>
        <a:bodyPr/>
        <a:lstStyle/>
        <a:p>
          <a:endParaRPr lang="en-US"/>
        </a:p>
      </dgm:t>
    </dgm:pt>
    <dgm:pt modelId="{F0E4988C-7D0A-4761-96B2-2FEB9F598E26}" type="sibTrans" cxnId="{7C72C6E5-2E0D-40CC-B3F0-FEC89EE9C2BF}">
      <dgm:prSet/>
      <dgm:spPr/>
      <dgm:t>
        <a:bodyPr/>
        <a:lstStyle/>
        <a:p>
          <a:endParaRPr lang="en-US"/>
        </a:p>
      </dgm:t>
    </dgm:pt>
    <dgm:pt modelId="{5CDC050C-74BB-48EC-9EC3-6A3FE4DDDF89}">
      <dgm:prSet phldrT="[Text]"/>
      <dgm:spPr/>
      <dgm:t>
        <a:bodyPr/>
        <a:lstStyle/>
        <a:p>
          <a:r>
            <a:rPr lang="en-US" dirty="0" smtClean="0"/>
            <a:t>Inclusive Approach</a:t>
          </a:r>
          <a:endParaRPr lang="en-US" dirty="0"/>
        </a:p>
      </dgm:t>
    </dgm:pt>
    <dgm:pt modelId="{18EC24A9-85DD-41A4-95AD-24614EFFD9B7}" type="parTrans" cxnId="{E1F4857E-FEE6-4D97-8E56-BC9334D7D633}">
      <dgm:prSet/>
      <dgm:spPr/>
      <dgm:t>
        <a:bodyPr/>
        <a:lstStyle/>
        <a:p>
          <a:endParaRPr lang="en-US"/>
        </a:p>
      </dgm:t>
    </dgm:pt>
    <dgm:pt modelId="{E7833449-23B2-404E-B380-15D117BEDB8C}" type="sibTrans" cxnId="{E1F4857E-FEE6-4D97-8E56-BC9334D7D633}">
      <dgm:prSet/>
      <dgm:spPr/>
      <dgm:t>
        <a:bodyPr/>
        <a:lstStyle/>
        <a:p>
          <a:endParaRPr lang="en-US"/>
        </a:p>
      </dgm:t>
    </dgm:pt>
    <dgm:pt modelId="{F5B25680-406A-4101-8AC3-07B2067480F0}" type="pres">
      <dgm:prSet presAssocID="{9698041D-A5B8-4643-8E9D-596B0F77D42B}" presName="Name0" presStyleCnt="0">
        <dgm:presLayoutVars>
          <dgm:dir/>
          <dgm:animLvl val="lvl"/>
          <dgm:resizeHandles val="exact"/>
        </dgm:presLayoutVars>
      </dgm:prSet>
      <dgm:spPr/>
      <dgm:t>
        <a:bodyPr/>
        <a:lstStyle/>
        <a:p>
          <a:endParaRPr lang="en-US"/>
        </a:p>
      </dgm:t>
    </dgm:pt>
    <dgm:pt modelId="{C8F49B04-85B6-40A6-B63B-E43F6483FAE5}" type="pres">
      <dgm:prSet presAssocID="{9FB7422C-B08C-4DA6-B3CD-49B5A5FCA6A2}" presName="compositeNode" presStyleCnt="0">
        <dgm:presLayoutVars>
          <dgm:bulletEnabled val="1"/>
        </dgm:presLayoutVars>
      </dgm:prSet>
      <dgm:spPr/>
    </dgm:pt>
    <dgm:pt modelId="{8245AB5B-FA9B-446C-8EC7-C7F9FA4CA102}" type="pres">
      <dgm:prSet presAssocID="{9FB7422C-B08C-4DA6-B3CD-49B5A5FCA6A2}" presName="bgRect" presStyleLbl="node1" presStyleIdx="0" presStyleCnt="3" custScaleX="109772" custLinFactNeighborX="-45" custLinFactNeighborY="847"/>
      <dgm:spPr/>
      <dgm:t>
        <a:bodyPr/>
        <a:lstStyle/>
        <a:p>
          <a:endParaRPr lang="en-US"/>
        </a:p>
      </dgm:t>
    </dgm:pt>
    <dgm:pt modelId="{E922BF31-22A1-45D1-93AA-81679821018E}" type="pres">
      <dgm:prSet presAssocID="{9FB7422C-B08C-4DA6-B3CD-49B5A5FCA6A2}" presName="parentNode" presStyleLbl="node1" presStyleIdx="0" presStyleCnt="3">
        <dgm:presLayoutVars>
          <dgm:chMax val="0"/>
          <dgm:bulletEnabled val="1"/>
        </dgm:presLayoutVars>
      </dgm:prSet>
      <dgm:spPr/>
      <dgm:t>
        <a:bodyPr/>
        <a:lstStyle/>
        <a:p>
          <a:endParaRPr lang="en-US"/>
        </a:p>
      </dgm:t>
    </dgm:pt>
    <dgm:pt modelId="{B68ABC0C-8700-4C0E-9613-96F174C74A9A}" type="pres">
      <dgm:prSet presAssocID="{9FB7422C-B08C-4DA6-B3CD-49B5A5FCA6A2}" presName="childNode" presStyleLbl="node1" presStyleIdx="0" presStyleCnt="3">
        <dgm:presLayoutVars>
          <dgm:bulletEnabled val="1"/>
        </dgm:presLayoutVars>
      </dgm:prSet>
      <dgm:spPr/>
      <dgm:t>
        <a:bodyPr/>
        <a:lstStyle/>
        <a:p>
          <a:endParaRPr lang="en-US"/>
        </a:p>
      </dgm:t>
    </dgm:pt>
    <dgm:pt modelId="{7F9011D4-8E66-42C2-B763-2392DFC22484}" type="pres">
      <dgm:prSet presAssocID="{60462342-24F5-49BF-B36A-BD34B32313A3}" presName="hSp" presStyleCnt="0"/>
      <dgm:spPr/>
    </dgm:pt>
    <dgm:pt modelId="{BAEB0D3C-D4CA-4CEE-A981-190A6C7B87E1}" type="pres">
      <dgm:prSet presAssocID="{60462342-24F5-49BF-B36A-BD34B32313A3}" presName="vProcSp" presStyleCnt="0"/>
      <dgm:spPr/>
    </dgm:pt>
    <dgm:pt modelId="{8F431A35-024D-4471-8A5D-AC7AD81D9729}" type="pres">
      <dgm:prSet presAssocID="{60462342-24F5-49BF-B36A-BD34B32313A3}" presName="vSp1" presStyleCnt="0"/>
      <dgm:spPr/>
    </dgm:pt>
    <dgm:pt modelId="{23E212C5-764A-48E2-B66C-0BEE76A5EDA1}" type="pres">
      <dgm:prSet presAssocID="{60462342-24F5-49BF-B36A-BD34B32313A3}" presName="simulatedConn" presStyleLbl="solidFgAcc1" presStyleIdx="0" presStyleCnt="2"/>
      <dgm:spPr/>
    </dgm:pt>
    <dgm:pt modelId="{048E94A0-8C11-46D9-8EC6-40846D8E0B38}" type="pres">
      <dgm:prSet presAssocID="{60462342-24F5-49BF-B36A-BD34B32313A3}" presName="vSp2" presStyleCnt="0"/>
      <dgm:spPr/>
    </dgm:pt>
    <dgm:pt modelId="{455708DF-114C-4BA3-A5E6-54E239B153AE}" type="pres">
      <dgm:prSet presAssocID="{60462342-24F5-49BF-B36A-BD34B32313A3}" presName="sibTrans" presStyleCnt="0"/>
      <dgm:spPr/>
    </dgm:pt>
    <dgm:pt modelId="{83EA3DE0-9478-4C01-B014-1F92662F20C1}" type="pres">
      <dgm:prSet presAssocID="{9E2DE16F-A926-487A-A9BC-D7C562D0F8F4}" presName="compositeNode" presStyleCnt="0">
        <dgm:presLayoutVars>
          <dgm:bulletEnabled val="1"/>
        </dgm:presLayoutVars>
      </dgm:prSet>
      <dgm:spPr/>
    </dgm:pt>
    <dgm:pt modelId="{BFAE1A38-4712-4BFB-8172-29428E78B168}" type="pres">
      <dgm:prSet presAssocID="{9E2DE16F-A926-487A-A9BC-D7C562D0F8F4}" presName="bgRect" presStyleLbl="node1" presStyleIdx="1" presStyleCnt="3" custScaleX="111555" custLinFactNeighborX="-1936" custLinFactNeighborY="847"/>
      <dgm:spPr/>
      <dgm:t>
        <a:bodyPr/>
        <a:lstStyle/>
        <a:p>
          <a:endParaRPr lang="en-US"/>
        </a:p>
      </dgm:t>
    </dgm:pt>
    <dgm:pt modelId="{96FE8A60-5C91-4109-8EE7-7A6FE3E35879}" type="pres">
      <dgm:prSet presAssocID="{9E2DE16F-A926-487A-A9BC-D7C562D0F8F4}" presName="parentNode" presStyleLbl="node1" presStyleIdx="1" presStyleCnt="3">
        <dgm:presLayoutVars>
          <dgm:chMax val="0"/>
          <dgm:bulletEnabled val="1"/>
        </dgm:presLayoutVars>
      </dgm:prSet>
      <dgm:spPr/>
      <dgm:t>
        <a:bodyPr/>
        <a:lstStyle/>
        <a:p>
          <a:endParaRPr lang="en-US"/>
        </a:p>
      </dgm:t>
    </dgm:pt>
    <dgm:pt modelId="{9C7C5BF3-AE0F-4A16-9571-F9F1252B876F}" type="pres">
      <dgm:prSet presAssocID="{9E2DE16F-A926-487A-A9BC-D7C562D0F8F4}" presName="childNode" presStyleLbl="node1" presStyleIdx="1" presStyleCnt="3">
        <dgm:presLayoutVars>
          <dgm:bulletEnabled val="1"/>
        </dgm:presLayoutVars>
      </dgm:prSet>
      <dgm:spPr/>
      <dgm:t>
        <a:bodyPr/>
        <a:lstStyle/>
        <a:p>
          <a:endParaRPr lang="en-US"/>
        </a:p>
      </dgm:t>
    </dgm:pt>
    <dgm:pt modelId="{340ACD35-896D-4D9B-99E4-47EB83D89B7B}" type="pres">
      <dgm:prSet presAssocID="{B757D8BA-95A0-473B-AC64-2A210A6FA89C}" presName="hSp" presStyleCnt="0"/>
      <dgm:spPr/>
    </dgm:pt>
    <dgm:pt modelId="{1C41065A-49F0-4E5B-98CA-798167A6A171}" type="pres">
      <dgm:prSet presAssocID="{B757D8BA-95A0-473B-AC64-2A210A6FA89C}" presName="vProcSp" presStyleCnt="0"/>
      <dgm:spPr/>
    </dgm:pt>
    <dgm:pt modelId="{FC97AB3C-7BF8-43D5-A3AC-75604D62FF5E}" type="pres">
      <dgm:prSet presAssocID="{B757D8BA-95A0-473B-AC64-2A210A6FA89C}" presName="vSp1" presStyleCnt="0"/>
      <dgm:spPr/>
    </dgm:pt>
    <dgm:pt modelId="{70D2B45B-8CE7-4960-BE61-462A9013E672}" type="pres">
      <dgm:prSet presAssocID="{B757D8BA-95A0-473B-AC64-2A210A6FA89C}" presName="simulatedConn" presStyleLbl="solidFgAcc1" presStyleIdx="1" presStyleCnt="2"/>
      <dgm:spPr/>
    </dgm:pt>
    <dgm:pt modelId="{C06D459C-0762-48D0-A455-4BE026408A8C}" type="pres">
      <dgm:prSet presAssocID="{B757D8BA-95A0-473B-AC64-2A210A6FA89C}" presName="vSp2" presStyleCnt="0"/>
      <dgm:spPr/>
    </dgm:pt>
    <dgm:pt modelId="{12C25EF5-92C4-43C7-8621-F6AA06842DDB}" type="pres">
      <dgm:prSet presAssocID="{B757D8BA-95A0-473B-AC64-2A210A6FA89C}" presName="sibTrans" presStyleCnt="0"/>
      <dgm:spPr/>
    </dgm:pt>
    <dgm:pt modelId="{FF733C43-FE16-43C6-95F0-DDF731F5F17D}" type="pres">
      <dgm:prSet presAssocID="{17A19083-B4B6-47B0-BA02-76945604EA07}" presName="compositeNode" presStyleCnt="0">
        <dgm:presLayoutVars>
          <dgm:bulletEnabled val="1"/>
        </dgm:presLayoutVars>
      </dgm:prSet>
      <dgm:spPr/>
    </dgm:pt>
    <dgm:pt modelId="{19D0E5F4-9EE6-4748-AC6B-240107FA3A09}" type="pres">
      <dgm:prSet presAssocID="{17A19083-B4B6-47B0-BA02-76945604EA07}" presName="bgRect" presStyleLbl="node1" presStyleIdx="2" presStyleCnt="3" custLinFactNeighborX="240" custLinFactNeighborY="847"/>
      <dgm:spPr/>
      <dgm:t>
        <a:bodyPr/>
        <a:lstStyle/>
        <a:p>
          <a:endParaRPr lang="en-US"/>
        </a:p>
      </dgm:t>
    </dgm:pt>
    <dgm:pt modelId="{F79B5A47-11A4-4A91-AC10-F5B8C1DC868A}" type="pres">
      <dgm:prSet presAssocID="{17A19083-B4B6-47B0-BA02-76945604EA07}" presName="parentNode" presStyleLbl="node1" presStyleIdx="2" presStyleCnt="3">
        <dgm:presLayoutVars>
          <dgm:chMax val="0"/>
          <dgm:bulletEnabled val="1"/>
        </dgm:presLayoutVars>
      </dgm:prSet>
      <dgm:spPr/>
      <dgm:t>
        <a:bodyPr/>
        <a:lstStyle/>
        <a:p>
          <a:endParaRPr lang="en-US"/>
        </a:p>
      </dgm:t>
    </dgm:pt>
    <dgm:pt modelId="{3CC7CB46-1B52-4CE2-9604-04F648988A45}" type="pres">
      <dgm:prSet presAssocID="{17A19083-B4B6-47B0-BA02-76945604EA07}" presName="childNode" presStyleLbl="node1" presStyleIdx="2" presStyleCnt="3">
        <dgm:presLayoutVars>
          <dgm:bulletEnabled val="1"/>
        </dgm:presLayoutVars>
      </dgm:prSet>
      <dgm:spPr/>
      <dgm:t>
        <a:bodyPr/>
        <a:lstStyle/>
        <a:p>
          <a:endParaRPr lang="en-US"/>
        </a:p>
      </dgm:t>
    </dgm:pt>
  </dgm:ptLst>
  <dgm:cxnLst>
    <dgm:cxn modelId="{DE254202-2D6A-4654-8B56-1E2C09DE8F42}" type="presOf" srcId="{17A19083-B4B6-47B0-BA02-76945604EA07}" destId="{F79B5A47-11A4-4A91-AC10-F5B8C1DC868A}" srcOrd="1" destOrd="0" presId="urn:microsoft.com/office/officeart/2005/8/layout/hProcess7"/>
    <dgm:cxn modelId="{5D465AFB-547D-4A71-96CC-F075F0801B81}" type="presOf" srcId="{9E2DE16F-A926-487A-A9BC-D7C562D0F8F4}" destId="{96FE8A60-5C91-4109-8EE7-7A6FE3E35879}" srcOrd="1" destOrd="0" presId="urn:microsoft.com/office/officeart/2005/8/layout/hProcess7"/>
    <dgm:cxn modelId="{D5079732-3ED8-4B3A-9F2C-E56DC221E28E}" type="presOf" srcId="{9FB7422C-B08C-4DA6-B3CD-49B5A5FCA6A2}" destId="{8245AB5B-FA9B-446C-8EC7-C7F9FA4CA102}" srcOrd="0" destOrd="0" presId="urn:microsoft.com/office/officeart/2005/8/layout/hProcess7"/>
    <dgm:cxn modelId="{6BCB6573-2000-4E10-BC8B-405B27F85EEF}" type="presOf" srcId="{77F2C6F5-667D-42B6-B628-ABF31D92765E}" destId="{9C7C5BF3-AE0F-4A16-9571-F9F1252B876F}" srcOrd="0" destOrd="0" presId="urn:microsoft.com/office/officeart/2005/8/layout/hProcess7"/>
    <dgm:cxn modelId="{7C72C6E5-2E0D-40CC-B3F0-FEC89EE9C2BF}" srcId="{9698041D-A5B8-4643-8E9D-596B0F77D42B}" destId="{17A19083-B4B6-47B0-BA02-76945604EA07}" srcOrd="2" destOrd="0" parTransId="{42BF30F7-DFFC-431A-9AA6-883D60043BB5}" sibTransId="{F0E4988C-7D0A-4761-96B2-2FEB9F598E26}"/>
    <dgm:cxn modelId="{3CF99F25-AC84-4C69-8BE1-B8607F963BE2}" type="presOf" srcId="{9FB7422C-B08C-4DA6-B3CD-49B5A5FCA6A2}" destId="{E922BF31-22A1-45D1-93AA-81679821018E}" srcOrd="1" destOrd="0" presId="urn:microsoft.com/office/officeart/2005/8/layout/hProcess7"/>
    <dgm:cxn modelId="{06F5C4C1-4EC0-41EE-AD44-726A88113AB5}" type="presOf" srcId="{A3F701CD-8DC0-4E7E-832B-EA918DF72300}" destId="{B68ABC0C-8700-4C0E-9613-96F174C74A9A}" srcOrd="0" destOrd="0" presId="urn:microsoft.com/office/officeart/2005/8/layout/hProcess7"/>
    <dgm:cxn modelId="{E1F4857E-FEE6-4D97-8E56-BC9334D7D633}" srcId="{17A19083-B4B6-47B0-BA02-76945604EA07}" destId="{5CDC050C-74BB-48EC-9EC3-6A3FE4DDDF89}" srcOrd="0" destOrd="0" parTransId="{18EC24A9-85DD-41A4-95AD-24614EFFD9B7}" sibTransId="{E7833449-23B2-404E-B380-15D117BEDB8C}"/>
    <dgm:cxn modelId="{3B149776-47A8-42CB-83A6-6FA774EDAE93}" type="presOf" srcId="{17A19083-B4B6-47B0-BA02-76945604EA07}" destId="{19D0E5F4-9EE6-4748-AC6B-240107FA3A09}" srcOrd="0" destOrd="0" presId="urn:microsoft.com/office/officeart/2005/8/layout/hProcess7"/>
    <dgm:cxn modelId="{B73EC270-2CAA-4767-8DB5-C1A8A385FF11}" srcId="{9E2DE16F-A926-487A-A9BC-D7C562D0F8F4}" destId="{77F2C6F5-667D-42B6-B628-ABF31D92765E}" srcOrd="0" destOrd="0" parTransId="{73ACFF0D-EE62-41C3-9D9D-C88F24C14DF8}" sibTransId="{1C5F9A20-78FC-412C-95C9-5777D2D49362}"/>
    <dgm:cxn modelId="{B95D843D-9F11-489F-BE99-34997A4D7D83}" type="presOf" srcId="{9E2DE16F-A926-487A-A9BC-D7C562D0F8F4}" destId="{BFAE1A38-4712-4BFB-8172-29428E78B168}" srcOrd="0" destOrd="0" presId="urn:microsoft.com/office/officeart/2005/8/layout/hProcess7"/>
    <dgm:cxn modelId="{B783CEBC-6490-4C4D-9C20-A50935C2DF3E}" srcId="{9FB7422C-B08C-4DA6-B3CD-49B5A5FCA6A2}" destId="{A3F701CD-8DC0-4E7E-832B-EA918DF72300}" srcOrd="0" destOrd="0" parTransId="{D260BE5B-F93C-45E1-AD20-9942CB1AE998}" sibTransId="{64BFB4DF-4870-47AB-B0B6-1CE64342B90E}"/>
    <dgm:cxn modelId="{1214E624-4B34-446E-B8D8-B1A36AD118E6}" srcId="{9698041D-A5B8-4643-8E9D-596B0F77D42B}" destId="{9E2DE16F-A926-487A-A9BC-D7C562D0F8F4}" srcOrd="1" destOrd="0" parTransId="{6882F674-9614-4F6A-9D0A-4B659170734C}" sibTransId="{B757D8BA-95A0-473B-AC64-2A210A6FA89C}"/>
    <dgm:cxn modelId="{3BCA81E7-B767-4EAC-A7B8-AB9206F192CC}" type="presOf" srcId="{9698041D-A5B8-4643-8E9D-596B0F77D42B}" destId="{F5B25680-406A-4101-8AC3-07B2067480F0}" srcOrd="0" destOrd="0" presId="urn:microsoft.com/office/officeart/2005/8/layout/hProcess7"/>
    <dgm:cxn modelId="{59D35EBC-6F15-447B-9352-00310EA8E8BF}" type="presOf" srcId="{5CDC050C-74BB-48EC-9EC3-6A3FE4DDDF89}" destId="{3CC7CB46-1B52-4CE2-9604-04F648988A45}" srcOrd="0" destOrd="0" presId="urn:microsoft.com/office/officeart/2005/8/layout/hProcess7"/>
    <dgm:cxn modelId="{96E704A6-A923-4F94-8ABE-9C5B87779D86}" srcId="{9698041D-A5B8-4643-8E9D-596B0F77D42B}" destId="{9FB7422C-B08C-4DA6-B3CD-49B5A5FCA6A2}" srcOrd="0" destOrd="0" parTransId="{8DD8002A-7FB0-4C7B-A46B-9A7C6C0DF0BB}" sibTransId="{60462342-24F5-49BF-B36A-BD34B32313A3}"/>
    <dgm:cxn modelId="{085D4968-E6E6-4A4A-8D24-16F6751E1595}" type="presParOf" srcId="{F5B25680-406A-4101-8AC3-07B2067480F0}" destId="{C8F49B04-85B6-40A6-B63B-E43F6483FAE5}" srcOrd="0" destOrd="0" presId="urn:microsoft.com/office/officeart/2005/8/layout/hProcess7"/>
    <dgm:cxn modelId="{E93891F0-4D95-4C5D-B9AF-BEA5CAFA5376}" type="presParOf" srcId="{C8F49B04-85B6-40A6-B63B-E43F6483FAE5}" destId="{8245AB5B-FA9B-446C-8EC7-C7F9FA4CA102}" srcOrd="0" destOrd="0" presId="urn:microsoft.com/office/officeart/2005/8/layout/hProcess7"/>
    <dgm:cxn modelId="{F02171A9-D57A-4D4C-9821-92B13158F584}" type="presParOf" srcId="{C8F49B04-85B6-40A6-B63B-E43F6483FAE5}" destId="{E922BF31-22A1-45D1-93AA-81679821018E}" srcOrd="1" destOrd="0" presId="urn:microsoft.com/office/officeart/2005/8/layout/hProcess7"/>
    <dgm:cxn modelId="{7E31D61B-C480-4DCE-9AF9-AA26C9F401B7}" type="presParOf" srcId="{C8F49B04-85B6-40A6-B63B-E43F6483FAE5}" destId="{B68ABC0C-8700-4C0E-9613-96F174C74A9A}" srcOrd="2" destOrd="0" presId="urn:microsoft.com/office/officeart/2005/8/layout/hProcess7"/>
    <dgm:cxn modelId="{D2CF3C52-CD24-4633-B862-27A81B025DAC}" type="presParOf" srcId="{F5B25680-406A-4101-8AC3-07B2067480F0}" destId="{7F9011D4-8E66-42C2-B763-2392DFC22484}" srcOrd="1" destOrd="0" presId="urn:microsoft.com/office/officeart/2005/8/layout/hProcess7"/>
    <dgm:cxn modelId="{69993482-A3EF-4EF2-BC71-7B40B419E173}" type="presParOf" srcId="{F5B25680-406A-4101-8AC3-07B2067480F0}" destId="{BAEB0D3C-D4CA-4CEE-A981-190A6C7B87E1}" srcOrd="2" destOrd="0" presId="urn:microsoft.com/office/officeart/2005/8/layout/hProcess7"/>
    <dgm:cxn modelId="{CB31D4E4-CBFA-4CB1-9E31-6C0AD51F6BE2}" type="presParOf" srcId="{BAEB0D3C-D4CA-4CEE-A981-190A6C7B87E1}" destId="{8F431A35-024D-4471-8A5D-AC7AD81D9729}" srcOrd="0" destOrd="0" presId="urn:microsoft.com/office/officeart/2005/8/layout/hProcess7"/>
    <dgm:cxn modelId="{B32C5218-ACE0-41CF-8F86-A2A568544FF0}" type="presParOf" srcId="{BAEB0D3C-D4CA-4CEE-A981-190A6C7B87E1}" destId="{23E212C5-764A-48E2-B66C-0BEE76A5EDA1}" srcOrd="1" destOrd="0" presId="urn:microsoft.com/office/officeart/2005/8/layout/hProcess7"/>
    <dgm:cxn modelId="{86065959-AD77-4149-852F-21B81FA1F913}" type="presParOf" srcId="{BAEB0D3C-D4CA-4CEE-A981-190A6C7B87E1}" destId="{048E94A0-8C11-46D9-8EC6-40846D8E0B38}" srcOrd="2" destOrd="0" presId="urn:microsoft.com/office/officeart/2005/8/layout/hProcess7"/>
    <dgm:cxn modelId="{F75CBF69-3DB7-4836-822B-5EC5D844B1C3}" type="presParOf" srcId="{F5B25680-406A-4101-8AC3-07B2067480F0}" destId="{455708DF-114C-4BA3-A5E6-54E239B153AE}" srcOrd="3" destOrd="0" presId="urn:microsoft.com/office/officeart/2005/8/layout/hProcess7"/>
    <dgm:cxn modelId="{2FB708F9-5490-42A7-B69A-9A72775E75D8}" type="presParOf" srcId="{F5B25680-406A-4101-8AC3-07B2067480F0}" destId="{83EA3DE0-9478-4C01-B014-1F92662F20C1}" srcOrd="4" destOrd="0" presId="urn:microsoft.com/office/officeart/2005/8/layout/hProcess7"/>
    <dgm:cxn modelId="{B69CB320-D251-457B-AF2E-C5829DA8201A}" type="presParOf" srcId="{83EA3DE0-9478-4C01-B014-1F92662F20C1}" destId="{BFAE1A38-4712-4BFB-8172-29428E78B168}" srcOrd="0" destOrd="0" presId="urn:microsoft.com/office/officeart/2005/8/layout/hProcess7"/>
    <dgm:cxn modelId="{C46056C9-13EE-42BE-B0B3-EDA0ADA573CE}" type="presParOf" srcId="{83EA3DE0-9478-4C01-B014-1F92662F20C1}" destId="{96FE8A60-5C91-4109-8EE7-7A6FE3E35879}" srcOrd="1" destOrd="0" presId="urn:microsoft.com/office/officeart/2005/8/layout/hProcess7"/>
    <dgm:cxn modelId="{1ABA0A72-6859-434E-BE3E-8CAFD467AEE0}" type="presParOf" srcId="{83EA3DE0-9478-4C01-B014-1F92662F20C1}" destId="{9C7C5BF3-AE0F-4A16-9571-F9F1252B876F}" srcOrd="2" destOrd="0" presId="urn:microsoft.com/office/officeart/2005/8/layout/hProcess7"/>
    <dgm:cxn modelId="{717EE897-1C8B-4BF0-8168-DEFA501BF237}" type="presParOf" srcId="{F5B25680-406A-4101-8AC3-07B2067480F0}" destId="{340ACD35-896D-4D9B-99E4-47EB83D89B7B}" srcOrd="5" destOrd="0" presId="urn:microsoft.com/office/officeart/2005/8/layout/hProcess7"/>
    <dgm:cxn modelId="{1FCC678B-EF8C-4351-A253-715D148346F6}" type="presParOf" srcId="{F5B25680-406A-4101-8AC3-07B2067480F0}" destId="{1C41065A-49F0-4E5B-98CA-798167A6A171}" srcOrd="6" destOrd="0" presId="urn:microsoft.com/office/officeart/2005/8/layout/hProcess7"/>
    <dgm:cxn modelId="{1367ADFD-0B8B-4D47-BB6C-9BFD0882D3C1}" type="presParOf" srcId="{1C41065A-49F0-4E5B-98CA-798167A6A171}" destId="{FC97AB3C-7BF8-43D5-A3AC-75604D62FF5E}" srcOrd="0" destOrd="0" presId="urn:microsoft.com/office/officeart/2005/8/layout/hProcess7"/>
    <dgm:cxn modelId="{5992B6A6-BD7E-4C47-98D1-161DC24198A3}" type="presParOf" srcId="{1C41065A-49F0-4E5B-98CA-798167A6A171}" destId="{70D2B45B-8CE7-4960-BE61-462A9013E672}" srcOrd="1" destOrd="0" presId="urn:microsoft.com/office/officeart/2005/8/layout/hProcess7"/>
    <dgm:cxn modelId="{94422976-6FFA-44BB-81DC-EB76CDFF926D}" type="presParOf" srcId="{1C41065A-49F0-4E5B-98CA-798167A6A171}" destId="{C06D459C-0762-48D0-A455-4BE026408A8C}" srcOrd="2" destOrd="0" presId="urn:microsoft.com/office/officeart/2005/8/layout/hProcess7"/>
    <dgm:cxn modelId="{D43DA766-3CAD-4971-8055-8F3270478350}" type="presParOf" srcId="{F5B25680-406A-4101-8AC3-07B2067480F0}" destId="{12C25EF5-92C4-43C7-8621-F6AA06842DDB}" srcOrd="7" destOrd="0" presId="urn:microsoft.com/office/officeart/2005/8/layout/hProcess7"/>
    <dgm:cxn modelId="{38244DD4-F894-42B9-B100-C8BD21BFDEAC}" type="presParOf" srcId="{F5B25680-406A-4101-8AC3-07B2067480F0}" destId="{FF733C43-FE16-43C6-95F0-DDF731F5F17D}" srcOrd="8" destOrd="0" presId="urn:microsoft.com/office/officeart/2005/8/layout/hProcess7"/>
    <dgm:cxn modelId="{305A9DB2-6696-4BC1-A3FB-D9F146F0D8FA}" type="presParOf" srcId="{FF733C43-FE16-43C6-95F0-DDF731F5F17D}" destId="{19D0E5F4-9EE6-4748-AC6B-240107FA3A09}" srcOrd="0" destOrd="0" presId="urn:microsoft.com/office/officeart/2005/8/layout/hProcess7"/>
    <dgm:cxn modelId="{A69CC199-E136-4065-A5D4-06E4093E4DF0}" type="presParOf" srcId="{FF733C43-FE16-43C6-95F0-DDF731F5F17D}" destId="{F79B5A47-11A4-4A91-AC10-F5B8C1DC868A}" srcOrd="1" destOrd="0" presId="urn:microsoft.com/office/officeart/2005/8/layout/hProcess7"/>
    <dgm:cxn modelId="{17CADFB6-EE13-4957-967D-4241FE264F6E}" type="presParOf" srcId="{FF733C43-FE16-43C6-95F0-DDF731F5F17D}" destId="{3CC7CB46-1B52-4CE2-9604-04F648988A45}"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3/18/2014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3/18/2014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3/18/2014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3/18/2014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3/18/2014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3/18/2014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3/18/2014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Curriculum" TargetMode="External"/><Relationship Id="rId3" Type="http://schemas.openxmlformats.org/officeDocument/2006/relationships/hyperlink" Target="http://en.wikipedia.org/wiki/Stanford_Encyclopedia_of_Philosophy" TargetMode="External"/><Relationship Id="rId7" Type="http://schemas.openxmlformats.org/officeDocument/2006/relationships/hyperlink" Target="http://en.wikipedia.org/wiki/Logic_in_Islamic_philosophy" TargetMode="External"/><Relationship Id="rId2" Type="http://schemas.openxmlformats.org/officeDocument/2006/relationships/hyperlink" Target="http://en.wikipedia.org/wiki/Dimitri_Gutas" TargetMode="External"/><Relationship Id="rId1" Type="http://schemas.openxmlformats.org/officeDocument/2006/relationships/slideLayout" Target="../slideLayouts/slideLayout2.xml"/><Relationship Id="rId6" Type="http://schemas.openxmlformats.org/officeDocument/2006/relationships/hyperlink" Target="http://en.wikipedia.org/wiki/Al-Ghazali" TargetMode="External"/><Relationship Id="rId5" Type="http://schemas.openxmlformats.org/officeDocument/2006/relationships/hyperlink" Target="http://en.wikipedia.org/wiki/Islamic_philosophy" TargetMode="External"/><Relationship Id="rId4" Type="http://schemas.openxmlformats.org/officeDocument/2006/relationships/hyperlink" Target="http://en.wikipedia.org/wiki/Islamic_Golden_Age"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Islamic_astrology" TargetMode="External"/><Relationship Id="rId13" Type="http://schemas.openxmlformats.org/officeDocument/2006/relationships/hyperlink" Target="http://en.wikipedia.org/wiki/Maktab" TargetMode="External"/><Relationship Id="rId3" Type="http://schemas.openxmlformats.org/officeDocument/2006/relationships/hyperlink" Target="http://en.wikipedia.org/wiki/Masjid" TargetMode="External"/><Relationship Id="rId7" Type="http://schemas.openxmlformats.org/officeDocument/2006/relationships/hyperlink" Target="http://en.wikipedia.org/wiki/Astronomy_in_medieval_Islam" TargetMode="External"/><Relationship Id="rId12" Type="http://schemas.openxmlformats.org/officeDocument/2006/relationships/hyperlink" Target="http://en.wikipedia.org/wiki/Classical_antiquity" TargetMode="External"/><Relationship Id="rId2" Type="http://schemas.openxmlformats.org/officeDocument/2006/relationships/hyperlink" Target="http://en.wikipedia.org/wiki/Muslim_educational_institutions" TargetMode="External"/><Relationship Id="rId1" Type="http://schemas.openxmlformats.org/officeDocument/2006/relationships/slideLayout" Target="../slideLayouts/slideLayout2.xml"/><Relationship Id="rId6" Type="http://schemas.openxmlformats.org/officeDocument/2006/relationships/hyperlink" Target="http://en.wikipedia.org/wiki/Mathematics_in_medieval_Islam" TargetMode="External"/><Relationship Id="rId11" Type="http://schemas.openxmlformats.org/officeDocument/2006/relationships/hyperlink" Target="http://en.wikipedia.org/wiki/Classical_Athens" TargetMode="External"/><Relationship Id="rId5" Type="http://schemas.openxmlformats.org/officeDocument/2006/relationships/hyperlink" Target="http://en.wikipedia.org/wiki/Tariqah" TargetMode="External"/><Relationship Id="rId10" Type="http://schemas.openxmlformats.org/officeDocument/2006/relationships/hyperlink" Target="http://en.wikipedia.org/wiki/Middle_Ages" TargetMode="External"/><Relationship Id="rId4" Type="http://schemas.openxmlformats.org/officeDocument/2006/relationships/hyperlink" Target="http://en.wikipedia.org/wiki/Madhhab" TargetMode="External"/><Relationship Id="rId9" Type="http://schemas.openxmlformats.org/officeDocument/2006/relationships/hyperlink" Target="http://en.wikipedia.org/wiki/Geography_and_cartography_in_medieval_Isla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Qur'an" TargetMode="External"/><Relationship Id="rId7" Type="http://schemas.openxmlformats.org/officeDocument/2006/relationships/hyperlink" Target="http://en.wikipedia.org/wiki/Islamic_ethics" TargetMode="External"/><Relationship Id="rId2" Type="http://schemas.openxmlformats.org/officeDocument/2006/relationships/hyperlink" Target="http://en.wikipedia.org/wiki/Primary_education" TargetMode="External"/><Relationship Id="rId1" Type="http://schemas.openxmlformats.org/officeDocument/2006/relationships/slideLayout" Target="../slideLayouts/slideLayout2.xml"/><Relationship Id="rId6" Type="http://schemas.openxmlformats.org/officeDocument/2006/relationships/hyperlink" Target="http://en.wikipedia.org/wiki/Islamic_literature" TargetMode="External"/><Relationship Id="rId5" Type="http://schemas.openxmlformats.org/officeDocument/2006/relationships/hyperlink" Target="http://en.wikipedia.org/wiki/Arabic_language" TargetMode="External"/><Relationship Id="rId4" Type="http://schemas.openxmlformats.org/officeDocument/2006/relationships/hyperlink" Target="http://en.wikipedia.org/wiki/Islamic_metaphysic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Islamic_medicine" TargetMode="External"/><Relationship Id="rId2" Type="http://schemas.openxmlformats.org/officeDocument/2006/relationships/hyperlink" Target="http://en.wikipedia.org/wiki/Secondary_education" TargetMode="External"/><Relationship Id="rId1" Type="http://schemas.openxmlformats.org/officeDocument/2006/relationships/slideLayout" Target="../slideLayouts/slideLayout2.xml"/><Relationship Id="rId6" Type="http://schemas.openxmlformats.org/officeDocument/2006/relationships/hyperlink" Target="http://en.wikipedia.org/wiki/Career" TargetMode="External"/><Relationship Id="rId5" Type="http://schemas.openxmlformats.org/officeDocument/2006/relationships/hyperlink" Target="http://en.wikipedia.org/wiki/Islamic_economics_in_the_world" TargetMode="External"/><Relationship Id="rId4" Type="http://schemas.openxmlformats.org/officeDocument/2006/relationships/hyperlink" Target="http://en.wikipedia.org/wiki/Islamic_mathematic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en.wikipedia.org/wiki/Medieval_university" TargetMode="External"/><Relationship Id="rId2" Type="http://schemas.openxmlformats.org/officeDocument/2006/relationships/hyperlink" Target="http://en.wikipedia.org/wiki/Academics" TargetMode="External"/><Relationship Id="rId1" Type="http://schemas.openxmlformats.org/officeDocument/2006/relationships/slideLayout" Target="../slideLayouts/slideLayout2.xml"/><Relationship Id="rId5" Type="http://schemas.openxmlformats.org/officeDocument/2006/relationships/hyperlink" Target="http://en.wikipedia.org/wiki/Monastic" TargetMode="External"/><Relationship Id="rId4" Type="http://schemas.openxmlformats.org/officeDocument/2006/relationships/hyperlink" Target="http://en.wikipedia.org/wiki/Dogma"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en.wikipedia.org/wiki/Neoplatonism" TargetMode="External"/><Relationship Id="rId2" Type="http://schemas.openxmlformats.org/officeDocument/2006/relationships/hyperlink" Target="http://en.wikipedia.org/wiki/Aristotle" TargetMode="External"/><Relationship Id="rId1" Type="http://schemas.openxmlformats.org/officeDocument/2006/relationships/slideLayout" Target="../slideLayouts/slideLayout2.xml"/><Relationship Id="rId6" Type="http://schemas.openxmlformats.org/officeDocument/2006/relationships/hyperlink" Target="http://en.wikipedia.org/wiki/Platonic_idealism" TargetMode="External"/><Relationship Id="rId5" Type="http://schemas.openxmlformats.org/officeDocument/2006/relationships/hyperlink" Target="http://en.wikipedia.org/wiki/William_of_Ockham" TargetMode="External"/><Relationship Id="rId4" Type="http://schemas.openxmlformats.org/officeDocument/2006/relationships/hyperlink" Target="http://en.wikipedia.org/wiki/John_Duns_Scotus"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en.wikipedia.org/wiki/Bonaventure" TargetMode="External"/><Relationship Id="rId3" Type="http://schemas.openxmlformats.org/officeDocument/2006/relationships/hyperlink" Target="http://en.wikipedia.org/wiki/Peter_Abelard" TargetMode="External"/><Relationship Id="rId7" Type="http://schemas.openxmlformats.org/officeDocument/2006/relationships/hyperlink" Target="http://en.wikipedia.org/wiki/William_of_Ockham" TargetMode="External"/><Relationship Id="rId2" Type="http://schemas.openxmlformats.org/officeDocument/2006/relationships/hyperlink" Target="http://en.wikipedia.org/wiki/Anselm_of_Canterbury" TargetMode="External"/><Relationship Id="rId1" Type="http://schemas.openxmlformats.org/officeDocument/2006/relationships/slideLayout" Target="../slideLayouts/slideLayout2.xml"/><Relationship Id="rId6" Type="http://schemas.openxmlformats.org/officeDocument/2006/relationships/hyperlink" Target="http://en.wikipedia.org/wiki/Duns_Scotus" TargetMode="External"/><Relationship Id="rId5" Type="http://schemas.openxmlformats.org/officeDocument/2006/relationships/hyperlink" Target="http://en.wikipedia.org/wiki/Albertus_Magnus" TargetMode="External"/><Relationship Id="rId10" Type="http://schemas.openxmlformats.org/officeDocument/2006/relationships/hyperlink" Target="http://en.wikipedia.org/wiki/Trivium_(education)" TargetMode="External"/><Relationship Id="rId4" Type="http://schemas.openxmlformats.org/officeDocument/2006/relationships/hyperlink" Target="http://en.wikipedia.org/wiki/Alexander_of_Hales" TargetMode="External"/><Relationship Id="rId9" Type="http://schemas.openxmlformats.org/officeDocument/2006/relationships/hyperlink" Target="http://en.wikipedia.org/wiki/Thomas_Aquinas"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Buddhist_monasticism" TargetMode="External"/><Relationship Id="rId7" Type="http://schemas.openxmlformats.org/officeDocument/2006/relationships/hyperlink" Target="http://en.wikipedia.org/wiki/Laos" TargetMode="External"/><Relationship Id="rId2" Type="http://schemas.openxmlformats.org/officeDocument/2006/relationships/hyperlink" Target="http://en.wikipedia.org/wiki/Buddhist" TargetMode="External"/><Relationship Id="rId1" Type="http://schemas.openxmlformats.org/officeDocument/2006/relationships/slideLayout" Target="../slideLayouts/slideLayout2.xml"/><Relationship Id="rId6" Type="http://schemas.openxmlformats.org/officeDocument/2006/relationships/hyperlink" Target="http://en.wikipedia.org/wiki/Cambodia" TargetMode="External"/><Relationship Id="rId5" Type="http://schemas.openxmlformats.org/officeDocument/2006/relationships/hyperlink" Target="http://en.wikipedia.org/wiki/Thailand" TargetMode="External"/><Relationship Id="rId4" Type="http://schemas.openxmlformats.org/officeDocument/2006/relationships/hyperlink" Target="http://en.wikipedia.org/wiki/Myanm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Foundation of Education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5410200"/>
            <a:ext cx="4953000" cy="715963"/>
          </a:xfrm>
        </p:spPr>
        <p:txBody>
          <a:bodyPr>
            <a:normAutofit fontScale="92500"/>
          </a:bodyPr>
          <a:lstStyle/>
          <a:p>
            <a:pPr>
              <a:buNone/>
            </a:pPr>
            <a:r>
              <a:rPr lang="en-US" dirty="0" smtClean="0"/>
              <a:t>Presented </a:t>
            </a:r>
            <a:r>
              <a:rPr lang="en-US" dirty="0" smtClean="0">
                <a:latin typeface="Times New Roman" pitchFamily="18" charset="0"/>
                <a:cs typeface="Times New Roman" pitchFamily="18" charset="0"/>
              </a:rPr>
              <a:t>By</a:t>
            </a:r>
            <a:r>
              <a:rPr lang="en-US" dirty="0" smtClean="0"/>
              <a:t>: </a:t>
            </a:r>
            <a:r>
              <a:rPr lang="en-US" dirty="0" err="1" smtClean="0"/>
              <a:t>Nirmal</a:t>
            </a:r>
            <a:r>
              <a:rPr lang="en-US" dirty="0" smtClean="0"/>
              <a:t> </a:t>
            </a:r>
            <a:r>
              <a:rPr lang="en-US" dirty="0" err="1" smtClean="0"/>
              <a:t>Mishra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4384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lstStyle/>
          <a:p>
            <a:r>
              <a:rPr lang="en-US" dirty="0" smtClean="0"/>
              <a:t>Students of the monastery schools, mainly monks, majored in Buddhist scriptures, but also gained some knowledge of </a:t>
            </a:r>
            <a:r>
              <a:rPr lang="en-US" dirty="0" smtClean="0">
                <a:solidFill>
                  <a:srgbClr val="FF0000"/>
                </a:solidFill>
              </a:rPr>
              <a:t>language, handwriting, literature and art, philosophy, logic, astronomical Calendar and medicine. </a:t>
            </a:r>
          </a:p>
          <a:p>
            <a:r>
              <a:rPr lang="en-US" dirty="0" smtClean="0"/>
              <a:t>Children of laboring people, who wanted to study, had to be </a:t>
            </a:r>
            <a:r>
              <a:rPr lang="en-US" dirty="0" err="1" smtClean="0"/>
              <a:t>sured</a:t>
            </a:r>
            <a:r>
              <a:rPr lang="en-US" dirty="0" smtClean="0"/>
              <a:t> to a monastery. But not all monks had access to advanced study.</a:t>
            </a:r>
          </a:p>
          <a:p>
            <a:r>
              <a:rPr lang="en-US" dirty="0" smtClean="0"/>
              <a:t>Monastic education, as a form of spreading knowledge.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858000" cy="685800"/>
          </a:xfrm>
        </p:spPr>
        <p:txBody>
          <a:bodyPr>
            <a:normAutofit fontScale="90000"/>
          </a:bodyPr>
          <a:lstStyle/>
          <a:p>
            <a:r>
              <a:rPr lang="en-US" dirty="0" err="1" smtClean="0">
                <a:solidFill>
                  <a:srgbClr val="FF0000"/>
                </a:solidFill>
                <a:latin typeface="Times New Roman" pitchFamily="18" charset="0"/>
                <a:cs typeface="Times New Roman" pitchFamily="18" charset="0"/>
              </a:rPr>
              <a:t>Madarasa</a:t>
            </a:r>
            <a:r>
              <a:rPr lang="en-US" dirty="0" smtClean="0">
                <a:solidFill>
                  <a:srgbClr val="FF0000"/>
                </a:solidFill>
                <a:latin typeface="Times New Roman" pitchFamily="18" charset="0"/>
                <a:cs typeface="Times New Roman" pitchFamily="18" charset="0"/>
              </a:rPr>
              <a:t> education system</a:t>
            </a:r>
            <a:endParaRPr lang="en-US" dirty="0">
              <a:solidFill>
                <a:srgbClr val="FF0000"/>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553200"/>
          </a:xfrm>
          <a:prstGeom prst="rect">
            <a:avLst/>
          </a:prstGeom>
          <a:noFill/>
          <a:ln w="9525">
            <a:noFill/>
            <a:miter lim="800000"/>
            <a:headEnd/>
            <a:tailEnd/>
          </a:ln>
          <a:effectLst/>
        </p:spPr>
      </p:pic>
      <p:sp>
        <p:nvSpPr>
          <p:cNvPr id="5" name="Rectangle 4"/>
          <p:cNvSpPr/>
          <p:nvPr/>
        </p:nvSpPr>
        <p:spPr>
          <a:xfrm>
            <a:off x="0" y="5257801"/>
            <a:ext cx="9144000" cy="830997"/>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When the </a:t>
            </a:r>
            <a:r>
              <a:rPr lang="en-US" sz="2400" dirty="0" err="1" smtClean="0">
                <a:solidFill>
                  <a:srgbClr val="FF0000"/>
                </a:solidFill>
                <a:latin typeface="Times New Roman" pitchFamily="18" charset="0"/>
                <a:cs typeface="Times New Roman" pitchFamily="18" charset="0"/>
              </a:rPr>
              <a:t>Maulvi</a:t>
            </a:r>
            <a:r>
              <a:rPr lang="en-US" sz="2400" dirty="0" smtClean="0">
                <a:solidFill>
                  <a:srgbClr val="FF0000"/>
                </a:solidFill>
                <a:latin typeface="Times New Roman" pitchFamily="18" charset="0"/>
                <a:cs typeface="Times New Roman" pitchFamily="18" charset="0"/>
              </a:rPr>
              <a:t> Accepted a Student.. </a:t>
            </a:r>
            <a:br>
              <a:rPr lang="en-US" sz="2400" dirty="0" smtClean="0">
                <a:solidFill>
                  <a:srgbClr val="FF0000"/>
                </a:solidFill>
                <a:latin typeface="Times New Roman" pitchFamily="18" charset="0"/>
                <a:cs typeface="Times New Roman" pitchFamily="18" charset="0"/>
              </a:rPr>
            </a:br>
            <a:r>
              <a:rPr lang="en-US" sz="2400" dirty="0" smtClean="0">
                <a:solidFill>
                  <a:srgbClr val="FF0000"/>
                </a:solidFill>
                <a:latin typeface="Times New Roman" pitchFamily="18" charset="0"/>
                <a:cs typeface="Times New Roman" pitchFamily="18" charset="0"/>
              </a:rPr>
              <a:t>Detail from a 18th century illustration shows a teacher-parent interaction.</a:t>
            </a:r>
            <a:endParaRPr lang="en-US" sz="2400"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r>
              <a:rPr lang="en-US" dirty="0" err="1" smtClean="0">
                <a:latin typeface="Times New Roman" pitchFamily="18" charset="0"/>
                <a:cs typeface="Times New Roman" pitchFamily="18" charset="0"/>
              </a:rPr>
              <a:t>Madarasa</a:t>
            </a:r>
            <a:r>
              <a:rPr lang="en-US" dirty="0" smtClean="0">
                <a:latin typeface="Times New Roman" pitchFamily="18" charset="0"/>
                <a:cs typeface="Times New Roman" pitchFamily="18" charset="0"/>
              </a:rPr>
              <a:t> education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86800" cy="5181600"/>
          </a:xfrm>
        </p:spPr>
        <p:txBody>
          <a:bodyPr>
            <a:noAutofit/>
          </a:bodyPr>
          <a:lstStyle/>
          <a:p>
            <a:r>
              <a:rPr lang="en-US" sz="3600" dirty="0" smtClean="0">
                <a:latin typeface="Times New Roman" pitchFamily="18" charset="0"/>
                <a:cs typeface="Times New Roman" pitchFamily="18" charset="0"/>
              </a:rPr>
              <a:t>In this system, education was founded on community basis.</a:t>
            </a:r>
          </a:p>
          <a:p>
            <a:r>
              <a:rPr lang="en-US" sz="3600" dirty="0" smtClean="0">
                <a:latin typeface="Times New Roman" pitchFamily="18" charset="0"/>
                <a:cs typeface="Times New Roman" pitchFamily="18" charset="0"/>
              </a:rPr>
              <a:t>It is unreasonable to claim that the Muslim rulers sought to propagate education liberally. Whatever the extent to which they propagated education, it was motivated by their own objectives, selfish interests and ambitions.</a:t>
            </a: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286000" cy="838200"/>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686800" cy="5105400"/>
          </a:xfrm>
        </p:spPr>
        <p:txBody>
          <a:bodyPr>
            <a:normAutofit/>
          </a:bodyPr>
          <a:lstStyle/>
          <a:p>
            <a:r>
              <a:rPr lang="en-US" sz="3600" dirty="0" smtClean="0">
                <a:latin typeface="Times New Roman" pitchFamily="18" charset="0"/>
                <a:cs typeface="Times New Roman" pitchFamily="18" charset="0"/>
              </a:rPr>
              <a:t>A </a:t>
            </a:r>
            <a:r>
              <a:rPr lang="en-US" sz="3600" dirty="0" err="1" smtClean="0">
                <a:latin typeface="Times New Roman" pitchFamily="18" charset="0"/>
                <a:cs typeface="Times New Roman" pitchFamily="18" charset="0"/>
              </a:rPr>
              <a:t>Madrassa</a:t>
            </a:r>
            <a:r>
              <a:rPr lang="en-US" sz="3600" dirty="0" smtClean="0">
                <a:latin typeface="Times New Roman" pitchFamily="18" charset="0"/>
                <a:cs typeface="Times New Roman" pitchFamily="18" charset="0"/>
              </a:rPr>
              <a:t> (most common transliterations being </a:t>
            </a:r>
            <a:r>
              <a:rPr lang="en-US" sz="3600" dirty="0" err="1" smtClean="0">
                <a:latin typeface="Times New Roman" pitchFamily="18" charset="0"/>
                <a:cs typeface="Times New Roman" pitchFamily="18" charset="0"/>
              </a:rPr>
              <a:t>Madrasah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Madrasa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Madresa</a:t>
            </a:r>
            <a:r>
              <a:rPr lang="en-US" sz="3600" dirty="0" smtClean="0">
                <a:latin typeface="Times New Roman" pitchFamily="18" charset="0"/>
                <a:cs typeface="Times New Roman" pitchFamily="18" charset="0"/>
              </a:rPr>
              <a:t>, etc.) is an Islamic educational institution, providing Islamic studies and literature learning as essentials. Most of the </a:t>
            </a:r>
            <a:r>
              <a:rPr lang="en-US" sz="3600" dirty="0" err="1" smtClean="0">
                <a:latin typeface="Times New Roman" pitchFamily="18" charset="0"/>
                <a:cs typeface="Times New Roman" pitchFamily="18" charset="0"/>
              </a:rPr>
              <a:t>Madrasas</a:t>
            </a:r>
            <a:r>
              <a:rPr lang="en-US" sz="3600" dirty="0" smtClean="0">
                <a:latin typeface="Times New Roman" pitchFamily="18" charset="0"/>
                <a:cs typeface="Times New Roman" pitchFamily="18" charset="0"/>
              </a:rPr>
              <a:t> of India follow the </a:t>
            </a:r>
            <a:r>
              <a:rPr lang="en-US" sz="3600" dirty="0" err="1" smtClean="0">
                <a:latin typeface="Times New Roman" pitchFamily="18" charset="0"/>
                <a:cs typeface="Times New Roman" pitchFamily="18" charset="0"/>
              </a:rPr>
              <a:t>Hanafi</a:t>
            </a:r>
            <a:r>
              <a:rPr lang="en-US" sz="3600" dirty="0" smtClean="0">
                <a:latin typeface="Times New Roman" pitchFamily="18" charset="0"/>
                <a:cs typeface="Times New Roman" pitchFamily="18" charset="0"/>
              </a:rPr>
              <a:t> thought, and contribute the best to the Muslim education in India.</a:t>
            </a:r>
            <a:endParaRPr lang="en-US"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2057400" cy="914400"/>
          </a:xfrm>
        </p:spPr>
        <p:txBody>
          <a:bodyPr>
            <a:normAutofit/>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304800" y="1219200"/>
            <a:ext cx="8686800" cy="5334000"/>
          </a:xfrm>
        </p:spPr>
        <p:txBody>
          <a:bodyPr>
            <a:normAutofit fontScale="92500" lnSpcReduction="10000"/>
          </a:bodyPr>
          <a:lstStyle/>
          <a:p>
            <a:r>
              <a:rPr lang="en-US" dirty="0" err="1" smtClean="0"/>
              <a:t>Madrasas</a:t>
            </a:r>
            <a:r>
              <a:rPr lang="en-US" dirty="0" smtClean="0"/>
              <a:t> have been the most prominent institutions of religious learning since the ancient times; well-established both for religious teaching to its followers, and the spread of Islam outside the Arabian neck of land, after the Prophet. Very many intellectual and experienced person </a:t>
            </a:r>
            <a:r>
              <a:rPr lang="en-US" dirty="0" err="1" smtClean="0"/>
              <a:t>Ulamas</a:t>
            </a:r>
            <a:r>
              <a:rPr lang="en-US" dirty="0" smtClean="0"/>
              <a:t> and great professors of </a:t>
            </a:r>
            <a:r>
              <a:rPr lang="en-US" dirty="0" err="1" smtClean="0"/>
              <a:t>Madrasas</a:t>
            </a:r>
            <a:r>
              <a:rPr lang="en-US" dirty="0" smtClean="0"/>
              <a:t> dedicated their whole lives to imparting religious teaching to numerous students and ordinary people in the surrounding regions. Today, this </a:t>
            </a:r>
            <a:r>
              <a:rPr lang="en-US" dirty="0" err="1" smtClean="0"/>
              <a:t>Madrasa</a:t>
            </a:r>
            <a:r>
              <a:rPr lang="en-US" dirty="0" smtClean="0"/>
              <a:t> system of education is spread and well-known in most of the countries of West, Central, and South Asia.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err="1" smtClean="0">
                <a:solidFill>
                  <a:schemeClr val="tx1"/>
                </a:solidFill>
                <a:latin typeface="Times New Roman" pitchFamily="18" charset="0"/>
                <a:cs typeface="Times New Roman" pitchFamily="18" charset="0"/>
                <a:hlinkClick r:id="rId2" tooltip="Dimitri Gutas"/>
              </a:rPr>
              <a:t>Dimitri</a:t>
            </a:r>
            <a:r>
              <a:rPr lang="en-US" dirty="0" smtClean="0">
                <a:solidFill>
                  <a:schemeClr val="tx1"/>
                </a:solidFill>
                <a:latin typeface="Times New Roman" pitchFamily="18" charset="0"/>
                <a:cs typeface="Times New Roman" pitchFamily="18" charset="0"/>
                <a:hlinkClick r:id="rId2" tooltip="Dimitri Gutas"/>
              </a:rPr>
              <a:t> </a:t>
            </a:r>
            <a:r>
              <a:rPr lang="en-US" dirty="0" err="1" smtClean="0">
                <a:solidFill>
                  <a:schemeClr val="tx1"/>
                </a:solidFill>
                <a:latin typeface="Times New Roman" pitchFamily="18" charset="0"/>
                <a:cs typeface="Times New Roman" pitchFamily="18" charset="0"/>
                <a:hlinkClick r:id="rId2" tooltip="Dimitri Gutas"/>
              </a:rPr>
              <a:t>Gutas</a:t>
            </a:r>
            <a:r>
              <a:rPr lang="en-US" dirty="0" smtClean="0">
                <a:solidFill>
                  <a:schemeClr val="tx1"/>
                </a:solidFill>
                <a:latin typeface="Times New Roman" pitchFamily="18" charset="0"/>
                <a:cs typeface="Times New Roman" pitchFamily="18" charset="0"/>
              </a:rPr>
              <a:t> and the </a:t>
            </a:r>
            <a:r>
              <a:rPr lang="en-US" dirty="0" smtClean="0">
                <a:solidFill>
                  <a:schemeClr val="tx1"/>
                </a:solidFill>
                <a:latin typeface="Times New Roman" pitchFamily="18" charset="0"/>
                <a:cs typeface="Times New Roman" pitchFamily="18" charset="0"/>
                <a:hlinkClick r:id="rId3" tooltip="Stanford Encyclopedia of Philosophy"/>
              </a:rPr>
              <a:t>Stanford Encyclopedia of Philosophy</a:t>
            </a:r>
            <a:r>
              <a:rPr lang="en-US" dirty="0" smtClean="0">
                <a:solidFill>
                  <a:schemeClr val="tx1"/>
                </a:solidFill>
                <a:latin typeface="Times New Roman" pitchFamily="18" charset="0"/>
                <a:cs typeface="Times New Roman" pitchFamily="18" charset="0"/>
              </a:rPr>
              <a:t> consider the period between the 11th and 14th centuries to be the "</a:t>
            </a:r>
            <a:r>
              <a:rPr lang="en-US" dirty="0" smtClean="0">
                <a:solidFill>
                  <a:schemeClr val="tx1"/>
                </a:solidFill>
                <a:latin typeface="Times New Roman" pitchFamily="18" charset="0"/>
                <a:cs typeface="Times New Roman" pitchFamily="18" charset="0"/>
                <a:hlinkClick r:id="rId4" tooltip="Islamic Golden Age"/>
              </a:rPr>
              <a:t>Golden Age</a:t>
            </a:r>
            <a:r>
              <a:rPr lang="en-US" dirty="0" smtClean="0">
                <a:solidFill>
                  <a:schemeClr val="tx1"/>
                </a:solidFill>
                <a:latin typeface="Times New Roman" pitchFamily="18" charset="0"/>
                <a:cs typeface="Times New Roman" pitchFamily="18" charset="0"/>
              </a:rPr>
              <a:t>" of Arabic and </a:t>
            </a:r>
            <a:r>
              <a:rPr lang="en-US" dirty="0" smtClean="0">
                <a:solidFill>
                  <a:schemeClr val="tx1"/>
                </a:solidFill>
                <a:latin typeface="Times New Roman" pitchFamily="18" charset="0"/>
                <a:cs typeface="Times New Roman" pitchFamily="18" charset="0"/>
                <a:hlinkClick r:id="rId5" tooltip="Islamic philosophy"/>
              </a:rPr>
              <a:t>Islamic philosophy</a:t>
            </a:r>
            <a:r>
              <a:rPr lang="en-US" dirty="0" smtClean="0">
                <a:solidFill>
                  <a:schemeClr val="tx1"/>
                </a:solidFill>
                <a:latin typeface="Times New Roman" pitchFamily="18" charset="0"/>
                <a:cs typeface="Times New Roman" pitchFamily="18" charset="0"/>
              </a:rPr>
              <a:t>, initiated by </a:t>
            </a:r>
            <a:r>
              <a:rPr lang="en-US" dirty="0" smtClean="0">
                <a:solidFill>
                  <a:schemeClr val="tx1"/>
                </a:solidFill>
                <a:latin typeface="Times New Roman" pitchFamily="18" charset="0"/>
                <a:cs typeface="Times New Roman" pitchFamily="18" charset="0"/>
                <a:hlinkClick r:id="rId6" tooltip="Al-Ghazali"/>
              </a:rPr>
              <a:t>al-</a:t>
            </a:r>
            <a:r>
              <a:rPr lang="en-US" dirty="0" err="1" smtClean="0">
                <a:solidFill>
                  <a:schemeClr val="tx1"/>
                </a:solidFill>
                <a:latin typeface="Times New Roman" pitchFamily="18" charset="0"/>
                <a:cs typeface="Times New Roman" pitchFamily="18" charset="0"/>
                <a:hlinkClick r:id="rId6" tooltip="Al-Ghazali"/>
              </a:rPr>
              <a:t>Ghazali</a:t>
            </a:r>
            <a:r>
              <a:rPr lang="en-US" dirty="0" err="1" smtClean="0">
                <a:solidFill>
                  <a:schemeClr val="tx1"/>
                </a:solidFill>
                <a:latin typeface="Times New Roman" pitchFamily="18" charset="0"/>
                <a:cs typeface="Times New Roman" pitchFamily="18" charset="0"/>
              </a:rPr>
              <a:t>'s</a:t>
            </a:r>
            <a:r>
              <a:rPr lang="en-US" dirty="0" smtClean="0">
                <a:solidFill>
                  <a:schemeClr val="tx1"/>
                </a:solidFill>
                <a:latin typeface="Times New Roman" pitchFamily="18" charset="0"/>
                <a:cs typeface="Times New Roman" pitchFamily="18" charset="0"/>
              </a:rPr>
              <a:t> successful </a:t>
            </a:r>
            <a:r>
              <a:rPr lang="en-US" dirty="0" smtClean="0">
                <a:solidFill>
                  <a:schemeClr val="tx1"/>
                </a:solidFill>
                <a:latin typeface="Times New Roman" pitchFamily="18" charset="0"/>
                <a:cs typeface="Times New Roman" pitchFamily="18" charset="0"/>
                <a:hlinkClick r:id="rId7" tooltip="Logic in Islamic philosophy"/>
              </a:rPr>
              <a:t>integration of logic</a:t>
            </a:r>
            <a:r>
              <a:rPr lang="en-US" dirty="0" smtClean="0">
                <a:solidFill>
                  <a:schemeClr val="tx1"/>
                </a:solidFill>
                <a:latin typeface="Times New Roman" pitchFamily="18" charset="0"/>
                <a:cs typeface="Times New Roman" pitchFamily="18" charset="0"/>
              </a:rPr>
              <a:t> into the </a:t>
            </a:r>
            <a:r>
              <a:rPr lang="en-US" dirty="0" err="1" smtClean="0">
                <a:solidFill>
                  <a:schemeClr val="tx1"/>
                </a:solidFill>
                <a:latin typeface="Times New Roman" pitchFamily="18" charset="0"/>
                <a:cs typeface="Times New Roman" pitchFamily="18" charset="0"/>
              </a:rPr>
              <a:t>madrasa</a:t>
            </a:r>
            <a:r>
              <a:rPr lang="en-US"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hlinkClick r:id="rId8" tooltip="Curriculum"/>
              </a:rPr>
              <a:t>curriculum</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0" y="1219200"/>
            <a:ext cx="8991600" cy="5410200"/>
          </a:xfrm>
        </p:spPr>
        <p:txBody>
          <a:bodyPr>
            <a:normAutofit fontScale="85000" lnSpcReduction="20000"/>
          </a:bodyPr>
          <a:lstStyle/>
          <a:p>
            <a:r>
              <a:rPr lang="en-US" dirty="0" smtClean="0">
                <a:hlinkClick r:id="rId2" tooltip="Muslim educational institutions"/>
              </a:rPr>
              <a:t>Muslim educational institutions</a:t>
            </a:r>
            <a:r>
              <a:rPr lang="en-US" dirty="0" smtClean="0"/>
              <a:t> such as the </a:t>
            </a:r>
            <a:r>
              <a:rPr lang="en-US" i="1" dirty="0" err="1" smtClean="0"/>
              <a:t>madrasa</a:t>
            </a:r>
            <a:r>
              <a:rPr lang="en-US" dirty="0" smtClean="0"/>
              <a:t> and </a:t>
            </a:r>
            <a:r>
              <a:rPr lang="en-US" i="1" dirty="0" err="1" smtClean="0">
                <a:hlinkClick r:id="rId3" tooltip="Masjid"/>
              </a:rPr>
              <a:t>masjid</a:t>
            </a:r>
            <a:r>
              <a:rPr lang="en-US" dirty="0" smtClean="0"/>
              <a:t> eventually introduced such activities to local towns and dispersed them across the </a:t>
            </a:r>
            <a:r>
              <a:rPr lang="en-US" dirty="0" smtClean="0">
                <a:hlinkClick r:id="rId4" tooltip="Madhhab"/>
              </a:rPr>
              <a:t>Islamic legal schools</a:t>
            </a:r>
            <a:r>
              <a:rPr lang="en-US" dirty="0" smtClean="0"/>
              <a:t> and </a:t>
            </a:r>
            <a:r>
              <a:rPr lang="en-US" dirty="0" smtClean="0">
                <a:hlinkClick r:id="rId5" tooltip="Tariqah"/>
              </a:rPr>
              <a:t>Sufi orders</a:t>
            </a:r>
            <a:r>
              <a:rPr lang="en-US" dirty="0" smtClean="0"/>
              <a:t>. In addition to religious subjects, they also taught the "rational sciences," as varied as </a:t>
            </a:r>
            <a:r>
              <a:rPr lang="en-US" dirty="0" smtClean="0">
                <a:hlinkClick r:id="rId6" tooltip="Mathematics in medieval Islam"/>
              </a:rPr>
              <a:t>mathematics</a:t>
            </a:r>
            <a:r>
              <a:rPr lang="en-US" dirty="0" smtClean="0"/>
              <a:t>, </a:t>
            </a:r>
            <a:r>
              <a:rPr lang="en-US" dirty="0" smtClean="0">
                <a:hlinkClick r:id="rId7" tooltip="Astronomy in medieval Islam"/>
              </a:rPr>
              <a:t>astronomy</a:t>
            </a:r>
            <a:r>
              <a:rPr lang="en-US" dirty="0" smtClean="0"/>
              <a:t>, </a:t>
            </a:r>
            <a:r>
              <a:rPr lang="en-US" dirty="0" smtClean="0">
                <a:hlinkClick r:id="rId8" tooltip="Islamic astrology"/>
              </a:rPr>
              <a:t>astrology</a:t>
            </a:r>
            <a:r>
              <a:rPr lang="en-US" dirty="0" smtClean="0"/>
              <a:t>, </a:t>
            </a:r>
            <a:r>
              <a:rPr lang="en-US" dirty="0" smtClean="0">
                <a:hlinkClick r:id="rId9" tooltip="Geography and cartography in medieval Islam"/>
              </a:rPr>
              <a:t>geography</a:t>
            </a:r>
            <a:r>
              <a:rPr lang="en-US" dirty="0" smtClean="0"/>
              <a:t>, philosophy, magic, depending on the curriculum of the specific institution in question.</a:t>
            </a:r>
          </a:p>
          <a:p>
            <a:r>
              <a:rPr lang="en-US" dirty="0" smtClean="0"/>
              <a:t>The highest literacy rate of the </a:t>
            </a:r>
            <a:r>
              <a:rPr lang="en-US" dirty="0" smtClean="0">
                <a:hlinkClick r:id="rId10" tooltip="Middle Ages"/>
              </a:rPr>
              <a:t>Middle Ages</a:t>
            </a:r>
            <a:r>
              <a:rPr lang="en-US" dirty="0" smtClean="0"/>
              <a:t>, comparable to </a:t>
            </a:r>
            <a:r>
              <a:rPr lang="en-US" dirty="0" smtClean="0">
                <a:hlinkClick r:id="rId11" tooltip="Classical Athens"/>
              </a:rPr>
              <a:t>classical Athens</a:t>
            </a:r>
            <a:r>
              <a:rPr lang="en-US" dirty="0" smtClean="0"/>
              <a:t>' literacy in </a:t>
            </a:r>
            <a:r>
              <a:rPr lang="en-US" dirty="0" smtClean="0">
                <a:hlinkClick r:id="rId12" tooltip="Classical antiquity"/>
              </a:rPr>
              <a:t>antiquity</a:t>
            </a:r>
            <a:r>
              <a:rPr lang="en-US" dirty="0" smtClean="0"/>
              <a:t> but on a much larger scale. </a:t>
            </a:r>
          </a:p>
          <a:p>
            <a:r>
              <a:rPr lang="en-US" dirty="0" smtClean="0"/>
              <a:t>The emergence of the </a:t>
            </a:r>
            <a:r>
              <a:rPr lang="en-US" dirty="0" err="1" smtClean="0">
                <a:hlinkClick r:id="rId13" tooltip="Maktab"/>
              </a:rPr>
              <a:t>maktab</a:t>
            </a:r>
            <a:r>
              <a:rPr lang="en-US" dirty="0" smtClean="0"/>
              <a:t> and </a:t>
            </a:r>
            <a:r>
              <a:rPr lang="en-US" dirty="0" err="1" smtClean="0"/>
              <a:t>madrasa</a:t>
            </a:r>
            <a:r>
              <a:rPr lang="en-US" dirty="0" smtClean="0"/>
              <a:t> institutions played a fundamental role in the relatively elementary education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Primary education</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Ibn</a:t>
            </a:r>
            <a:r>
              <a:rPr lang="en-US" dirty="0" smtClean="0"/>
              <a:t> </a:t>
            </a:r>
            <a:r>
              <a:rPr lang="en-US" dirty="0" err="1" smtClean="0"/>
              <a:t>Sīnā</a:t>
            </a:r>
            <a:r>
              <a:rPr lang="en-US" dirty="0" smtClean="0"/>
              <a:t> wrote that children should be sent to a </a:t>
            </a:r>
            <a:r>
              <a:rPr lang="en-US" i="1" dirty="0" err="1" smtClean="0"/>
              <a:t>maktab</a:t>
            </a:r>
            <a:r>
              <a:rPr lang="en-US" dirty="0" smtClean="0"/>
              <a:t> school from the age of 6 and be taught </a:t>
            </a:r>
            <a:r>
              <a:rPr lang="en-US" dirty="0" smtClean="0">
                <a:hlinkClick r:id="rId2" tooltip="Primary education"/>
              </a:rPr>
              <a:t>primary education</a:t>
            </a:r>
            <a:r>
              <a:rPr lang="en-US" dirty="0" smtClean="0"/>
              <a:t> until they reach the age of 14. During which time, he wrote that they should be taught the </a:t>
            </a:r>
            <a:r>
              <a:rPr lang="en-US" dirty="0" smtClean="0">
                <a:hlinkClick r:id="rId3" tooltip="Qur'an"/>
              </a:rPr>
              <a:t>Qur'an</a:t>
            </a:r>
            <a:r>
              <a:rPr lang="en-US" dirty="0" smtClean="0"/>
              <a:t>, </a:t>
            </a:r>
            <a:r>
              <a:rPr lang="en-US" dirty="0" smtClean="0">
                <a:hlinkClick r:id="rId4" tooltip="Islamic metaphysics"/>
              </a:rPr>
              <a:t>Islamic metaphysics</a:t>
            </a:r>
            <a:r>
              <a:rPr lang="en-US" dirty="0" smtClean="0"/>
              <a:t>, </a:t>
            </a:r>
            <a:r>
              <a:rPr lang="en-US" dirty="0" smtClean="0">
                <a:hlinkClick r:id="rId5" tooltip="Arabic language"/>
              </a:rPr>
              <a:t>language</a:t>
            </a:r>
            <a:r>
              <a:rPr lang="en-US" dirty="0" smtClean="0"/>
              <a:t>, </a:t>
            </a:r>
            <a:r>
              <a:rPr lang="en-US" dirty="0" smtClean="0">
                <a:hlinkClick r:id="rId6" tooltip="Islamic literature"/>
              </a:rPr>
              <a:t>literature</a:t>
            </a:r>
            <a:r>
              <a:rPr lang="en-US" dirty="0" smtClean="0"/>
              <a:t>, </a:t>
            </a:r>
            <a:r>
              <a:rPr lang="en-US" dirty="0" smtClean="0">
                <a:hlinkClick r:id="rId7" tooltip="Islamic ethics"/>
              </a:rPr>
              <a:t>Islamic ethics</a:t>
            </a:r>
            <a:r>
              <a:rPr lang="en-US" dirty="0" smtClean="0"/>
              <a:t>, and manual skills (which could refer to a variety of practical skills)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Secondary education</a:t>
            </a:r>
            <a:br>
              <a:rPr lang="en-US" dirty="0" smtClean="0"/>
            </a:br>
            <a:endParaRPr lang="en-US" dirty="0"/>
          </a:p>
        </p:txBody>
      </p:sp>
      <p:sp>
        <p:nvSpPr>
          <p:cNvPr id="3" name="Content Placeholder 2"/>
          <p:cNvSpPr>
            <a:spLocks noGrp="1"/>
          </p:cNvSpPr>
          <p:nvPr>
            <p:ph idx="1"/>
          </p:nvPr>
        </p:nvSpPr>
        <p:spPr>
          <a:xfrm>
            <a:off x="152400" y="1554162"/>
            <a:ext cx="8839200" cy="5151438"/>
          </a:xfrm>
        </p:spPr>
        <p:txBody>
          <a:bodyPr>
            <a:normAutofit fontScale="85000" lnSpcReduction="10000"/>
          </a:bodyPr>
          <a:lstStyle/>
          <a:p>
            <a:r>
              <a:rPr lang="en-US" dirty="0" err="1" smtClean="0">
                <a:latin typeface="Times New Roman" pitchFamily="18" charset="0"/>
                <a:cs typeface="Times New Roman" pitchFamily="18" charset="0"/>
              </a:rPr>
              <a:t>Ibn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Sīnā</a:t>
            </a:r>
            <a:r>
              <a:rPr lang="en-US" dirty="0" smtClean="0">
                <a:latin typeface="Times New Roman" pitchFamily="18" charset="0"/>
                <a:cs typeface="Times New Roman" pitchFamily="18" charset="0"/>
              </a:rPr>
              <a:t> refers to the </a:t>
            </a:r>
            <a:r>
              <a:rPr lang="en-US" dirty="0" smtClean="0">
                <a:latin typeface="Times New Roman" pitchFamily="18" charset="0"/>
                <a:cs typeface="Times New Roman" pitchFamily="18" charset="0"/>
                <a:hlinkClick r:id="rId2" tooltip="Secondary education"/>
              </a:rPr>
              <a:t>secondary education</a:t>
            </a:r>
            <a:r>
              <a:rPr lang="en-US" dirty="0" smtClean="0">
                <a:latin typeface="Times New Roman" pitchFamily="18" charset="0"/>
                <a:cs typeface="Times New Roman" pitchFamily="18" charset="0"/>
              </a:rPr>
              <a:t> stage of </a:t>
            </a:r>
            <a:r>
              <a:rPr lang="en-US" i="1" dirty="0" err="1" smtClean="0">
                <a:latin typeface="Times New Roman" pitchFamily="18" charset="0"/>
                <a:cs typeface="Times New Roman" pitchFamily="18" charset="0"/>
              </a:rPr>
              <a:t>maktab</a:t>
            </a:r>
            <a:r>
              <a:rPr lang="en-US" dirty="0" smtClean="0">
                <a:latin typeface="Times New Roman" pitchFamily="18" charset="0"/>
                <a:cs typeface="Times New Roman" pitchFamily="18" charset="0"/>
              </a:rPr>
              <a:t> schooling as a period of specialization when pupils should begin to acquire manual skills, regardless of their social status. He writes that children after the age of 14 should be allowed to choose and specialize in subjects they have an interest in, whether it was reading, manual skills, literature, </a:t>
            </a:r>
            <a:r>
              <a:rPr lang="en-US" dirty="0" smtClean="0">
                <a:latin typeface="Times New Roman" pitchFamily="18" charset="0"/>
                <a:cs typeface="Times New Roman" pitchFamily="18" charset="0"/>
                <a:hlinkClick r:id="rId3" tooltip="Islamic medicine"/>
              </a:rPr>
              <a:t>medicine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Islamic mathematics"/>
              </a:rPr>
              <a:t>geometry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5" tooltip="Islamic economics in the world"/>
              </a:rPr>
              <a:t>trade and commerce</a:t>
            </a:r>
            <a:r>
              <a:rPr lang="en-US" dirty="0" smtClean="0">
                <a:latin typeface="Times New Roman" pitchFamily="18" charset="0"/>
                <a:cs typeface="Times New Roman" pitchFamily="18" charset="0"/>
              </a:rPr>
              <a:t>, or any other subject or profession they would be interested in pursuing for a future </a:t>
            </a:r>
            <a:r>
              <a:rPr lang="en-US" dirty="0" smtClean="0">
                <a:latin typeface="Times New Roman" pitchFamily="18" charset="0"/>
                <a:cs typeface="Times New Roman" pitchFamily="18" charset="0"/>
                <a:hlinkClick r:id="rId6" tooltip="Career"/>
              </a:rPr>
              <a:t>career</a:t>
            </a:r>
            <a:r>
              <a:rPr lang="en-US" dirty="0" smtClean="0">
                <a:latin typeface="Times New Roman" pitchFamily="18" charset="0"/>
                <a:cs typeface="Times New Roman" pitchFamily="18" charset="0"/>
              </a:rPr>
              <a:t>. He wrote that this was a transitional stage and that there needs to be flexibility regarding the age in which pupils graduate, as the student's emotional development and chosen subjects need to be taken into account. </a:t>
            </a:r>
          </a:p>
          <a:p>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normAutofit/>
          </a:bodyPr>
          <a:lstStyle/>
          <a:p>
            <a:r>
              <a:rPr lang="en-US" dirty="0" smtClean="0">
                <a:latin typeface="Times New Roman" pitchFamily="18" charset="0"/>
                <a:cs typeface="Times New Roman" pitchFamily="18" charset="0"/>
              </a:rPr>
              <a:t>WESTERN EDUCATION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371600" y="2743200"/>
            <a:ext cx="5105400" cy="1905000"/>
          </a:xfrm>
        </p:spPr>
        <p:txBody>
          <a:bodyPr/>
          <a:lstStyle/>
          <a:p>
            <a:r>
              <a:rPr lang="en-US" dirty="0" smtClean="0">
                <a:latin typeface="Times New Roman" pitchFamily="18" charset="0"/>
                <a:cs typeface="Times New Roman" pitchFamily="18" charset="0"/>
              </a:rPr>
              <a:t>Greek:- Athens and Sparta</a:t>
            </a:r>
          </a:p>
          <a:p>
            <a:r>
              <a:rPr lang="en-US" dirty="0" smtClean="0">
                <a:latin typeface="Times New Roman" pitchFamily="18" charset="0"/>
                <a:cs typeface="Times New Roman" pitchFamily="18" charset="0"/>
              </a:rPr>
              <a:t>Roman</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876800" cy="1143000"/>
          </a:xfrm>
        </p:spPr>
        <p:txBody>
          <a:bodyPr/>
          <a:lstStyle/>
          <a:p>
            <a:r>
              <a:rPr lang="en-US" dirty="0" smtClean="0"/>
              <a:t>Covering Units</a:t>
            </a:r>
            <a:endParaRPr lang="en-US" dirty="0"/>
          </a:p>
        </p:txBody>
      </p:sp>
      <p:sp>
        <p:nvSpPr>
          <p:cNvPr id="3" name="Content Placeholder 2"/>
          <p:cNvSpPr>
            <a:spLocks noGrp="1"/>
          </p:cNvSpPr>
          <p:nvPr>
            <p:ph idx="1"/>
          </p:nvPr>
        </p:nvSpPr>
        <p:spPr>
          <a:xfrm>
            <a:off x="685800" y="2286001"/>
            <a:ext cx="8077200" cy="3200399"/>
          </a:xfrm>
        </p:spPr>
        <p:txBody>
          <a:bodyPr>
            <a:noAutofit/>
          </a:bodyPr>
          <a:lstStyle/>
          <a:p>
            <a:r>
              <a:rPr lang="en-US" sz="3600" dirty="0" smtClean="0"/>
              <a:t>Historical </a:t>
            </a:r>
            <a:r>
              <a:rPr lang="en-US" sz="3600" dirty="0" smtClean="0">
                <a:latin typeface="Times New Roman" pitchFamily="18" charset="0"/>
                <a:cs typeface="Times New Roman" pitchFamily="18" charset="0"/>
              </a:rPr>
              <a:t>Foundation</a:t>
            </a:r>
            <a:r>
              <a:rPr lang="en-US" sz="3600" dirty="0" smtClean="0"/>
              <a:t> of Education</a:t>
            </a:r>
          </a:p>
          <a:p>
            <a:r>
              <a:rPr lang="en-US" sz="3600" dirty="0" smtClean="0">
                <a:latin typeface="Times New Roman" pitchFamily="18" charset="0"/>
                <a:cs typeface="Times New Roman" pitchFamily="18" charset="0"/>
              </a:rPr>
              <a:t>Philosophical</a:t>
            </a:r>
            <a:r>
              <a:rPr lang="en-US" sz="3600" dirty="0" smtClean="0"/>
              <a:t> Foundation of Education</a:t>
            </a:r>
          </a:p>
          <a:p>
            <a:r>
              <a:rPr lang="en-US" sz="3600" dirty="0" smtClean="0"/>
              <a:t>Sociological Foundation of Education</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cap="none" dirty="0" smtClean="0">
                <a:latin typeface="Times New Roman" pitchFamily="18" charset="0"/>
                <a:cs typeface="Times New Roman" pitchFamily="18" charset="0"/>
              </a:rPr>
              <a:t>Greek And Roman Education wanted to Answer Such Educational Questions</a:t>
            </a:r>
            <a:endParaRPr lang="en-US" cap="none" dirty="0">
              <a:latin typeface="Times New Roman" pitchFamily="18" charset="0"/>
              <a:cs typeface="Times New Roman" pitchFamily="18" charset="0"/>
            </a:endParaRPr>
          </a:p>
        </p:txBody>
      </p:sp>
      <p:sp>
        <p:nvSpPr>
          <p:cNvPr id="3" name="Content Placeholder 2"/>
          <p:cNvSpPr>
            <a:spLocks noGrp="1"/>
          </p:cNvSpPr>
          <p:nvPr>
            <p:ph idx="1"/>
          </p:nvPr>
        </p:nvSpPr>
        <p:spPr>
          <a:xfrm>
            <a:off x="228600" y="2209800"/>
            <a:ext cx="8686800" cy="3398838"/>
          </a:xfrm>
        </p:spPr>
        <p:txBody>
          <a:bodyPr/>
          <a:lstStyle/>
          <a:p>
            <a:r>
              <a:rPr lang="en-US" dirty="0" smtClean="0">
                <a:latin typeface="Times New Roman" pitchFamily="18" charset="0"/>
                <a:cs typeface="Times New Roman" pitchFamily="18" charset="0"/>
              </a:rPr>
              <a:t>What is true, good and beautiful?</a:t>
            </a:r>
          </a:p>
          <a:p>
            <a:r>
              <a:rPr lang="en-US" dirty="0" smtClean="0">
                <a:latin typeface="Times New Roman" pitchFamily="18" charset="0"/>
                <a:cs typeface="Times New Roman" pitchFamily="18" charset="0"/>
              </a:rPr>
              <a:t>What models should education use in preparing good citizens?</a:t>
            </a:r>
          </a:p>
          <a:p>
            <a:r>
              <a:rPr lang="en-US" dirty="0" smtClean="0">
                <a:latin typeface="Times New Roman" pitchFamily="18" charset="0"/>
                <a:cs typeface="Times New Roman" pitchFamily="18" charset="0"/>
              </a:rPr>
              <a:t>How should education respond to social, economic and political change?</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sz="4000" dirty="0" smtClean="0">
                <a:latin typeface="Times New Roman" pitchFamily="18" charset="0"/>
                <a:cs typeface="Times New Roman" pitchFamily="18" charset="0"/>
              </a:rPr>
              <a:t>Greece education system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10200"/>
          </a:xfrm>
        </p:spPr>
        <p:txBody>
          <a:bodyPr>
            <a:normAutofit fontScale="92500" lnSpcReduction="10000"/>
          </a:bodyPr>
          <a:lstStyle/>
          <a:p>
            <a:r>
              <a:rPr lang="en-US" dirty="0" smtClean="0">
                <a:latin typeface="Times New Roman" pitchFamily="18" charset="0"/>
                <a:cs typeface="Times New Roman" pitchFamily="18" charset="0"/>
              </a:rPr>
              <a:t>Spartans</a:t>
            </a:r>
          </a:p>
          <a:p>
            <a:pPr>
              <a:buFontTx/>
              <a:buNone/>
            </a:pPr>
            <a:r>
              <a:rPr lang="en-US" dirty="0" smtClean="0">
                <a:latin typeface="Times New Roman" pitchFamily="18" charset="0"/>
                <a:cs typeface="Times New Roman" pitchFamily="18" charset="0"/>
              </a:rPr>
              <a:t>    It was purely a military city-state that exercised totalitarianism over its subjects. The state claimed full-authority over their subjects lives. The Spartans devoted their whole time and attention to the art of warfare. </a:t>
            </a:r>
          </a:p>
          <a:p>
            <a:pPr>
              <a:buFontTx/>
              <a:buNone/>
            </a:pP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Athenians</a:t>
            </a:r>
          </a:p>
          <a:p>
            <a:pPr>
              <a:buFontTx/>
              <a:buNone/>
            </a:pPr>
            <a:r>
              <a:rPr lang="en-US" dirty="0" smtClean="0">
                <a:latin typeface="Times New Roman" pitchFamily="18" charset="0"/>
                <a:cs typeface="Times New Roman" pitchFamily="18" charset="0"/>
              </a:rPr>
              <a:t>    Athens implemented a democratic and free society.  Democracy is one of the lasting legacies of the Athenian world. Because of this the Athenians developed their potentials and talents to the fullest.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Greek education emphasis 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Homeric education</a:t>
            </a:r>
          </a:p>
          <a:p>
            <a:r>
              <a:rPr lang="en-US" dirty="0" smtClean="0">
                <a:latin typeface="Times New Roman" pitchFamily="18" charset="0"/>
                <a:cs typeface="Times New Roman" pitchFamily="18" charset="0"/>
              </a:rPr>
              <a:t>Citizenship education</a:t>
            </a:r>
          </a:p>
          <a:p>
            <a:r>
              <a:rPr lang="en-US" dirty="0" smtClean="0">
                <a:latin typeface="Times New Roman" pitchFamily="18" charset="0"/>
                <a:cs typeface="Times New Roman" pitchFamily="18" charset="0"/>
              </a:rPr>
              <a:t>Enculturation and formal education</a:t>
            </a:r>
          </a:p>
          <a:p>
            <a:r>
              <a:rPr lang="en-US" dirty="0" smtClean="0">
                <a:latin typeface="Times New Roman" pitchFamily="18" charset="0"/>
                <a:cs typeface="Times New Roman" pitchFamily="18" charset="0"/>
              </a:rPr>
              <a:t>The role of slaves</a:t>
            </a:r>
          </a:p>
          <a:p>
            <a:r>
              <a:rPr lang="en-US" dirty="0" smtClean="0">
                <a:latin typeface="Times New Roman" pitchFamily="18" charset="0"/>
                <a:cs typeface="Times New Roman" pitchFamily="18" charset="0"/>
              </a:rPr>
              <a:t>Education and women</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lstStyle/>
          <a:p>
            <a:r>
              <a:rPr lang="en-US" dirty="0" smtClean="0">
                <a:latin typeface="Times New Roman" pitchFamily="18" charset="0"/>
                <a:cs typeface="Times New Roman" pitchFamily="18" charset="0"/>
              </a:rPr>
              <a:t>Homeric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lstStyle/>
          <a:p>
            <a:pPr>
              <a:buNone/>
            </a:pPr>
            <a:r>
              <a:rPr lang="en-US" dirty="0" smtClean="0">
                <a:latin typeface="Times New Roman" pitchFamily="18" charset="0"/>
                <a:cs typeface="Times New Roman" pitchFamily="18" charset="0"/>
              </a:rPr>
              <a:t>Dramatic suspense of Homer’s epic poems</a:t>
            </a:r>
          </a:p>
          <a:p>
            <a:r>
              <a:rPr lang="en-US" dirty="0" smtClean="0">
                <a:latin typeface="Times New Roman" pitchFamily="18" charset="0"/>
                <a:cs typeface="Times New Roman" pitchFamily="18" charset="0"/>
              </a:rPr>
              <a:t>It helped Greek define themselves and their culture.</a:t>
            </a:r>
          </a:p>
          <a:p>
            <a:r>
              <a:rPr lang="en-US" dirty="0" smtClean="0">
                <a:latin typeface="Times New Roman" pitchFamily="18" charset="0"/>
                <a:cs typeface="Times New Roman" pitchFamily="18" charset="0"/>
              </a:rPr>
              <a:t>It cultivated Greek cultural identity based on mythic and historical origins.</a:t>
            </a:r>
          </a:p>
          <a:p>
            <a:r>
              <a:rPr lang="en-US" dirty="0" smtClean="0">
                <a:latin typeface="Times New Roman" pitchFamily="18" charset="0"/>
                <a:cs typeface="Times New Roman" pitchFamily="18" charset="0"/>
              </a:rPr>
              <a:t>It shaped the character of young.</a:t>
            </a:r>
          </a:p>
          <a:p>
            <a:r>
              <a:rPr lang="en-US" dirty="0" smtClean="0">
                <a:latin typeface="Times New Roman" pitchFamily="18" charset="0"/>
                <a:cs typeface="Times New Roman" pitchFamily="18" charset="0"/>
              </a:rPr>
              <a:t>It preserved the culture by transmitting it from adults to the young.</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Citizenship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role of education was forming good citizens.</a:t>
            </a:r>
          </a:p>
          <a:p>
            <a:r>
              <a:rPr lang="en-US" dirty="0" smtClean="0">
                <a:latin typeface="Times New Roman" pitchFamily="18" charset="0"/>
                <a:cs typeface="Times New Roman" pitchFamily="18" charset="0"/>
              </a:rPr>
              <a:t>Sparta had a strictly follow the state controlled education for preparing the military persons.</a:t>
            </a:r>
          </a:p>
          <a:p>
            <a:r>
              <a:rPr lang="en-US" dirty="0" smtClean="0">
                <a:latin typeface="Times New Roman" pitchFamily="18" charset="0"/>
                <a:cs typeface="Times New Roman" pitchFamily="18" charset="0"/>
              </a:rPr>
              <a:t>Athens had a democratic education system for preparing the responsible persons.</a:t>
            </a:r>
          </a:p>
          <a:p>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r>
              <a:rPr lang="en-US" dirty="0" smtClean="0">
                <a:latin typeface="Times New Roman" pitchFamily="18" charset="0"/>
                <a:cs typeface="Times New Roman" pitchFamily="18" charset="0"/>
              </a:rPr>
              <a:t>Enculturation and formal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Greek understood the importance of interrelating enculturation- immersion and participation in the city-state’s total culture with formal education.</a:t>
            </a:r>
          </a:p>
          <a:p>
            <a:r>
              <a:rPr lang="en-US" dirty="0" smtClean="0">
                <a:latin typeface="Times New Roman" pitchFamily="18" charset="0"/>
                <a:cs typeface="Times New Roman" pitchFamily="18" charset="0"/>
              </a:rPr>
              <a:t>Formal education provided the knowledge needed to fulfill more completely the society’s expectations of its citizens.</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normAutofit/>
          </a:bodyPr>
          <a:lstStyle/>
          <a:p>
            <a:r>
              <a:rPr lang="en-US" dirty="0" smtClean="0">
                <a:latin typeface="Times New Roman" pitchFamily="18" charset="0"/>
                <a:cs typeface="Times New Roman" pitchFamily="18" charset="0"/>
              </a:rPr>
              <a:t>The role of slaves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Mostly slaves were women and children.</a:t>
            </a:r>
          </a:p>
          <a:p>
            <a:r>
              <a:rPr lang="en-US" dirty="0" smtClean="0">
                <a:latin typeface="Times New Roman" pitchFamily="18" charset="0"/>
                <a:cs typeface="Times New Roman" pitchFamily="18" charset="0"/>
              </a:rPr>
              <a:t>They believed that slaves did not need the liberal education appropriate for free man.</a:t>
            </a:r>
          </a:p>
          <a:p>
            <a:r>
              <a:rPr lang="en-US" dirty="0" smtClean="0">
                <a:latin typeface="Times New Roman" pitchFamily="18" charset="0"/>
                <a:cs typeface="Times New Roman" pitchFamily="18" charset="0"/>
              </a:rPr>
              <a:t>They had provided the liberal education for free man and vocational training for slaves.</a:t>
            </a:r>
          </a:p>
          <a:p>
            <a:r>
              <a:rPr lang="en-US" dirty="0" smtClean="0">
                <a:latin typeface="Times New Roman" pitchFamily="18" charset="0"/>
                <a:cs typeface="Times New Roman" pitchFamily="18" charset="0"/>
              </a:rPr>
              <a:t>In liberal education, arts, humanities and sciences were included.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Education of women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Only a minority of exceptional women received any formal education.</a:t>
            </a:r>
          </a:p>
          <a:p>
            <a:r>
              <a:rPr lang="en-US" dirty="0" smtClean="0">
                <a:latin typeface="Times New Roman" pitchFamily="18" charset="0"/>
                <a:cs typeface="Times New Roman" pitchFamily="18" charset="0"/>
              </a:rPr>
              <a:t>In Athens, where women had severely limited legal and economic rights, few attends school.</a:t>
            </a:r>
          </a:p>
          <a:p>
            <a:r>
              <a:rPr lang="en-US" dirty="0" smtClean="0">
                <a:latin typeface="Times New Roman" pitchFamily="18" charset="0"/>
                <a:cs typeface="Times New Roman" pitchFamily="18" charset="0"/>
              </a:rPr>
              <a:t>In Sparta, young women enjoyed a more open life style and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r>
              <a:rPr lang="en-US" b="1" dirty="0" smtClean="0">
                <a:latin typeface="Times New Roman" pitchFamily="18" charset="0"/>
                <a:cs typeface="Times New Roman" pitchFamily="18" charset="0"/>
              </a:rPr>
              <a:t>Roman education system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638800"/>
          </a:xfrm>
        </p:spPr>
        <p:txBody>
          <a:bodyPr>
            <a:normAutofit fontScale="92500" lnSpcReduction="10000"/>
          </a:bodyPr>
          <a:lstStyle/>
          <a:p>
            <a:r>
              <a:rPr lang="en-US" dirty="0" smtClean="0">
                <a:latin typeface="Times New Roman" pitchFamily="18" charset="0"/>
                <a:cs typeface="Times New Roman" pitchFamily="18" charset="0"/>
              </a:rPr>
              <a:t>The aim of Roman education was utilitarian, not theory but application, not learning by practice.  For these and more they were able to conquer most civilizations. The Romans did not only excel in warfare and politics but in fields of education and the sciences.</a:t>
            </a:r>
          </a:p>
          <a:p>
            <a:r>
              <a:rPr lang="en-US" dirty="0" smtClean="0">
                <a:latin typeface="Times New Roman" pitchFamily="18" charset="0"/>
                <a:cs typeface="Times New Roman" pitchFamily="18" charset="0"/>
              </a:rPr>
              <a:t>Early Roman Education-Education during these time was regarded being largely moral and discipline was rigorous and strict. The mother trained her daughters to carryout household chores and religious duties.</a:t>
            </a:r>
          </a:p>
          <a:p>
            <a:r>
              <a:rPr lang="en-US" dirty="0" smtClean="0">
                <a:latin typeface="Times New Roman" pitchFamily="18" charset="0"/>
                <a:cs typeface="Times New Roman" pitchFamily="18" charset="0"/>
              </a:rPr>
              <a:t>Hellenized Rome- When the Romans finally conquered Greece. </a:t>
            </a:r>
          </a:p>
          <a:p>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lstStyle/>
          <a:p>
            <a:r>
              <a:rPr lang="en-US" dirty="0" smtClean="0">
                <a:latin typeface="Times New Roman" pitchFamily="18" charset="0"/>
                <a:cs typeface="Times New Roman" pitchFamily="18" charset="0"/>
              </a:rPr>
              <a:t>Aims of roman education </a:t>
            </a:r>
            <a:r>
              <a:rPr lang="en-US" dirty="0" err="1" smtClean="0">
                <a:latin typeface="Times New Roman" pitchFamily="18" charset="0"/>
                <a:cs typeface="Times New Roman" pitchFamily="18" charset="0"/>
              </a:rPr>
              <a:t>systen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2362201"/>
            <a:ext cx="8686800" cy="2438400"/>
          </a:xfrm>
        </p:spPr>
        <p:txBody>
          <a:bodyPr>
            <a:normAutofit/>
          </a:bodyPr>
          <a:lstStyle/>
          <a:p>
            <a:r>
              <a:rPr lang="en-US" sz="3600" dirty="0" smtClean="0">
                <a:latin typeface="Times New Roman" pitchFamily="18" charset="0"/>
                <a:cs typeface="Times New Roman" pitchFamily="18" charset="0"/>
              </a:rPr>
              <a:t>To develop civic responsibility for republic and then empire</a:t>
            </a:r>
          </a:p>
          <a:p>
            <a:r>
              <a:rPr lang="en-US" sz="3600" dirty="0" smtClean="0">
                <a:latin typeface="Times New Roman" pitchFamily="18" charset="0"/>
                <a:cs typeface="Times New Roman" pitchFamily="18" charset="0"/>
              </a:rPr>
              <a:t>To develop administrative and military skills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smtClean="0">
                <a:latin typeface="Times New Roman" pitchFamily="18" charset="0"/>
                <a:cs typeface="Times New Roman" pitchFamily="18" charset="0"/>
              </a:rPr>
              <a:t>This unit will try to solve these questions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normAutofit fontScale="92500"/>
          </a:bodyPr>
          <a:lstStyle/>
          <a:p>
            <a:r>
              <a:rPr lang="en-US" dirty="0" smtClean="0">
                <a:latin typeface="Times New Roman" pitchFamily="18" charset="0"/>
                <a:cs typeface="Times New Roman" pitchFamily="18" charset="0"/>
              </a:rPr>
              <a:t>When and how the education system was </a:t>
            </a:r>
            <a:r>
              <a:rPr lang="en-US" dirty="0" smtClean="0">
                <a:latin typeface="Times New Roman" pitchFamily="18" charset="0"/>
                <a:cs typeface="Times New Roman" pitchFamily="18" charset="0"/>
              </a:rPr>
              <a:t>originated </a:t>
            </a:r>
            <a:r>
              <a:rPr lang="en-US" dirty="0" smtClean="0">
                <a:latin typeface="Times New Roman" pitchFamily="18" charset="0"/>
                <a:cs typeface="Times New Roman" pitchFamily="18" charset="0"/>
              </a:rPr>
              <a:t>and developed in east and west?</a:t>
            </a:r>
          </a:p>
          <a:p>
            <a:r>
              <a:rPr lang="en-US" dirty="0" smtClean="0">
                <a:latin typeface="Times New Roman" pitchFamily="18" charset="0"/>
                <a:cs typeface="Times New Roman" pitchFamily="18" charset="0"/>
              </a:rPr>
              <a:t>How was the educational movement run in east and west?</a:t>
            </a:r>
          </a:p>
          <a:p>
            <a:r>
              <a:rPr lang="en-US" dirty="0" smtClean="0">
                <a:latin typeface="Times New Roman" pitchFamily="18" charset="0"/>
                <a:cs typeface="Times New Roman" pitchFamily="18" charset="0"/>
              </a:rPr>
              <a:t>What are the contemporary educational institutions and methods of teaching and learning in east and west?</a:t>
            </a:r>
          </a:p>
          <a:p>
            <a:r>
              <a:rPr lang="en-US" dirty="0" smtClean="0">
                <a:latin typeface="Times New Roman" pitchFamily="18" charset="0"/>
                <a:cs typeface="Times New Roman" pitchFamily="18" charset="0"/>
              </a:rPr>
              <a:t>How history can guide the future educational practices?</a:t>
            </a:r>
          </a:p>
          <a:p>
            <a:r>
              <a:rPr lang="en-US" dirty="0" smtClean="0">
                <a:latin typeface="Times New Roman" pitchFamily="18" charset="0"/>
                <a:cs typeface="Times New Roman" pitchFamily="18" charset="0"/>
              </a:rPr>
              <a:t>How can we understand the nature of knowledge, education, schooling, teaching and learning?</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90600"/>
          </a:xfrm>
        </p:spPr>
        <p:txBody>
          <a:bodyPr>
            <a:noAutofit/>
          </a:bodyPr>
          <a:lstStyle/>
          <a:p>
            <a:r>
              <a:rPr lang="en-US" b="1" dirty="0" smtClean="0">
                <a:latin typeface="Times New Roman" pitchFamily="18" charset="0"/>
                <a:cs typeface="Times New Roman" pitchFamily="18" charset="0"/>
              </a:rPr>
              <a:t>Roman education system emphasis 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86800" cy="4937125"/>
          </a:xfrm>
        </p:spPr>
        <p:txBody>
          <a:bodyPr/>
          <a:lstStyle/>
          <a:p>
            <a:r>
              <a:rPr lang="en-US" sz="3600" dirty="0" smtClean="0">
                <a:latin typeface="Times New Roman" pitchFamily="18" charset="0"/>
                <a:cs typeface="Times New Roman" pitchFamily="18" charset="0"/>
              </a:rPr>
              <a:t>Access to education: primary and secondary education</a:t>
            </a:r>
          </a:p>
          <a:p>
            <a:r>
              <a:rPr lang="en-US" sz="3600" dirty="0" smtClean="0">
                <a:latin typeface="Times New Roman" pitchFamily="18" charset="0"/>
                <a:cs typeface="Times New Roman" pitchFamily="18" charset="0"/>
              </a:rPr>
              <a:t>Ideal of the orator</a:t>
            </a:r>
          </a:p>
          <a:p>
            <a:r>
              <a:rPr lang="en-US" sz="3600" dirty="0" smtClean="0">
                <a:latin typeface="Times New Roman" pitchFamily="18" charset="0"/>
                <a:cs typeface="Times New Roman" pitchFamily="18" charset="0"/>
              </a:rPr>
              <a:t>Instruction based on stages of growth</a:t>
            </a:r>
          </a:p>
          <a:p>
            <a:r>
              <a:rPr lang="en-US" sz="3600" dirty="0" smtClean="0">
                <a:latin typeface="Times New Roman" pitchFamily="18" charset="0"/>
                <a:cs typeface="Times New Roman" pitchFamily="18" charset="0"/>
              </a:rPr>
              <a:t>Reading and writing</a:t>
            </a:r>
          </a:p>
          <a:p>
            <a:r>
              <a:rPr lang="en-US" sz="3600" dirty="0" smtClean="0">
                <a:latin typeface="Times New Roman" pitchFamily="18" charset="0"/>
                <a:cs typeface="Times New Roman" pitchFamily="18" charset="0"/>
              </a:rPr>
              <a:t>Study of liberal arts</a:t>
            </a:r>
          </a:p>
          <a:p>
            <a:r>
              <a:rPr lang="en-US" sz="3600" dirty="0" smtClean="0">
                <a:latin typeface="Times New Roman" pitchFamily="18" charset="0"/>
                <a:cs typeface="Times New Roman" pitchFamily="18" charset="0"/>
              </a:rPr>
              <a:t>Rhetorical studies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524000"/>
          </a:xfrm>
        </p:spPr>
        <p:txBody>
          <a:bodyPr>
            <a:normAutofit fontScale="90000"/>
          </a:bodyPr>
          <a:lstStyle/>
          <a:p>
            <a:r>
              <a:rPr lang="en-US" dirty="0" smtClean="0">
                <a:latin typeface="Times New Roman" pitchFamily="18" charset="0"/>
                <a:cs typeface="Times New Roman" pitchFamily="18" charset="0"/>
              </a:rPr>
              <a:t>Access to education: primary and secondary education</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04800" y="1371600"/>
            <a:ext cx="8686800" cy="4800600"/>
          </a:xfrm>
        </p:spPr>
        <p:txBody>
          <a:bodyPr/>
          <a:lstStyle/>
          <a:p>
            <a:r>
              <a:rPr lang="en-US" dirty="0" smtClean="0">
                <a:latin typeface="Times New Roman" pitchFamily="18" charset="0"/>
                <a:cs typeface="Times New Roman" pitchFamily="18" charset="0"/>
              </a:rPr>
              <a:t>As in ancient Roman, only a minority of Romans was formally educated. Schools were private and attended only by males who could pay tuition. Whereas upper-class girls often learned to read and write at home or were taught by tutors. Likewise, boys from these families attended 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ludus</a:t>
            </a:r>
            <a:r>
              <a:rPr lang="en-US" dirty="0" smtClean="0">
                <a:latin typeface="Times New Roman" pitchFamily="18" charset="0"/>
                <a:cs typeface="Times New Roman" pitchFamily="18" charset="0"/>
              </a:rPr>
              <a:t>, a primary school, and then secondary schools taught Latin and Greek grammar teachers.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r>
              <a:rPr lang="en-US" sz="4000" dirty="0" smtClean="0">
                <a:latin typeface="Times New Roman" pitchFamily="18" charset="0"/>
                <a:cs typeface="Times New Roman" pitchFamily="18" charset="0"/>
              </a:rPr>
              <a:t>Ideal of the orator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04800" y="1905000"/>
            <a:ext cx="8686800" cy="4175125"/>
          </a:xfrm>
        </p:spPr>
        <p:txBody>
          <a:bodyPr/>
          <a:lstStyle/>
          <a:p>
            <a:r>
              <a:rPr lang="en-US" sz="3400" dirty="0" smtClean="0">
                <a:latin typeface="Times New Roman" pitchFamily="18" charset="0"/>
                <a:cs typeface="Times New Roman" pitchFamily="18" charset="0"/>
              </a:rPr>
              <a:t>Rome’s educational ideal was exemplified in the orator. The ideal Roman orator was the broadly and liberally educated man of public life such as the senator, lawyer, teacher, civil servant, and politician. Quintilian (Master of oratory).</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371600"/>
          </a:xfrm>
        </p:spPr>
        <p:txBody>
          <a:bodyPr>
            <a:normAutofit fontScale="90000"/>
          </a:bodyPr>
          <a:lstStyle/>
          <a:p>
            <a:pPr lvl="0"/>
            <a:r>
              <a:rPr lang="en-US" b="1" dirty="0" smtClean="0">
                <a:latin typeface="Times New Roman" pitchFamily="18" charset="0"/>
                <a:cs typeface="Times New Roman" pitchFamily="18" charset="0"/>
              </a:rPr>
              <a:t>Instruction based on stages of growth</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410200"/>
          </a:xfrm>
        </p:spPr>
        <p:txBody>
          <a:bodyPr>
            <a:normAutofit fontScale="92500" lnSpcReduction="20000"/>
          </a:bodyPr>
          <a:lstStyle/>
          <a:p>
            <a:r>
              <a:rPr lang="en-US" sz="3500" dirty="0" smtClean="0">
                <a:latin typeface="Times New Roman" pitchFamily="18" charset="0"/>
                <a:cs typeface="Times New Roman" pitchFamily="18" charset="0"/>
              </a:rPr>
              <a:t>In Roman education system, Quintilian emphasized the </a:t>
            </a:r>
            <a:r>
              <a:rPr lang="en-US" sz="3500" dirty="0" smtClean="0">
                <a:solidFill>
                  <a:srgbClr val="FF0000"/>
                </a:solidFill>
                <a:latin typeface="Times New Roman" pitchFamily="18" charset="0"/>
                <a:cs typeface="Times New Roman" pitchFamily="18" charset="0"/>
              </a:rPr>
              <a:t>need to base instruction </a:t>
            </a:r>
            <a:r>
              <a:rPr lang="en-US" sz="3500" dirty="0" smtClean="0">
                <a:latin typeface="Times New Roman" pitchFamily="18" charset="0"/>
                <a:cs typeface="Times New Roman" pitchFamily="18" charset="0"/>
              </a:rPr>
              <a:t>on the learner’s readiness and stage of development. Quintilian developed an early version of stage-based learning that corresponded to the patterns of human development. He recognized the importance of early childhood in shaping the patterns of adult behavior. For the </a:t>
            </a:r>
            <a:r>
              <a:rPr lang="en-US" sz="3500" dirty="0" smtClean="0">
                <a:solidFill>
                  <a:srgbClr val="FF0000"/>
                </a:solidFill>
                <a:latin typeface="Times New Roman" pitchFamily="18" charset="0"/>
                <a:cs typeface="Times New Roman" pitchFamily="18" charset="0"/>
              </a:rPr>
              <a:t>first stage, from birth until age seven</a:t>
            </a:r>
            <a:r>
              <a:rPr lang="en-US" sz="3500" dirty="0" smtClean="0">
                <a:latin typeface="Times New Roman" pitchFamily="18" charset="0"/>
                <a:cs typeface="Times New Roman" pitchFamily="18" charset="0"/>
              </a:rPr>
              <a:t>, which children impulsively sought to satisfy their immediate needs and desires, he advised parents to select well-trained and well-spoken nurses, pedagogues, and companions for their children.</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pPr lvl="0"/>
            <a:r>
              <a:rPr lang="en-US" sz="4000" b="1" dirty="0" smtClean="0">
                <a:latin typeface="Times New Roman" pitchFamily="18" charset="0"/>
                <a:cs typeface="Times New Roman" pitchFamily="18" charset="0"/>
              </a:rPr>
              <a:t>Reading and Writing</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334000"/>
          </a:xfrm>
        </p:spPr>
        <p:txBody>
          <a:bodyPr>
            <a:normAutofit fontScale="92500"/>
          </a:bodyPr>
          <a:lstStyle/>
          <a:p>
            <a:r>
              <a:rPr lang="en-US" sz="3600" dirty="0" smtClean="0">
                <a:latin typeface="Times New Roman" pitchFamily="18" charset="0"/>
                <a:cs typeface="Times New Roman" pitchFamily="18" charset="0"/>
              </a:rPr>
              <a:t>The second stage of education started from </a:t>
            </a:r>
            <a:r>
              <a:rPr lang="en-US" sz="3600" dirty="0" smtClean="0">
                <a:solidFill>
                  <a:srgbClr val="FF0000"/>
                </a:solidFill>
                <a:latin typeface="Times New Roman" pitchFamily="18" charset="0"/>
                <a:cs typeface="Times New Roman" pitchFamily="18" charset="0"/>
              </a:rPr>
              <a:t>seven to fourteen years</a:t>
            </a:r>
            <a:r>
              <a:rPr lang="en-US" sz="3600" dirty="0" smtClean="0">
                <a:latin typeface="Times New Roman" pitchFamily="18" charset="0"/>
                <a:cs typeface="Times New Roman" pitchFamily="18" charset="0"/>
              </a:rPr>
              <a:t>, when the boys should learn from sense experiences, from clear ideas and train his memory. Likewise, the child learned to write the languages that he already spoke. The primary teacher (</a:t>
            </a:r>
            <a:r>
              <a:rPr lang="en-US" sz="3600" dirty="0" err="1" smtClean="0">
                <a:latin typeface="Times New Roman" pitchFamily="18" charset="0"/>
                <a:cs typeface="Times New Roman" pitchFamily="18" charset="0"/>
              </a:rPr>
              <a:t>Litterator</a:t>
            </a:r>
            <a:r>
              <a:rPr lang="en-US" sz="3600" dirty="0" smtClean="0">
                <a:latin typeface="Times New Roman" pitchFamily="18" charset="0"/>
                <a:cs typeface="Times New Roman" pitchFamily="18" charset="0"/>
              </a:rPr>
              <a:t>), who taught reading and writing in </a:t>
            </a:r>
            <a:r>
              <a:rPr lang="en-US" sz="3600" i="1" dirty="0" err="1" smtClean="0">
                <a:latin typeface="Times New Roman" pitchFamily="18" charset="0"/>
                <a:cs typeface="Times New Roman" pitchFamily="18" charset="0"/>
              </a:rPr>
              <a:t>ludus</a:t>
            </a:r>
            <a:r>
              <a:rPr lang="en-US" sz="3600" dirty="0" smtClean="0">
                <a:latin typeface="Times New Roman" pitchFamily="18" charset="0"/>
                <a:cs typeface="Times New Roman" pitchFamily="18" charset="0"/>
              </a:rPr>
              <a:t>. Instruction in reading and writing should be slow and thorough, with child learning the alphabet by tracing from a set of ivory letters.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lvl="0"/>
            <a:r>
              <a:rPr lang="en-US" sz="4000" b="1" dirty="0" smtClean="0">
                <a:latin typeface="Times New Roman" pitchFamily="18" charset="0"/>
                <a:cs typeface="Times New Roman" pitchFamily="18" charset="0"/>
              </a:rPr>
              <a:t>Study of liberal arts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334000"/>
          </a:xfrm>
        </p:spPr>
        <p:txBody>
          <a:bodyPr/>
          <a:lstStyle/>
          <a:p>
            <a:r>
              <a:rPr lang="en-US" sz="3400" dirty="0" smtClean="0">
                <a:latin typeface="Times New Roman" pitchFamily="18" charset="0"/>
                <a:cs typeface="Times New Roman" pitchFamily="18" charset="0"/>
              </a:rPr>
              <a:t>The third stage of education extended from </a:t>
            </a:r>
            <a:r>
              <a:rPr lang="en-US" sz="3400" dirty="0" smtClean="0">
                <a:solidFill>
                  <a:srgbClr val="FF0000"/>
                </a:solidFill>
                <a:latin typeface="Times New Roman" pitchFamily="18" charset="0"/>
                <a:cs typeface="Times New Roman" pitchFamily="18" charset="0"/>
              </a:rPr>
              <a:t>fourteen to seventeen years </a:t>
            </a:r>
            <a:r>
              <a:rPr lang="en-US" sz="3400" dirty="0" smtClean="0">
                <a:latin typeface="Times New Roman" pitchFamily="18" charset="0"/>
                <a:cs typeface="Times New Roman" pitchFamily="18" charset="0"/>
              </a:rPr>
              <a:t>of child. In this stage, the Quintilian emphasized the liberal arts. Bilingually and </a:t>
            </a:r>
            <a:r>
              <a:rPr lang="en-US" sz="3400" dirty="0" err="1" smtClean="0">
                <a:latin typeface="Times New Roman" pitchFamily="18" charset="0"/>
                <a:cs typeface="Times New Roman" pitchFamily="18" charset="0"/>
              </a:rPr>
              <a:t>biculturally</a:t>
            </a:r>
            <a:r>
              <a:rPr lang="en-US" sz="3400" dirty="0" smtClean="0">
                <a:latin typeface="Times New Roman" pitchFamily="18" charset="0"/>
                <a:cs typeface="Times New Roman" pitchFamily="18" charset="0"/>
              </a:rPr>
              <a:t>, students studied Greek and Latin grammar, literature, history, and mythology. Likewise, students also studied music, geometry, astronomy, and gymnastics.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pPr lvl="0"/>
            <a:r>
              <a:rPr lang="en-US" sz="4000" b="1" dirty="0" smtClean="0">
                <a:latin typeface="Times New Roman" pitchFamily="18" charset="0"/>
                <a:cs typeface="Times New Roman" pitchFamily="18" charset="0"/>
              </a:rPr>
              <a:t>Rhetorical studies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334000"/>
          </a:xfrm>
        </p:spPr>
        <p:txBody>
          <a:bodyPr>
            <a:noAutofit/>
          </a:bodyPr>
          <a:lstStyle/>
          <a:p>
            <a:r>
              <a:rPr lang="en-US" dirty="0" smtClean="0">
                <a:latin typeface="Times New Roman" pitchFamily="18" charset="0"/>
                <a:cs typeface="Times New Roman" pitchFamily="18" charset="0"/>
              </a:rPr>
              <a:t>In fourth stage (</a:t>
            </a:r>
            <a:r>
              <a:rPr lang="en-US" dirty="0" smtClean="0">
                <a:solidFill>
                  <a:srgbClr val="FF0000"/>
                </a:solidFill>
                <a:latin typeface="Times New Roman" pitchFamily="18" charset="0"/>
                <a:cs typeface="Times New Roman" pitchFamily="18" charset="0"/>
              </a:rPr>
              <a:t>seventeen to twenty one years</a:t>
            </a:r>
            <a:r>
              <a:rPr lang="en-US" dirty="0" smtClean="0">
                <a:latin typeface="Times New Roman" pitchFamily="18" charset="0"/>
                <a:cs typeface="Times New Roman" pitchFamily="18" charset="0"/>
              </a:rPr>
              <a:t>), the prospective orators undertook rhetorical (not literal) studies. It included drama, poetry, law, philosophy, public speaking, declamation, and debate. </a:t>
            </a:r>
          </a:p>
          <a:p>
            <a:r>
              <a:rPr lang="en-US" dirty="0" smtClean="0">
                <a:latin typeface="Times New Roman" pitchFamily="18" charset="0"/>
                <a:cs typeface="Times New Roman" pitchFamily="18" charset="0"/>
              </a:rPr>
              <a:t>Early Roman Education-Education during this time was regarded being largely moral and discipline was rigorous and severe.  The mother trained her daughters to carryout household chores and religious duties.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10200"/>
          </a:xfrm>
        </p:spPr>
        <p:txBody>
          <a:bodyPr/>
          <a:lstStyle/>
          <a:p>
            <a:pPr>
              <a:lnSpc>
                <a:spcPct val="90000"/>
              </a:lnSpc>
              <a:buFontTx/>
              <a:buNone/>
            </a:pPr>
            <a:r>
              <a:rPr lang="en-US" sz="3400" dirty="0" smtClean="0">
                <a:latin typeface="Times New Roman" pitchFamily="18" charset="0"/>
                <a:cs typeface="Times New Roman" pitchFamily="18" charset="0"/>
              </a:rPr>
              <a:t>The Roman Educational System</a:t>
            </a:r>
          </a:p>
          <a:p>
            <a:pPr>
              <a:lnSpc>
                <a:spcPct val="90000"/>
              </a:lnSpc>
            </a:pPr>
            <a:r>
              <a:rPr lang="en-US" sz="3400" dirty="0" smtClean="0">
                <a:latin typeface="Times New Roman" pitchFamily="18" charset="0"/>
                <a:cs typeface="Times New Roman" pitchFamily="18" charset="0"/>
              </a:rPr>
              <a:t>Elementary School- The school of the </a:t>
            </a:r>
            <a:r>
              <a:rPr lang="en-US" sz="3400" dirty="0" err="1" smtClean="0">
                <a:latin typeface="Times New Roman" pitchFamily="18" charset="0"/>
                <a:cs typeface="Times New Roman" pitchFamily="18" charset="0"/>
              </a:rPr>
              <a:t>literator</a:t>
            </a:r>
            <a:r>
              <a:rPr lang="en-US" sz="3400" dirty="0" smtClean="0">
                <a:latin typeface="Times New Roman" pitchFamily="18" charset="0"/>
                <a:cs typeface="Times New Roman" pitchFamily="18" charset="0"/>
              </a:rPr>
              <a:t>, or teacher of letters.  </a:t>
            </a:r>
          </a:p>
          <a:p>
            <a:pPr>
              <a:lnSpc>
                <a:spcPct val="90000"/>
              </a:lnSpc>
            </a:pPr>
            <a:r>
              <a:rPr lang="en-US" sz="3400" dirty="0" smtClean="0">
                <a:latin typeface="Times New Roman" pitchFamily="18" charset="0"/>
                <a:cs typeface="Times New Roman" pitchFamily="18" charset="0"/>
              </a:rPr>
              <a:t>Grammar School- The aim of the school was to equip students with the mastery of expression in reading, writing, and speaking,</a:t>
            </a:r>
          </a:p>
          <a:p>
            <a:pPr>
              <a:lnSpc>
                <a:spcPct val="90000"/>
              </a:lnSpc>
            </a:pPr>
            <a:r>
              <a:rPr lang="en-US" sz="3400" dirty="0" smtClean="0">
                <a:latin typeface="Times New Roman" pitchFamily="18" charset="0"/>
                <a:cs typeface="Times New Roman" pitchFamily="18" charset="0"/>
              </a:rPr>
              <a:t>Rhetorical School- prepared a young boy for public service.  This was the ancestor of our modern colleges and universities.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sz="4000" dirty="0" smtClean="0">
                <a:latin typeface="Times New Roman" pitchFamily="18" charset="0"/>
                <a:cs typeface="Times New Roman" pitchFamily="18" charset="0"/>
              </a:rPr>
              <a:t>Roman Emperors</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410200"/>
          </a:xfrm>
        </p:spPr>
        <p:txBody>
          <a:bodyPr/>
          <a:lstStyle/>
          <a:p>
            <a:pPr>
              <a:lnSpc>
                <a:spcPct val="90000"/>
              </a:lnSpc>
            </a:pPr>
            <a:r>
              <a:rPr lang="en-US" dirty="0" err="1" smtClean="0">
                <a:latin typeface="Times New Roman" pitchFamily="18" charset="0"/>
                <a:cs typeface="Times New Roman" pitchFamily="18" charset="0"/>
              </a:rPr>
              <a:t>Vespian</a:t>
            </a:r>
            <a:r>
              <a:rPr lang="en-US" dirty="0" smtClean="0">
                <a:latin typeface="Times New Roman" pitchFamily="18" charset="0"/>
                <a:cs typeface="Times New Roman" pitchFamily="18" charset="0"/>
              </a:rPr>
              <a:t>(A.D. 69-79)</a:t>
            </a:r>
          </a:p>
          <a:p>
            <a:pPr>
              <a:lnSpc>
                <a:spcPct val="90000"/>
              </a:lnSpc>
            </a:pPr>
            <a:r>
              <a:rPr lang="en-US" dirty="0" smtClean="0">
                <a:latin typeface="Times New Roman" pitchFamily="18" charset="0"/>
                <a:cs typeface="Times New Roman" pitchFamily="18" charset="0"/>
              </a:rPr>
              <a:t>Trajan (A.D. 98-117)</a:t>
            </a:r>
          </a:p>
          <a:p>
            <a:pPr>
              <a:lnSpc>
                <a:spcPct val="90000"/>
              </a:lnSpc>
            </a:pPr>
            <a:r>
              <a:rPr lang="en-US" dirty="0" err="1" smtClean="0">
                <a:latin typeface="Times New Roman" pitchFamily="18" charset="0"/>
                <a:cs typeface="Times New Roman" pitchFamily="18" charset="0"/>
              </a:rPr>
              <a:t>Hadraian</a:t>
            </a:r>
            <a:r>
              <a:rPr lang="en-US" dirty="0" smtClean="0">
                <a:latin typeface="Times New Roman" pitchFamily="18" charset="0"/>
                <a:cs typeface="Times New Roman" pitchFamily="18" charset="0"/>
              </a:rPr>
              <a:t> (A.D. 117-138)</a:t>
            </a:r>
          </a:p>
          <a:p>
            <a:pPr>
              <a:lnSpc>
                <a:spcPct val="90000"/>
              </a:lnSpc>
            </a:pPr>
            <a:r>
              <a:rPr lang="en-US" dirty="0" err="1" smtClean="0">
                <a:latin typeface="Times New Roman" pitchFamily="18" charset="0"/>
                <a:cs typeface="Times New Roman" pitchFamily="18" charset="0"/>
              </a:rPr>
              <a:t>Antoninus</a:t>
            </a:r>
            <a:r>
              <a:rPr lang="en-US" dirty="0" smtClean="0">
                <a:latin typeface="Times New Roman" pitchFamily="18" charset="0"/>
                <a:cs typeface="Times New Roman" pitchFamily="18" charset="0"/>
              </a:rPr>
              <a:t> Pius (A.D. 138-161)</a:t>
            </a:r>
          </a:p>
          <a:p>
            <a:pPr>
              <a:lnSpc>
                <a:spcPct val="90000"/>
              </a:lnSpc>
            </a:pPr>
            <a:r>
              <a:rPr lang="en-US" dirty="0" smtClean="0">
                <a:latin typeface="Times New Roman" pitchFamily="18" charset="0"/>
                <a:cs typeface="Times New Roman" pitchFamily="18" charset="0"/>
              </a:rPr>
              <a:t>Emperor Constantine (A.D. 306-337)</a:t>
            </a:r>
          </a:p>
          <a:p>
            <a:pPr>
              <a:lnSpc>
                <a:spcPct val="90000"/>
              </a:lnSpc>
            </a:pPr>
            <a:r>
              <a:rPr lang="en-US" dirty="0" smtClean="0">
                <a:latin typeface="Times New Roman" pitchFamily="18" charset="0"/>
                <a:cs typeface="Times New Roman" pitchFamily="18" charset="0"/>
              </a:rPr>
              <a:t>Julian the Apostolate (A.D. 361-363)</a:t>
            </a:r>
          </a:p>
          <a:p>
            <a:pPr>
              <a:lnSpc>
                <a:spcPct val="90000"/>
              </a:lnSpc>
            </a:pPr>
            <a:r>
              <a:rPr lang="en-US" dirty="0" smtClean="0">
                <a:latin typeface="Times New Roman" pitchFamily="18" charset="0"/>
                <a:cs typeface="Times New Roman" pitchFamily="18" charset="0"/>
              </a:rPr>
              <a:t>Gratian (A.D. 367-383)</a:t>
            </a:r>
          </a:p>
          <a:p>
            <a:pPr>
              <a:lnSpc>
                <a:spcPct val="90000"/>
              </a:lnSpc>
            </a:pPr>
            <a:r>
              <a:rPr lang="en-US" dirty="0" smtClean="0">
                <a:latin typeface="Times New Roman" pitchFamily="18" charset="0"/>
                <a:cs typeface="Times New Roman" pitchFamily="18" charset="0"/>
              </a:rPr>
              <a:t>Theodosius (A.D. 383-395)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Influential Thinkers of Roman Education</a:t>
            </a:r>
            <a:br>
              <a:rPr lang="en-US" dirty="0" smtClean="0"/>
            </a:br>
            <a:endParaRPr lang="en-US" dirty="0"/>
          </a:p>
        </p:txBody>
      </p:sp>
      <p:sp>
        <p:nvSpPr>
          <p:cNvPr id="3" name="Content Placeholder 2"/>
          <p:cNvSpPr>
            <a:spLocks noGrp="1"/>
          </p:cNvSpPr>
          <p:nvPr>
            <p:ph idx="1"/>
          </p:nvPr>
        </p:nvSpPr>
        <p:spPr/>
        <p:txBody>
          <a:bodyPr/>
          <a:lstStyle/>
          <a:p>
            <a:pPr>
              <a:lnSpc>
                <a:spcPct val="90000"/>
              </a:lnSpc>
              <a:buNone/>
            </a:pPr>
            <a:r>
              <a:rPr lang="en-US" sz="3400" dirty="0" smtClean="0">
                <a:latin typeface="Times New Roman" pitchFamily="18" charset="0"/>
                <a:cs typeface="Times New Roman" pitchFamily="18" charset="0"/>
              </a:rPr>
              <a:t>Cicero</a:t>
            </a:r>
          </a:p>
          <a:p>
            <a:pPr>
              <a:lnSpc>
                <a:spcPct val="90000"/>
              </a:lnSpc>
              <a:buFontTx/>
              <a:buNone/>
            </a:pPr>
            <a:r>
              <a:rPr lang="en-US" sz="3400" dirty="0" smtClean="0">
                <a:latin typeface="Times New Roman" pitchFamily="18" charset="0"/>
                <a:cs typeface="Times New Roman" pitchFamily="18" charset="0"/>
              </a:rPr>
              <a:t>   His writings provided the ideal education for the middle ages.</a:t>
            </a:r>
          </a:p>
          <a:p>
            <a:pPr>
              <a:lnSpc>
                <a:spcPct val="90000"/>
              </a:lnSpc>
              <a:buFontTx/>
              <a:buNone/>
            </a:pPr>
            <a:r>
              <a:rPr lang="en-US" sz="3400" dirty="0" err="1" smtClean="0">
                <a:latin typeface="Times New Roman" pitchFamily="18" charset="0"/>
                <a:cs typeface="Times New Roman" pitchFamily="18" charset="0"/>
              </a:rPr>
              <a:t>Quintillian</a:t>
            </a:r>
            <a:endParaRPr lang="en-US" sz="3400" dirty="0" smtClean="0">
              <a:latin typeface="Times New Roman" pitchFamily="18" charset="0"/>
              <a:cs typeface="Times New Roman" pitchFamily="18" charset="0"/>
            </a:endParaRPr>
          </a:p>
          <a:p>
            <a:pPr>
              <a:lnSpc>
                <a:spcPct val="90000"/>
              </a:lnSpc>
              <a:buFontTx/>
              <a:buNone/>
            </a:pPr>
            <a:r>
              <a:rPr lang="en-US" sz="3400" dirty="0" smtClean="0">
                <a:latin typeface="Times New Roman" pitchFamily="18" charset="0"/>
                <a:cs typeface="Times New Roman" pitchFamily="18" charset="0"/>
              </a:rPr>
              <a:t>   He stressed on memory and used it as a motivation.  He also used rewards instead of physical punishment.  He suggested the use of play and games.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Eastern education system based on the eastern philosophy</a:t>
            </a:r>
            <a:endParaRPr lang="en-US" dirty="0"/>
          </a:p>
        </p:txBody>
      </p:sp>
      <p:pic>
        <p:nvPicPr>
          <p:cNvPr id="4" name="Picture 5" descr="taoism"/>
          <p:cNvPicPr>
            <a:picLocks noGrp="1" noChangeAspect="1" noChangeArrowheads="1"/>
          </p:cNvPicPr>
          <p:nvPr>
            <p:ph idx="1"/>
          </p:nvPr>
        </p:nvPicPr>
        <p:blipFill>
          <a:blip r:embed="rId2" cstate="print"/>
          <a:srcRect/>
          <a:stretch>
            <a:fillRect/>
          </a:stretch>
        </p:blipFill>
        <p:spPr bwMode="auto">
          <a:xfrm>
            <a:off x="609600" y="1524000"/>
            <a:ext cx="3276600" cy="4525963"/>
          </a:xfrm>
          <a:prstGeom prst="rect">
            <a:avLst/>
          </a:prstGeom>
          <a:noFill/>
        </p:spPr>
      </p:pic>
      <p:pic>
        <p:nvPicPr>
          <p:cNvPr id="5" name="Picture 11" descr="Hinduism"/>
          <p:cNvPicPr>
            <a:picLocks noChangeAspect="1" noChangeArrowheads="1"/>
          </p:cNvPicPr>
          <p:nvPr/>
        </p:nvPicPr>
        <p:blipFill>
          <a:blip r:embed="rId3" cstate="print"/>
          <a:srcRect/>
          <a:stretch>
            <a:fillRect/>
          </a:stretch>
        </p:blipFill>
        <p:spPr bwMode="auto">
          <a:xfrm>
            <a:off x="3886200" y="1524000"/>
            <a:ext cx="2286000" cy="2286000"/>
          </a:xfrm>
          <a:prstGeom prst="rect">
            <a:avLst/>
          </a:prstGeom>
          <a:noFill/>
        </p:spPr>
      </p:pic>
      <p:pic>
        <p:nvPicPr>
          <p:cNvPr id="6" name="Picture 9" descr="hinduism"/>
          <p:cNvPicPr>
            <a:picLocks noChangeAspect="1" noChangeArrowheads="1"/>
          </p:cNvPicPr>
          <p:nvPr/>
        </p:nvPicPr>
        <p:blipFill>
          <a:blip r:embed="rId4" cstate="print"/>
          <a:srcRect/>
          <a:stretch>
            <a:fillRect/>
          </a:stretch>
        </p:blipFill>
        <p:spPr bwMode="auto">
          <a:xfrm>
            <a:off x="6172200" y="1524000"/>
            <a:ext cx="2590800" cy="4572000"/>
          </a:xfrm>
          <a:prstGeom prst="rect">
            <a:avLst/>
          </a:prstGeom>
          <a:noFill/>
        </p:spPr>
      </p:pic>
      <p:pic>
        <p:nvPicPr>
          <p:cNvPr id="7" name="Picture 7" descr="laotzu"/>
          <p:cNvPicPr>
            <a:picLocks noChangeAspect="1" noChangeArrowheads="1"/>
          </p:cNvPicPr>
          <p:nvPr/>
        </p:nvPicPr>
        <p:blipFill>
          <a:blip r:embed="rId5" cstate="print"/>
          <a:srcRect/>
          <a:stretch>
            <a:fillRect/>
          </a:stretch>
        </p:blipFill>
        <p:spPr bwMode="auto">
          <a:xfrm>
            <a:off x="3886200" y="3810000"/>
            <a:ext cx="2286000" cy="22860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latin typeface="Times New Roman" pitchFamily="18" charset="0"/>
                <a:cs typeface="Times New Roman" pitchFamily="18" charset="0"/>
              </a:rPr>
              <a:t>Pragmatic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fontScale="92500" lnSpcReduction="10000"/>
          </a:bodyPr>
          <a:lstStyle/>
          <a:p>
            <a:r>
              <a:rPr lang="en-US" dirty="0" smtClean="0">
                <a:latin typeface="Times New Roman" pitchFamily="18" charset="0"/>
                <a:cs typeface="Times New Roman" pitchFamily="18" charset="0"/>
              </a:rPr>
              <a:t>It emphasizes the need to test ideas by acting on them. </a:t>
            </a:r>
          </a:p>
          <a:p>
            <a:r>
              <a:rPr lang="en-US" dirty="0" smtClean="0">
                <a:latin typeface="Times New Roman" pitchFamily="18" charset="0"/>
                <a:cs typeface="Times New Roman" pitchFamily="18" charset="0"/>
              </a:rPr>
              <a:t>Among its founders were </a:t>
            </a:r>
            <a:r>
              <a:rPr lang="en-US" dirty="0" smtClean="0">
                <a:solidFill>
                  <a:srgbClr val="FF0000"/>
                </a:solidFill>
                <a:latin typeface="Times New Roman" pitchFamily="18" charset="0"/>
                <a:cs typeface="Times New Roman" pitchFamily="18" charset="0"/>
              </a:rPr>
              <a:t>Charles S. Peirce, William James, George Herbert Mead, and John Dewey.</a:t>
            </a:r>
          </a:p>
          <a:p>
            <a:r>
              <a:rPr lang="en-US" dirty="0" smtClean="0">
                <a:latin typeface="Times New Roman" pitchFamily="18" charset="0"/>
                <a:cs typeface="Times New Roman" pitchFamily="18" charset="0"/>
              </a:rPr>
              <a:t>Peirce emphasized using the scientific method as a means to validate ideas empirically.</a:t>
            </a:r>
          </a:p>
          <a:p>
            <a:r>
              <a:rPr lang="en-US" dirty="0" smtClean="0">
                <a:latin typeface="Times New Roman" pitchFamily="18" charset="0"/>
                <a:cs typeface="Times New Roman" pitchFamily="18" charset="0"/>
              </a:rPr>
              <a:t>James applied pragmatic philosophy in psychology, religion, and education. </a:t>
            </a:r>
          </a:p>
          <a:p>
            <a:r>
              <a:rPr lang="en-US" dirty="0" smtClean="0">
                <a:latin typeface="Times New Roman" pitchFamily="18" charset="0"/>
                <a:cs typeface="Times New Roman" pitchFamily="18" charset="0"/>
              </a:rPr>
              <a:t>Mead emphasized children’s development as learning and experiencing human organisms.</a:t>
            </a:r>
          </a:p>
          <a:p>
            <a:r>
              <a:rPr lang="en-US" dirty="0" smtClean="0">
                <a:latin typeface="Times New Roman" pitchFamily="18" charset="0"/>
                <a:cs typeface="Times New Roman" pitchFamily="18" charset="0"/>
              </a:rPr>
              <a:t>Dewey applied pragmatism to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209800" cy="838200"/>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10200"/>
          </a:xfrm>
        </p:spPr>
        <p:txBody>
          <a:bodyPr>
            <a:normAutofit/>
          </a:bodyPr>
          <a:lstStyle/>
          <a:p>
            <a:r>
              <a:rPr lang="en-US" dirty="0" smtClean="0">
                <a:latin typeface="Times New Roman" pitchFamily="18" charset="0"/>
                <a:cs typeface="Times New Roman" pitchFamily="18" charset="0"/>
              </a:rPr>
              <a:t>Education is a process of creating a learning environment to promote experiences for optimum human growth.</a:t>
            </a:r>
          </a:p>
          <a:p>
            <a:r>
              <a:rPr lang="en-US" dirty="0" smtClean="0">
                <a:latin typeface="Times New Roman" pitchFamily="18" charset="0"/>
                <a:cs typeface="Times New Roman" pitchFamily="18" charset="0"/>
              </a:rPr>
              <a:t>Dewey stressed the </a:t>
            </a:r>
            <a:r>
              <a:rPr lang="en-US" dirty="0" smtClean="0">
                <a:solidFill>
                  <a:srgbClr val="FF0000"/>
                </a:solidFill>
                <a:latin typeface="Times New Roman" pitchFamily="18" charset="0"/>
                <a:cs typeface="Times New Roman" pitchFamily="18" charset="0"/>
              </a:rPr>
              <a:t>process of thinking </a:t>
            </a:r>
            <a:r>
              <a:rPr lang="en-US" dirty="0" smtClean="0">
                <a:latin typeface="Times New Roman" pitchFamily="18" charset="0"/>
                <a:cs typeface="Times New Roman" pitchFamily="18" charset="0"/>
              </a:rPr>
              <a:t>and learning as </a:t>
            </a:r>
            <a:r>
              <a:rPr lang="en-US" dirty="0" smtClean="0">
                <a:solidFill>
                  <a:srgbClr val="FF0000"/>
                </a:solidFill>
                <a:latin typeface="Times New Roman" pitchFamily="18" charset="0"/>
                <a:cs typeface="Times New Roman" pitchFamily="18" charset="0"/>
              </a:rPr>
              <a:t>problem solving</a:t>
            </a:r>
            <a:r>
              <a:rPr lang="en-US" dirty="0" smtClean="0">
                <a:latin typeface="Times New Roman" pitchFamily="18" charset="0"/>
                <a:cs typeface="Times New Roman" pitchFamily="18" charset="0"/>
              </a:rPr>
              <a:t>. In this experimental epistemology, the learner, as an individual or as a member of a group, uses the </a:t>
            </a:r>
            <a:r>
              <a:rPr lang="en-US" dirty="0" smtClean="0">
                <a:solidFill>
                  <a:srgbClr val="FF0000"/>
                </a:solidFill>
                <a:latin typeface="Times New Roman" pitchFamily="18" charset="0"/>
                <a:cs typeface="Times New Roman" pitchFamily="18" charset="0"/>
              </a:rPr>
              <a:t>scientific method </a:t>
            </a:r>
            <a:r>
              <a:rPr lang="en-US" dirty="0" smtClean="0">
                <a:latin typeface="Times New Roman" pitchFamily="18" charset="0"/>
                <a:cs typeface="Times New Roman" pitchFamily="18" charset="0"/>
              </a:rPr>
              <a:t>to solve both personal and social problems. For Dewey, the problem-solving method transfers to a wide Varity of situations.</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590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86800" cy="3962400"/>
          </a:xfrm>
        </p:spPr>
        <p:txBody>
          <a:bodyPr>
            <a:normAutofit/>
          </a:bodyPr>
          <a:lstStyle/>
          <a:p>
            <a:r>
              <a:rPr lang="en-US" sz="3400" dirty="0" smtClean="0">
                <a:latin typeface="Times New Roman" pitchFamily="18" charset="0"/>
                <a:cs typeface="Times New Roman" pitchFamily="18" charset="0"/>
              </a:rPr>
              <a:t>A reality that continually changes renders a curriculum based on supposedly permanent realities or universal truth untenable. Human beings must interact with the environment. According to pragmatists, we need a socially and scientifically intelligent method to deal with a constantly changing reality.</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smtClean="0">
                <a:latin typeface="Times New Roman" pitchFamily="18" charset="0"/>
                <a:cs typeface="Times New Roman" pitchFamily="18" charset="0"/>
              </a:rPr>
              <a:t>Aims of education &amp; curriculum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r>
              <a:rPr lang="en-US" dirty="0" smtClean="0">
                <a:latin typeface="Times New Roman" pitchFamily="18" charset="0"/>
                <a:cs typeface="Times New Roman" pitchFamily="18" charset="0"/>
              </a:rPr>
              <a:t>They believe that the objective of education is </a:t>
            </a:r>
            <a:r>
              <a:rPr lang="en-US" dirty="0" smtClean="0">
                <a:solidFill>
                  <a:srgbClr val="FF0000"/>
                </a:solidFill>
                <a:latin typeface="Times New Roman" pitchFamily="18" charset="0"/>
                <a:cs typeface="Times New Roman" pitchFamily="18" charset="0"/>
              </a:rPr>
              <a:t>not predetermined but changeable</a:t>
            </a:r>
            <a:r>
              <a:rPr lang="en-US" dirty="0" smtClean="0">
                <a:latin typeface="Times New Roman" pitchFamily="18" charset="0"/>
                <a:cs typeface="Times New Roman" pitchFamily="18" charset="0"/>
              </a:rPr>
              <a:t>. The world is changeable, so the objectives of education should be changeable. The objectives should be covered the individual and social needs and it should be fulfilled the individual and social interests, capacities and needs. </a:t>
            </a:r>
          </a:p>
          <a:p>
            <a:r>
              <a:rPr lang="en-US" dirty="0" smtClean="0">
                <a:latin typeface="Times New Roman" pitchFamily="18" charset="0"/>
                <a:cs typeface="Times New Roman" pitchFamily="18" charset="0"/>
              </a:rPr>
              <a:t>They believed that the base of curriculum development is </a:t>
            </a:r>
            <a:r>
              <a:rPr lang="en-US" dirty="0" smtClean="0">
                <a:solidFill>
                  <a:srgbClr val="FF0000"/>
                </a:solidFill>
                <a:latin typeface="Times New Roman" pitchFamily="18" charset="0"/>
                <a:cs typeface="Times New Roman" pitchFamily="18" charset="0"/>
              </a:rPr>
              <a:t>social and psychological principles</a:t>
            </a:r>
            <a:r>
              <a:rPr lang="en-US" dirty="0" smtClean="0">
                <a:latin typeface="Times New Roman" pitchFamily="18" charset="0"/>
                <a:cs typeface="Times New Roman" pitchFamily="18" charset="0"/>
              </a:rPr>
              <a:t>. They focused on the </a:t>
            </a:r>
            <a:r>
              <a:rPr lang="en-US" dirty="0" smtClean="0">
                <a:solidFill>
                  <a:srgbClr val="FF0000"/>
                </a:solidFill>
                <a:latin typeface="Times New Roman" pitchFamily="18" charset="0"/>
                <a:cs typeface="Times New Roman" pitchFamily="18" charset="0"/>
              </a:rPr>
              <a:t>vocational education </a:t>
            </a:r>
            <a:r>
              <a:rPr lang="en-US" dirty="0" smtClean="0">
                <a:latin typeface="Times New Roman" pitchFamily="18" charset="0"/>
                <a:cs typeface="Times New Roman" pitchFamily="18" charset="0"/>
              </a:rPr>
              <a:t>which should be skillful that can be developed the independent being. They focused on the </a:t>
            </a:r>
            <a:r>
              <a:rPr lang="en-US" dirty="0" smtClean="0">
                <a:solidFill>
                  <a:srgbClr val="FF0000"/>
                </a:solidFill>
                <a:latin typeface="Times New Roman" pitchFamily="18" charset="0"/>
                <a:cs typeface="Times New Roman" pitchFamily="18" charset="0"/>
              </a:rPr>
              <a:t>science, health, math, home science, arts, history, geography, natural sciences etc.</a:t>
            </a:r>
          </a:p>
          <a:p>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dirty="0" smtClean="0">
                <a:latin typeface="Times New Roman" pitchFamily="18" charset="0"/>
                <a:cs typeface="Times New Roman" pitchFamily="18" charset="0"/>
              </a:rPr>
              <a:t>Teaching methods and teacher roles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686800" cy="5029200"/>
          </a:xfrm>
        </p:spPr>
        <p:txBody>
          <a:bodyPr/>
          <a:lstStyle/>
          <a:p>
            <a:r>
              <a:rPr lang="en-US" dirty="0" smtClean="0">
                <a:latin typeface="Times New Roman" pitchFamily="18" charset="0"/>
                <a:cs typeface="Times New Roman" pitchFamily="18" charset="0"/>
              </a:rPr>
              <a:t>The educative process emphasizes on the </a:t>
            </a:r>
            <a:r>
              <a:rPr lang="en-US" dirty="0" smtClean="0">
                <a:solidFill>
                  <a:srgbClr val="FF0000"/>
                </a:solidFill>
                <a:latin typeface="Times New Roman" pitchFamily="18" charset="0"/>
                <a:cs typeface="Times New Roman" pitchFamily="18" charset="0"/>
              </a:rPr>
              <a:t>discussion method, project method, travelling method, library method, and learning by doing.</a:t>
            </a:r>
          </a:p>
          <a:p>
            <a:r>
              <a:rPr lang="en-US" dirty="0" smtClean="0">
                <a:latin typeface="Times New Roman" pitchFamily="18" charset="0"/>
                <a:cs typeface="Times New Roman" pitchFamily="18" charset="0"/>
              </a:rPr>
              <a:t>The hands, the eyes, the ears, the whole body should be utilized for learning growth- John Dewey.</a:t>
            </a:r>
          </a:p>
          <a:p>
            <a:r>
              <a:rPr lang="en-US" dirty="0" smtClean="0">
                <a:latin typeface="Times New Roman" pitchFamily="18" charset="0"/>
                <a:cs typeface="Times New Roman" pitchFamily="18" charset="0"/>
              </a:rPr>
              <a:t> In pragmatic view, teacher role is the </a:t>
            </a:r>
            <a:r>
              <a:rPr lang="en-US" dirty="0" smtClean="0">
                <a:solidFill>
                  <a:srgbClr val="FF0000"/>
                </a:solidFill>
                <a:latin typeface="Times New Roman" pitchFamily="18" charset="0"/>
                <a:cs typeface="Times New Roman" pitchFamily="18" charset="0"/>
              </a:rPr>
              <a:t>social motivator, evaluator, guider, and the students as the prime agent </a:t>
            </a:r>
            <a:r>
              <a:rPr lang="en-US" dirty="0" smtClean="0">
                <a:latin typeface="Times New Roman" pitchFamily="18" charset="0"/>
                <a:cs typeface="Times New Roman" pitchFamily="18" charset="0"/>
              </a:rPr>
              <a:t>of teaching and learning.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Existentialist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638800"/>
          </a:xfrm>
        </p:spPr>
        <p:txBody>
          <a:bodyPr>
            <a:normAutofit lnSpcReduction="10000"/>
          </a:bodyPr>
          <a:lstStyle/>
          <a:p>
            <a:r>
              <a:rPr lang="en-US" dirty="0" smtClean="0"/>
              <a:t>It representing both a feeling of desperation and a spirit of hope, examines life in a very personal way. An existentialist education encourages </a:t>
            </a:r>
            <a:r>
              <a:rPr lang="en-US" dirty="0" smtClean="0">
                <a:solidFill>
                  <a:srgbClr val="FF0000"/>
                </a:solidFill>
              </a:rPr>
              <a:t>deep personal reflection on one’s identity, commitments, and choices.</a:t>
            </a:r>
          </a:p>
          <a:p>
            <a:r>
              <a:rPr lang="en-US" dirty="0" smtClean="0"/>
              <a:t>Its founders are Karl Jaspers, </a:t>
            </a:r>
            <a:r>
              <a:rPr lang="en-US" dirty="0" err="1" smtClean="0"/>
              <a:t>Soren</a:t>
            </a:r>
            <a:r>
              <a:rPr lang="en-US" dirty="0" smtClean="0"/>
              <a:t> </a:t>
            </a:r>
            <a:r>
              <a:rPr lang="en-US" dirty="0" err="1" smtClean="0"/>
              <a:t>Aabye</a:t>
            </a:r>
            <a:r>
              <a:rPr lang="en-US" dirty="0" smtClean="0"/>
              <a:t> </a:t>
            </a:r>
            <a:r>
              <a:rPr lang="en-US" dirty="0" err="1" smtClean="0"/>
              <a:t>Kierkegard</a:t>
            </a:r>
            <a:r>
              <a:rPr lang="en-US" dirty="0" smtClean="0"/>
              <a:t>, Martin </a:t>
            </a:r>
            <a:r>
              <a:rPr lang="en-US" dirty="0" err="1" smtClean="0"/>
              <a:t>Heidengar</a:t>
            </a:r>
            <a:r>
              <a:rPr lang="en-US" dirty="0" smtClean="0"/>
              <a:t>, </a:t>
            </a:r>
            <a:r>
              <a:rPr lang="en-US" dirty="0" err="1" smtClean="0"/>
              <a:t>Friedrick</a:t>
            </a:r>
            <a:r>
              <a:rPr lang="en-US" dirty="0" smtClean="0"/>
              <a:t> </a:t>
            </a:r>
            <a:r>
              <a:rPr lang="en-US" dirty="0" err="1" smtClean="0"/>
              <a:t>Niethscha</a:t>
            </a:r>
            <a:r>
              <a:rPr lang="en-US" dirty="0" smtClean="0"/>
              <a:t> and John Paul Sartre.</a:t>
            </a:r>
          </a:p>
          <a:p>
            <a:r>
              <a:rPr lang="en-US" dirty="0" smtClean="0"/>
              <a:t>Its emphasis on </a:t>
            </a:r>
            <a:r>
              <a:rPr lang="en-US" dirty="0" smtClean="0">
                <a:solidFill>
                  <a:srgbClr val="FF0000"/>
                </a:solidFill>
              </a:rPr>
              <a:t>freedom, individual responsibility, subjective knowledge, and individual knowledge.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304800" y="1066800"/>
            <a:ext cx="8686800" cy="5562600"/>
          </a:xfrm>
        </p:spPr>
        <p:txBody>
          <a:bodyPr>
            <a:normAutofit lnSpcReduction="10000"/>
          </a:bodyPr>
          <a:lstStyle/>
          <a:p>
            <a:r>
              <a:rPr lang="en-US" dirty="0" smtClean="0">
                <a:latin typeface="Times New Roman" pitchFamily="18" charset="0"/>
                <a:cs typeface="Times New Roman" pitchFamily="18" charset="0"/>
              </a:rPr>
              <a:t>At school, existentialists say, individuals should pursue </a:t>
            </a:r>
            <a:r>
              <a:rPr lang="en-US" dirty="0" smtClean="0">
                <a:solidFill>
                  <a:srgbClr val="C00000"/>
                </a:solidFill>
                <a:latin typeface="Times New Roman" pitchFamily="18" charset="0"/>
                <a:cs typeface="Times New Roman" pitchFamily="18" charset="0"/>
              </a:rPr>
              <a:t>discussion</a:t>
            </a:r>
            <a:r>
              <a:rPr lang="en-US" dirty="0" smtClean="0">
                <a:latin typeface="Times New Roman" pitchFamily="18" charset="0"/>
                <a:cs typeface="Times New Roman" pitchFamily="18" charset="0"/>
              </a:rPr>
              <a:t> about their own lives and </a:t>
            </a:r>
            <a:r>
              <a:rPr lang="en-US" dirty="0" smtClean="0">
                <a:solidFill>
                  <a:srgbClr val="C00000"/>
                </a:solidFill>
                <a:latin typeface="Times New Roman" pitchFamily="18" charset="0"/>
                <a:cs typeface="Times New Roman" pitchFamily="18" charset="0"/>
              </a:rPr>
              <a:t>choices</a:t>
            </a:r>
            <a:r>
              <a:rPr lang="en-US" dirty="0" smtClean="0">
                <a:latin typeface="Times New Roman" pitchFamily="18" charset="0"/>
                <a:cs typeface="Times New Roman" pitchFamily="18" charset="0"/>
              </a:rPr>
              <a:t>. Because we are all in the same dilemma and have the same possibilities, we all should have opportunities for schooling. In the school, both teachers and students should have the chance to ask questions, suggest answers, and engage in dialogue.</a:t>
            </a:r>
          </a:p>
          <a:p>
            <a:r>
              <a:rPr lang="en-US" dirty="0" smtClean="0">
                <a:latin typeface="Times New Roman" pitchFamily="18" charset="0"/>
                <a:cs typeface="Times New Roman" pitchFamily="18" charset="0"/>
              </a:rPr>
              <a:t>A.S. Neill (</a:t>
            </a:r>
            <a:r>
              <a:rPr lang="en-US" dirty="0" err="1" smtClean="0">
                <a:latin typeface="Times New Roman" pitchFamily="18" charset="0"/>
                <a:cs typeface="Times New Roman" pitchFamily="18" charset="0"/>
              </a:rPr>
              <a:t>Summerhill</a:t>
            </a:r>
            <a:r>
              <a:rPr lang="en-US" dirty="0" smtClean="0">
                <a:latin typeface="Times New Roman" pitchFamily="18" charset="0"/>
                <a:cs typeface="Times New Roman" pitchFamily="18" charset="0"/>
              </a:rPr>
              <a:t> School) created his school as an educational experiment in students freedom to choose what and when they wanted to learn.</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sz="3400" dirty="0" smtClean="0">
                <a:latin typeface="Times New Roman" pitchFamily="18" charset="0"/>
                <a:cs typeface="Times New Roman" pitchFamily="18" charset="0"/>
              </a:rPr>
              <a:t>Teaching method and curriculum</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638800"/>
          </a:xfrm>
        </p:spPr>
        <p:txBody>
          <a:bodyPr>
            <a:normAutofit fontScale="92500" lnSpcReduction="20000"/>
          </a:bodyPr>
          <a:lstStyle/>
          <a:p>
            <a:r>
              <a:rPr lang="en-US" dirty="0" smtClean="0"/>
              <a:t>The educative process is the </a:t>
            </a:r>
            <a:r>
              <a:rPr lang="en-US" dirty="0" smtClean="0">
                <a:solidFill>
                  <a:srgbClr val="C00000"/>
                </a:solidFill>
              </a:rPr>
              <a:t>dialogue between students and teacher</a:t>
            </a:r>
            <a:r>
              <a:rPr lang="en-US" dirty="0" smtClean="0"/>
              <a:t> but not use the Socratic method of teaching. Teaching learning process is an </a:t>
            </a:r>
            <a:r>
              <a:rPr lang="en-US" dirty="0" smtClean="0">
                <a:solidFill>
                  <a:srgbClr val="C00000"/>
                </a:solidFill>
              </a:rPr>
              <a:t>individual centered </a:t>
            </a:r>
            <a:r>
              <a:rPr lang="en-US" dirty="0" smtClean="0"/>
              <a:t>and it must be based on the consensus. Teaching is a </a:t>
            </a:r>
            <a:r>
              <a:rPr lang="en-US" dirty="0" smtClean="0">
                <a:solidFill>
                  <a:srgbClr val="C00000"/>
                </a:solidFill>
              </a:rPr>
              <a:t>trial and error process </a:t>
            </a:r>
            <a:r>
              <a:rPr lang="en-US" dirty="0" smtClean="0"/>
              <a:t>where the teacher shows the several alternatives to solve the problems. </a:t>
            </a:r>
          </a:p>
          <a:p>
            <a:r>
              <a:rPr lang="en-US" dirty="0" smtClean="0"/>
              <a:t>An existentialist curriculum should be </a:t>
            </a:r>
            <a:r>
              <a:rPr lang="en-US" dirty="0" smtClean="0">
                <a:solidFill>
                  <a:srgbClr val="C00000"/>
                </a:solidFill>
              </a:rPr>
              <a:t>individual</a:t>
            </a:r>
            <a:r>
              <a:rPr lang="en-US" dirty="0" smtClean="0"/>
              <a:t> and would consist of whatever might lead to philosophical dialogue. Particularly valuable are subjects that brightly represent individual men and women in the act of making choices, including </a:t>
            </a:r>
            <a:r>
              <a:rPr lang="en-US" dirty="0" smtClean="0">
                <a:solidFill>
                  <a:srgbClr val="C00000"/>
                </a:solidFill>
              </a:rPr>
              <a:t>emotional, aesthetic, and poetic subjects</a:t>
            </a:r>
            <a:r>
              <a:rPr lang="en-US" dirty="0" smtClean="0"/>
              <a:t>. It emphasizes the </a:t>
            </a:r>
            <a:r>
              <a:rPr lang="en-US" dirty="0" smtClean="0">
                <a:solidFill>
                  <a:srgbClr val="C00000"/>
                </a:solidFill>
              </a:rPr>
              <a:t>literature, art, music, and myth.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Teacher and student’s role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normAutofit/>
          </a:bodyPr>
          <a:lstStyle/>
          <a:p>
            <a:r>
              <a:rPr lang="en-US" dirty="0" smtClean="0">
                <a:latin typeface="Times New Roman" pitchFamily="18" charset="0"/>
                <a:cs typeface="Times New Roman" pitchFamily="18" charset="0"/>
              </a:rPr>
              <a:t>An existentialist teacher would </a:t>
            </a:r>
            <a:r>
              <a:rPr lang="en-US" dirty="0" smtClean="0">
                <a:solidFill>
                  <a:srgbClr val="FF0000"/>
                </a:solidFill>
                <a:latin typeface="Times New Roman" pitchFamily="18" charset="0"/>
                <a:cs typeface="Times New Roman" pitchFamily="18" charset="0"/>
              </a:rPr>
              <a:t>encourage students </a:t>
            </a:r>
            <a:r>
              <a:rPr lang="en-US" dirty="0" smtClean="0">
                <a:latin typeface="Times New Roman" pitchFamily="18" charset="0"/>
                <a:cs typeface="Times New Roman" pitchFamily="18" charset="0"/>
              </a:rPr>
              <a:t>to philosophize, question, and participate in dialogues about the meaning of life, love, and death. The answer to these questions would be personal and </a:t>
            </a:r>
            <a:r>
              <a:rPr lang="en-US" dirty="0" smtClean="0">
                <a:solidFill>
                  <a:srgbClr val="FF0000"/>
                </a:solidFill>
                <a:latin typeface="Times New Roman" pitchFamily="18" charset="0"/>
                <a:cs typeface="Times New Roman" pitchFamily="18" charset="0"/>
              </a:rPr>
              <a:t>subjective</a:t>
            </a:r>
            <a:r>
              <a:rPr lang="en-US" dirty="0" smtClean="0">
                <a:latin typeface="Times New Roman" pitchFamily="18" charset="0"/>
                <a:cs typeface="Times New Roman" pitchFamily="18" charset="0"/>
              </a:rPr>
              <a:t>, not measurable by standardized tests.</a:t>
            </a:r>
          </a:p>
          <a:p>
            <a:r>
              <a:rPr lang="en-US" dirty="0" smtClean="0">
                <a:latin typeface="Times New Roman" pitchFamily="18" charset="0"/>
                <a:cs typeface="Times New Roman" pitchFamily="18" charset="0"/>
              </a:rPr>
              <a:t>Students should see and discuss drama and films that brightly describe the human condition and human decision-making.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r>
              <a:rPr lang="en-US" dirty="0" smtClean="0">
                <a:latin typeface="Times New Roman" pitchFamily="18" charset="0"/>
                <a:cs typeface="Times New Roman" pitchFamily="18" charset="0"/>
              </a:rPr>
              <a:t>Education movements</a:t>
            </a:r>
            <a:endParaRPr lang="en-US" dirty="0">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nvPr>
        </p:nvGraphicFramePr>
        <p:xfrm>
          <a:off x="304800" y="1066800"/>
          <a:ext cx="8686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8" descr="THOMASSIFTER3BIS"/>
          <p:cNvPicPr>
            <a:picLocks noChangeAspect="1" noChangeArrowheads="1"/>
          </p:cNvPicPr>
          <p:nvPr/>
        </p:nvPicPr>
        <p:blipFill>
          <a:blip r:embed="rId2" cstate="print"/>
          <a:srcRect/>
          <a:stretch>
            <a:fillRect/>
          </a:stretch>
        </p:blipFill>
        <p:spPr bwMode="auto">
          <a:xfrm>
            <a:off x="7107237" y="4572000"/>
            <a:ext cx="2036763" cy="2286000"/>
          </a:xfrm>
          <a:prstGeom prst="rect">
            <a:avLst/>
          </a:prstGeom>
          <a:noFill/>
          <a:ln w="9525">
            <a:noFill/>
            <a:miter lim="800000"/>
            <a:headEnd/>
            <a:tailEnd/>
          </a:ln>
        </p:spPr>
      </p:pic>
      <p:pic>
        <p:nvPicPr>
          <p:cNvPr id="5" name="Picture 38" descr="THOMASSIFTER3BIS"/>
          <p:cNvPicPr>
            <a:picLocks noChangeAspect="1" noChangeArrowheads="1"/>
          </p:cNvPicPr>
          <p:nvPr/>
        </p:nvPicPr>
        <p:blipFill>
          <a:blip r:embed="rId2" cstate="print"/>
          <a:srcRect/>
          <a:stretch>
            <a:fillRect/>
          </a:stretch>
        </p:blipFill>
        <p:spPr bwMode="auto">
          <a:xfrm>
            <a:off x="7107237" y="2286000"/>
            <a:ext cx="2036763" cy="2362200"/>
          </a:xfrm>
          <a:prstGeom prst="rect">
            <a:avLst/>
          </a:prstGeom>
          <a:noFill/>
          <a:ln w="9525">
            <a:noFill/>
            <a:miter lim="800000"/>
            <a:headEnd/>
            <a:tailEnd/>
          </a:ln>
        </p:spPr>
      </p:pic>
      <p:pic>
        <p:nvPicPr>
          <p:cNvPr id="9" name="Picture 38" descr="THOMASSIFTER3BIS"/>
          <p:cNvPicPr>
            <a:picLocks noChangeAspect="1" noChangeArrowheads="1"/>
          </p:cNvPicPr>
          <p:nvPr/>
        </p:nvPicPr>
        <p:blipFill>
          <a:blip r:embed="rId2" cstate="print"/>
          <a:srcRect/>
          <a:stretch>
            <a:fillRect/>
          </a:stretch>
        </p:blipFill>
        <p:spPr bwMode="auto">
          <a:xfrm>
            <a:off x="7107237" y="0"/>
            <a:ext cx="2036763" cy="2286000"/>
          </a:xfrm>
          <a:prstGeom prst="rect">
            <a:avLst/>
          </a:prstGeom>
          <a:noFill/>
          <a:ln w="9525">
            <a:noFill/>
            <a:miter lim="800000"/>
            <a:headEnd/>
            <a:tailEnd/>
          </a:ln>
        </p:spPr>
      </p:pic>
      <p:pic>
        <p:nvPicPr>
          <p:cNvPr id="8" name="Picture 38" descr="THOMASSIFTER3BIS"/>
          <p:cNvPicPr>
            <a:picLocks noChangeAspect="1" noChangeArrowheads="1"/>
          </p:cNvPicPr>
          <p:nvPr/>
        </p:nvPicPr>
        <p:blipFill>
          <a:blip r:embed="rId2" cstate="print"/>
          <a:srcRect/>
          <a:stretch>
            <a:fillRect/>
          </a:stretch>
        </p:blipFill>
        <p:spPr bwMode="auto">
          <a:xfrm>
            <a:off x="0" y="4495800"/>
            <a:ext cx="2036763" cy="2362200"/>
          </a:xfrm>
          <a:prstGeom prst="rect">
            <a:avLst/>
          </a:prstGeom>
          <a:noFill/>
          <a:ln w="9525">
            <a:noFill/>
            <a:miter lim="800000"/>
            <a:headEnd/>
            <a:tailEnd/>
          </a:ln>
        </p:spPr>
      </p:pic>
      <p:pic>
        <p:nvPicPr>
          <p:cNvPr id="7" name="Picture 38" descr="THOMASSIFTER3BIS"/>
          <p:cNvPicPr>
            <a:picLocks noChangeAspect="1" noChangeArrowheads="1"/>
          </p:cNvPicPr>
          <p:nvPr/>
        </p:nvPicPr>
        <p:blipFill>
          <a:blip r:embed="rId2" cstate="print"/>
          <a:srcRect/>
          <a:stretch>
            <a:fillRect/>
          </a:stretch>
        </p:blipFill>
        <p:spPr bwMode="auto">
          <a:xfrm>
            <a:off x="0" y="2209800"/>
            <a:ext cx="2036763" cy="2362200"/>
          </a:xfrm>
          <a:prstGeom prst="rect">
            <a:avLst/>
          </a:prstGeom>
          <a:noFill/>
          <a:ln w="9525">
            <a:noFill/>
            <a:miter lim="800000"/>
            <a:headEnd/>
            <a:tailEnd/>
          </a:ln>
        </p:spPr>
      </p:pic>
      <p:pic>
        <p:nvPicPr>
          <p:cNvPr id="10" name="Picture 38" descr="THOMASSIFTER3BIS"/>
          <p:cNvPicPr>
            <a:picLocks noChangeAspect="1" noChangeArrowheads="1"/>
          </p:cNvPicPr>
          <p:nvPr/>
        </p:nvPicPr>
        <p:blipFill>
          <a:blip r:embed="rId2" cstate="print"/>
          <a:srcRect/>
          <a:stretch>
            <a:fillRect/>
          </a:stretch>
        </p:blipFill>
        <p:spPr bwMode="auto">
          <a:xfrm>
            <a:off x="0" y="0"/>
            <a:ext cx="2036763" cy="2286000"/>
          </a:xfrm>
          <a:prstGeom prst="rect">
            <a:avLst/>
          </a:prstGeom>
          <a:noFill/>
          <a:ln w="9525">
            <a:noFill/>
            <a:miter lim="800000"/>
            <a:headEnd/>
            <a:tailEnd/>
          </a:ln>
        </p:spPr>
      </p:pic>
      <p:sp>
        <p:nvSpPr>
          <p:cNvPr id="2" name="Title 1"/>
          <p:cNvSpPr>
            <a:spLocks noGrp="1"/>
          </p:cNvSpPr>
          <p:nvPr>
            <p:ph type="title"/>
          </p:nvPr>
        </p:nvSpPr>
        <p:spPr>
          <a:xfrm>
            <a:off x="1066800" y="5791200"/>
            <a:ext cx="8686800" cy="838200"/>
          </a:xfrm>
        </p:spPr>
        <p:txBody>
          <a:bodyPr/>
          <a:lstStyle/>
          <a:p>
            <a:r>
              <a:rPr lang="en-US" dirty="0" err="1" smtClean="0">
                <a:solidFill>
                  <a:schemeClr val="bg1"/>
                </a:solidFill>
              </a:rPr>
              <a:t>Gurukul</a:t>
            </a:r>
            <a:r>
              <a:rPr lang="en-US" dirty="0" smtClean="0">
                <a:solidFill>
                  <a:schemeClr val="bg1"/>
                </a:solidFill>
              </a:rPr>
              <a:t> education system</a:t>
            </a:r>
            <a:endParaRPr lang="en-US" dirty="0">
              <a:solidFill>
                <a:schemeClr val="bg1"/>
              </a:solidFill>
            </a:endParaRPr>
          </a:p>
        </p:txBody>
      </p:sp>
      <p:pic>
        <p:nvPicPr>
          <p:cNvPr id="4" name="Picture 33" descr="Ram_In_Gurukul"/>
          <p:cNvPicPr>
            <a:picLocks noGrp="1" noChangeAspect="1" noChangeArrowheads="1"/>
          </p:cNvPicPr>
          <p:nvPr>
            <p:ph idx="1"/>
          </p:nvPr>
        </p:nvPicPr>
        <p:blipFill>
          <a:blip r:embed="rId3" cstate="print"/>
          <a:srcRect/>
          <a:stretch>
            <a:fillRect/>
          </a:stretch>
        </p:blipFill>
        <p:spPr bwMode="auto">
          <a:xfrm>
            <a:off x="1828800" y="0"/>
            <a:ext cx="5562600" cy="68580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t>Religious to nationalistic movement</a:t>
            </a:r>
            <a:endParaRPr lang="en-US" dirty="0"/>
          </a:p>
        </p:txBody>
      </p:sp>
      <p:sp>
        <p:nvSpPr>
          <p:cNvPr id="3" name="Content Placeholder 2"/>
          <p:cNvSpPr>
            <a:spLocks noGrp="1"/>
          </p:cNvSpPr>
          <p:nvPr>
            <p:ph idx="1"/>
          </p:nvPr>
        </p:nvSpPr>
        <p:spPr>
          <a:xfrm>
            <a:off x="304800" y="1219200"/>
            <a:ext cx="8686800" cy="5334000"/>
          </a:xfrm>
        </p:spPr>
        <p:txBody>
          <a:bodyPr/>
          <a:lstStyle/>
          <a:p>
            <a:r>
              <a:rPr lang="en-US" dirty="0" smtClean="0">
                <a:latin typeface="Times New Roman" pitchFamily="18" charset="0"/>
                <a:cs typeface="Times New Roman" pitchFamily="18" charset="0"/>
              </a:rPr>
              <a:t>In early Medieval period, Religious movement pushed the education in dark.</a:t>
            </a:r>
          </a:p>
          <a:p>
            <a:r>
              <a:rPr lang="en-US" dirty="0" smtClean="0">
                <a:latin typeface="Times New Roman" pitchFamily="18" charset="0"/>
                <a:cs typeface="Times New Roman" pitchFamily="18" charset="0"/>
              </a:rPr>
              <a:t>It was also called ‘Dark Age’, which was extended 6</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to 11</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a:t>
            </a:r>
          </a:p>
          <a:p>
            <a:r>
              <a:rPr lang="en-US" dirty="0" smtClean="0">
                <a:latin typeface="Times New Roman" pitchFamily="18" charset="0"/>
                <a:cs typeface="Times New Roman" pitchFamily="18" charset="0"/>
              </a:rPr>
              <a:t>The church taught that anyone who lived a good life would be rewarded by God.  People thought that if they did wrong, God would punish them.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fontScale="90000"/>
          </a:bodyPr>
          <a:lstStyle/>
          <a:p>
            <a:r>
              <a:rPr lang="en-US" dirty="0" smtClean="0">
                <a:latin typeface="Times New Roman" pitchFamily="18" charset="0"/>
                <a:cs typeface="Times New Roman" pitchFamily="18" charset="0"/>
              </a:rPr>
              <a:t>Religious movement</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686800" cy="5562600"/>
          </a:xfrm>
        </p:spPr>
        <p:txBody>
          <a:bodyPr>
            <a:normAutofit/>
          </a:bodyPr>
          <a:lstStyle/>
          <a:p>
            <a:r>
              <a:rPr lang="en-US" dirty="0" smtClean="0">
                <a:latin typeface="Times New Roman" pitchFamily="18" charset="0"/>
                <a:cs typeface="Times New Roman" pitchFamily="18" charset="0"/>
              </a:rPr>
              <a:t>The main church in Europe during this period was the Roman Catholic Church - not just the Church, but orthodox.  The head of the church was called a Pope. The church was the place of learning during this period.  Monks followed Christ's teachings in groups in the Monasteries where they lived and worked.  They had three main jobs which were work, study, and prayer.  Monks kept the ancient learning of the past alive.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066800"/>
          </a:xfrm>
        </p:spPr>
        <p:txBody>
          <a:bodyPr>
            <a:normAutofit/>
          </a:bodyPr>
          <a:lstStyle/>
          <a:p>
            <a:r>
              <a:rPr lang="en-US" dirty="0" err="1" smtClean="0">
                <a:latin typeface="Times New Roman" pitchFamily="18" charset="0"/>
                <a:cs typeface="Times New Roman" pitchFamily="18" charset="0"/>
              </a:rPr>
              <a:t>Conts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686800" cy="5638800"/>
          </a:xfrm>
        </p:spPr>
        <p:txBody>
          <a:bodyPr>
            <a:normAutofit fontScale="92500" lnSpcReduction="20000"/>
          </a:bodyPr>
          <a:lstStyle/>
          <a:p>
            <a:pPr>
              <a:buNone/>
            </a:pPr>
            <a:r>
              <a:rPr lang="en-US" sz="3400" dirty="0" smtClean="0">
                <a:latin typeface="Times New Roman" pitchFamily="18" charset="0"/>
                <a:cs typeface="Times New Roman" pitchFamily="18" charset="0"/>
              </a:rPr>
              <a:t>These beliefs can be summarized as follows:</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Trinity</a:t>
            </a:r>
            <a:r>
              <a:rPr lang="en-US" sz="3400" dirty="0" smtClean="0">
                <a:latin typeface="Times New Roman" pitchFamily="18" charset="0"/>
                <a:cs typeface="Times New Roman" pitchFamily="18" charset="0"/>
              </a:rPr>
              <a:t>: God is one being but three persons (Father, Son and the Holy Ghost).</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Creation</a:t>
            </a:r>
            <a:r>
              <a:rPr lang="en-US" sz="3400" dirty="0" smtClean="0">
                <a:latin typeface="Times New Roman" pitchFamily="18" charset="0"/>
                <a:cs typeface="Times New Roman" pitchFamily="18" charset="0"/>
              </a:rPr>
              <a:t>: God created the world by His own will.</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Fall</a:t>
            </a:r>
            <a:r>
              <a:rPr lang="en-US" sz="3400" dirty="0" smtClean="0">
                <a:latin typeface="Times New Roman" pitchFamily="18" charset="0"/>
                <a:cs typeface="Times New Roman" pitchFamily="18" charset="0"/>
              </a:rPr>
              <a:t>: Man, created perfect by God, chose to rebel and fell into sin.</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Incarnation</a:t>
            </a:r>
            <a:r>
              <a:rPr lang="en-US" sz="3400" dirty="0" smtClean="0">
                <a:latin typeface="Times New Roman" pitchFamily="18" charset="0"/>
                <a:cs typeface="Times New Roman" pitchFamily="18" charset="0"/>
              </a:rPr>
              <a:t>: God sent His son Christ into the world to restore man to grace.</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Church</a:t>
            </a:r>
            <a:r>
              <a:rPr lang="en-US" sz="3400" dirty="0" smtClean="0">
                <a:latin typeface="Times New Roman" pitchFamily="18" charset="0"/>
                <a:cs typeface="Times New Roman" pitchFamily="18" charset="0"/>
              </a:rPr>
              <a:t>: Christ instituted the Church and the sacraments in order to provide grace.</a:t>
            </a:r>
          </a:p>
          <a:p>
            <a:pPr lvl="0"/>
            <a:r>
              <a:rPr lang="en-US" sz="3400" dirty="0" smtClean="0">
                <a:latin typeface="Times New Roman" pitchFamily="18" charset="0"/>
                <a:cs typeface="Times New Roman" pitchFamily="18" charset="0"/>
              </a:rPr>
              <a:t>The </a:t>
            </a:r>
            <a:r>
              <a:rPr lang="en-US" sz="3400" i="1" dirty="0" smtClean="0">
                <a:latin typeface="Times New Roman" pitchFamily="18" charset="0"/>
                <a:cs typeface="Times New Roman" pitchFamily="18" charset="0"/>
              </a:rPr>
              <a:t>Last Judgment</a:t>
            </a:r>
            <a:r>
              <a:rPr lang="en-US" sz="3400" dirty="0" smtClean="0">
                <a:latin typeface="Times New Roman" pitchFamily="18" charset="0"/>
                <a:cs typeface="Times New Roman" pitchFamily="18" charset="0"/>
              </a:rPr>
              <a:t>: Christ will come again to judge man and usher in the New Kingdom.</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Scholastic movement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013325"/>
          </a:xfrm>
        </p:spPr>
        <p:txBody>
          <a:bodyPr/>
          <a:lstStyle/>
          <a:p>
            <a:r>
              <a:rPr lang="en-US" b="1" dirty="0" smtClean="0">
                <a:latin typeface="Times New Roman" pitchFamily="18" charset="0"/>
                <a:cs typeface="Times New Roman" pitchFamily="18" charset="0"/>
              </a:rPr>
              <a:t>Scholasticism</a:t>
            </a:r>
            <a:r>
              <a:rPr lang="en-US" dirty="0" smtClean="0">
                <a:latin typeface="Times New Roman" pitchFamily="18" charset="0"/>
                <a:cs typeface="Times New Roman" pitchFamily="18" charset="0"/>
              </a:rPr>
              <a:t> is a method of critical thought which dominated teaching by the </a:t>
            </a:r>
            <a:r>
              <a:rPr lang="en-US" dirty="0" smtClean="0">
                <a:latin typeface="Times New Roman" pitchFamily="18" charset="0"/>
                <a:cs typeface="Times New Roman" pitchFamily="18" charset="0"/>
                <a:hlinkClick r:id="rId2" tooltip="Academics"/>
              </a:rPr>
              <a:t>academics</a:t>
            </a:r>
            <a:r>
              <a:rPr lang="en-US" dirty="0" smtClean="0">
                <a:latin typeface="Times New Roman" pitchFamily="18" charset="0"/>
                <a:cs typeface="Times New Roman" pitchFamily="18" charset="0"/>
              </a:rPr>
              <a:t> (scholastics, or schoolmen) of </a:t>
            </a:r>
            <a:r>
              <a:rPr lang="en-US" dirty="0" smtClean="0">
                <a:latin typeface="Times New Roman" pitchFamily="18" charset="0"/>
                <a:cs typeface="Times New Roman" pitchFamily="18" charset="0"/>
                <a:hlinkClick r:id="rId3" tooltip="Medieval university"/>
              </a:rPr>
              <a:t>medieval universities</a:t>
            </a:r>
            <a:r>
              <a:rPr lang="en-US" dirty="0" smtClean="0">
                <a:latin typeface="Times New Roman" pitchFamily="18" charset="0"/>
                <a:cs typeface="Times New Roman" pitchFamily="18" charset="0"/>
              </a:rPr>
              <a:t> in Europe from about 1100–1500, and a program of employing that method in articulating and defending </a:t>
            </a:r>
            <a:r>
              <a:rPr lang="en-US" dirty="0" smtClean="0">
                <a:latin typeface="Times New Roman" pitchFamily="18" charset="0"/>
                <a:cs typeface="Times New Roman" pitchFamily="18" charset="0"/>
                <a:hlinkClick r:id="rId4" tooltip="Dogma"/>
              </a:rPr>
              <a:t>dogma</a:t>
            </a:r>
            <a:r>
              <a:rPr lang="en-US" dirty="0" smtClean="0">
                <a:latin typeface="Times New Roman" pitchFamily="18" charset="0"/>
                <a:cs typeface="Times New Roman" pitchFamily="18" charset="0"/>
              </a:rPr>
              <a:t> in an increasingly pluralistic context. It originated as an outgrowth of, and a departure from, Christian </a:t>
            </a:r>
            <a:r>
              <a:rPr lang="en-US" dirty="0" smtClean="0">
                <a:latin typeface="Times New Roman" pitchFamily="18" charset="0"/>
                <a:cs typeface="Times New Roman" pitchFamily="18" charset="0"/>
                <a:hlinkClick r:id="rId5" tooltip="Monastic"/>
              </a:rPr>
              <a:t>monastic</a:t>
            </a:r>
            <a:r>
              <a:rPr lang="en-US" dirty="0" smtClean="0">
                <a:latin typeface="Times New Roman" pitchFamily="18" charset="0"/>
                <a:cs typeface="Times New Roman" pitchFamily="18" charset="0"/>
              </a:rPr>
              <a:t> schools.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0"/>
            <a:ext cx="381000" cy="3048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52400"/>
            <a:ext cx="8686800" cy="6477000"/>
          </a:xfrm>
        </p:spPr>
        <p:txBody>
          <a:bodyPr>
            <a:normAutofit fontScale="92500" lnSpcReduction="10000"/>
          </a:bodyPr>
          <a:lstStyle/>
          <a:p>
            <a:r>
              <a:rPr lang="en-US" dirty="0" smtClean="0">
                <a:latin typeface="Times New Roman" pitchFamily="18" charset="0"/>
                <a:cs typeface="Times New Roman" pitchFamily="18" charset="0"/>
              </a:rPr>
              <a:t>scholasticism began as an attempt at harmonization on the part of medieval Christian thinkers: to harmonize the various authorities of their own tradition, and to bring together Christian theology with classical and late ancient times philosophy, especially that of </a:t>
            </a:r>
            <a:r>
              <a:rPr lang="en-US" dirty="0" smtClean="0">
                <a:latin typeface="Times New Roman" pitchFamily="18" charset="0"/>
                <a:cs typeface="Times New Roman" pitchFamily="18" charset="0"/>
                <a:hlinkClick r:id="rId2" tooltip="Aristotle"/>
              </a:rPr>
              <a:t>Aristotle</a:t>
            </a:r>
            <a:r>
              <a:rPr lang="en-US" dirty="0" smtClean="0">
                <a:latin typeface="Times New Roman" pitchFamily="18" charset="0"/>
                <a:cs typeface="Times New Roman" pitchFamily="18" charset="0"/>
              </a:rPr>
              <a:t> but also of </a:t>
            </a:r>
            <a:r>
              <a:rPr lang="en-US" dirty="0" smtClean="0">
                <a:latin typeface="Times New Roman" pitchFamily="18" charset="0"/>
                <a:cs typeface="Times New Roman" pitchFamily="18" charset="0"/>
                <a:hlinkClick r:id="rId3" tooltip="Neoplatonism"/>
              </a:rPr>
              <a:t>Neo-Platonism</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scholasticism led by </a:t>
            </a:r>
            <a:r>
              <a:rPr lang="en-US" dirty="0" smtClean="0">
                <a:latin typeface="Times New Roman" pitchFamily="18" charset="0"/>
                <a:cs typeface="Times New Roman" pitchFamily="18" charset="0"/>
                <a:hlinkClick r:id="rId4" tooltip="John Duns Scotus"/>
              </a:rPr>
              <a:t>John Duns </a:t>
            </a:r>
            <a:r>
              <a:rPr lang="en-US" dirty="0" err="1" smtClean="0">
                <a:latin typeface="Times New Roman" pitchFamily="18" charset="0"/>
                <a:cs typeface="Times New Roman" pitchFamily="18" charset="0"/>
                <a:hlinkClick r:id="rId4" tooltip="John Duns Scotus"/>
              </a:rPr>
              <a:t>Scotus</a:t>
            </a:r>
            <a:r>
              <a:rPr lang="en-US" dirty="0" smtClean="0">
                <a:latin typeface="Times New Roman" pitchFamily="18" charset="0"/>
                <a:cs typeface="Times New Roman" pitchFamily="18" charset="0"/>
              </a:rPr>
              <a:t> (1308) and </a:t>
            </a:r>
            <a:r>
              <a:rPr lang="en-US" dirty="0" smtClean="0">
                <a:latin typeface="Times New Roman" pitchFamily="18" charset="0"/>
                <a:cs typeface="Times New Roman" pitchFamily="18" charset="0"/>
                <a:hlinkClick r:id="rId5" tooltip="William of Ockham"/>
              </a:rPr>
              <a:t>William of Ockham</a:t>
            </a:r>
            <a:r>
              <a:rPr lang="en-US" dirty="0" smtClean="0">
                <a:latin typeface="Times New Roman" pitchFamily="18" charset="0"/>
                <a:cs typeface="Times New Roman" pitchFamily="18" charset="0"/>
              </a:rPr>
              <a:t> ( around 1348),both of whom objected to the application of reason to faith. Their efforts, along with others, led to an undermining of the prevailing </a:t>
            </a:r>
            <a:r>
              <a:rPr lang="en-US" dirty="0" smtClean="0">
                <a:latin typeface="Times New Roman" pitchFamily="18" charset="0"/>
                <a:cs typeface="Times New Roman" pitchFamily="18" charset="0"/>
                <a:hlinkClick r:id="rId6" tooltip="Platonic idealism"/>
              </a:rPr>
              <a:t>Platonic</a:t>
            </a:r>
            <a:r>
              <a:rPr lang="en-US" dirty="0" smtClean="0">
                <a:latin typeface="Times New Roman" pitchFamily="18" charset="0"/>
                <a:cs typeface="Times New Roman" pitchFamily="18" charset="0"/>
              </a:rPr>
              <a:t> idea of "universals". Ockham's insistence that reason operates independently of faith allowed science to be separated from theology and philosophy.</a:t>
            </a:r>
            <a:endParaRPr lang="en-US"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a:bodyPr>
          <a:lstStyle/>
          <a:p>
            <a:r>
              <a:rPr lang="en-US" dirty="0" smtClean="0">
                <a:latin typeface="Times New Roman" pitchFamily="18" charset="0"/>
                <a:cs typeface="Times New Roman" pitchFamily="18" charset="0"/>
              </a:rPr>
              <a:t>The main figures of scholasticism historically are </a:t>
            </a:r>
            <a:r>
              <a:rPr lang="en-US" dirty="0" smtClean="0">
                <a:latin typeface="Times New Roman" pitchFamily="18" charset="0"/>
                <a:cs typeface="Times New Roman" pitchFamily="18" charset="0"/>
                <a:hlinkClick r:id="rId2" tooltip="Anselm of Canterbury"/>
              </a:rPr>
              <a:t>Anselm of Canterbury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3" tooltip="Peter Abelard"/>
              </a:rPr>
              <a:t>Peter Abelard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Alexander of Hales"/>
              </a:rPr>
              <a:t>Alexander of Hales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hlinkClick r:id="rId5" tooltip="Albertus Magnus"/>
              </a:rPr>
              <a:t>Albertus</a:t>
            </a:r>
            <a:r>
              <a:rPr lang="en-US" dirty="0" smtClean="0">
                <a:latin typeface="Times New Roman" pitchFamily="18" charset="0"/>
                <a:cs typeface="Times New Roman" pitchFamily="18" charset="0"/>
                <a:hlinkClick r:id="rId5" tooltip="Albertus Magnus"/>
              </a:rPr>
              <a:t> Magnus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6" tooltip="Duns Scotus"/>
              </a:rPr>
              <a:t>Duns </a:t>
            </a:r>
            <a:r>
              <a:rPr lang="en-US" dirty="0" err="1" smtClean="0">
                <a:latin typeface="Times New Roman" pitchFamily="18" charset="0"/>
                <a:cs typeface="Times New Roman" pitchFamily="18" charset="0"/>
                <a:hlinkClick r:id="rId6" tooltip="Duns Scotus"/>
              </a:rPr>
              <a:t>Scotus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7" tooltip="William of Ockham"/>
              </a:rPr>
              <a:t>William of Ockham</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8" tooltip="Bonaventure"/>
              </a:rPr>
              <a:t>Bonaventure</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9" tooltip="Thomas Aquinas"/>
              </a:rPr>
              <a:t>Thomas Aquinas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Education remained mostly focused on the training of future clergy. The basic learning of the letters and numbers remained the province of the family or a village priest, but the secondary subjects of the </a:t>
            </a:r>
            <a:r>
              <a:rPr lang="en-US" dirty="0" err="1" smtClean="0">
                <a:latin typeface="Times New Roman" pitchFamily="18" charset="0"/>
                <a:cs typeface="Times New Roman" pitchFamily="18" charset="0"/>
                <a:hlinkClick r:id="rId10" tooltip="Trivium (education)"/>
              </a:rPr>
              <a:t>trivium</a:t>
            </a:r>
            <a:r>
              <a:rPr lang="en-US" dirty="0" smtClean="0">
                <a:latin typeface="Times New Roman" pitchFamily="18" charset="0"/>
                <a:cs typeface="Times New Roman" pitchFamily="18" charset="0"/>
              </a:rPr>
              <a:t>  (grammar, rhetoric, logic) were studied in either cathedral schools or in schools provided by cities.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r>
              <a:rPr lang="en-US" dirty="0" smtClean="0">
                <a:latin typeface="Times New Roman" pitchFamily="18" charset="0"/>
                <a:cs typeface="Times New Roman" pitchFamily="18" charset="0"/>
              </a:rPr>
              <a:t>Renaissance  movement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lnSpcReduction="10000"/>
          </a:bodyPr>
          <a:lstStyle/>
          <a:p>
            <a:r>
              <a:rPr lang="en-US" dirty="0" smtClean="0">
                <a:latin typeface="Times New Roman" pitchFamily="18" charset="0"/>
                <a:cs typeface="Times New Roman" pitchFamily="18" charset="0"/>
              </a:rPr>
              <a:t>The term “Renaissance” is from the same French word, meaning “rebirth”. It comes from the Italian </a:t>
            </a:r>
            <a:r>
              <a:rPr lang="en-US" i="1" dirty="0" err="1" smtClean="0">
                <a:latin typeface="Times New Roman" pitchFamily="18" charset="0"/>
                <a:cs typeface="Times New Roman" pitchFamily="18" charset="0"/>
              </a:rPr>
              <a:t>Rinascimento</a:t>
            </a:r>
            <a:r>
              <a:rPr lang="en-US" dirty="0" smtClean="0">
                <a:latin typeface="Times New Roman" pitchFamily="18" charset="0"/>
                <a:cs typeface="Times New Roman" pitchFamily="18" charset="0"/>
              </a:rPr>
              <a:t>,  ‘Re’ meaning ‘again’ and ‘</a:t>
            </a:r>
            <a:r>
              <a:rPr lang="en-US" dirty="0" err="1" smtClean="0">
                <a:latin typeface="Times New Roman" pitchFamily="18" charset="0"/>
                <a:cs typeface="Times New Roman" pitchFamily="18" charset="0"/>
              </a:rPr>
              <a:t>nascere</a:t>
            </a:r>
            <a:r>
              <a:rPr lang="en-US" dirty="0" smtClean="0">
                <a:latin typeface="Times New Roman" pitchFamily="18" charset="0"/>
                <a:cs typeface="Times New Roman" pitchFamily="18" charset="0"/>
              </a:rPr>
              <a:t>’  meaning ‘be born.’ </a:t>
            </a:r>
          </a:p>
          <a:p>
            <a:r>
              <a:rPr lang="en-US" dirty="0" smtClean="0">
                <a:latin typeface="Times New Roman" pitchFamily="18" charset="0"/>
                <a:cs typeface="Times New Roman" pitchFamily="18" charset="0"/>
              </a:rPr>
              <a:t>The Renaissance was a cultural movement that spanned roughly the 14th to the 17th century, beginning in Italy in the Late Middle Ages and later spreading to the rest of Europe.</a:t>
            </a:r>
          </a:p>
          <a:p>
            <a:r>
              <a:rPr lang="en-US" dirty="0" smtClean="0">
                <a:latin typeface="Times New Roman" pitchFamily="18" charset="0"/>
                <a:cs typeface="Times New Roman" pitchFamily="18" charset="0"/>
              </a:rPr>
              <a:t>Its influence affected literature, philosophy, art, politics, science, religion, and other aspects of intellectual enquiry.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lnSpcReduction="10000"/>
          </a:bodyPr>
          <a:lstStyle/>
          <a:p>
            <a:r>
              <a:rPr lang="en-US" dirty="0" smtClean="0">
                <a:latin typeface="Times New Roman" pitchFamily="18" charset="0"/>
                <a:cs typeface="Times New Roman" pitchFamily="18" charset="0"/>
              </a:rPr>
              <a:t>Martin Luther (1483-1546), a former monk, eventually broke from the Catholic church and began a movement known as the Protestant Reformation. </a:t>
            </a:r>
          </a:p>
          <a:p>
            <a:r>
              <a:rPr lang="en-US" dirty="0" smtClean="0">
                <a:latin typeface="Times New Roman" pitchFamily="18" charset="0"/>
                <a:cs typeface="Times New Roman" pitchFamily="18" charset="0"/>
              </a:rPr>
              <a:t>He was a keen advocate of universal education, and believed both boys and girls ought to be taught to read in order to read the Bible for themselves, instead of relying on verbal retelling. </a:t>
            </a:r>
          </a:p>
          <a:p>
            <a:r>
              <a:rPr lang="en-US" dirty="0" smtClean="0">
                <a:latin typeface="Times New Roman" pitchFamily="18" charset="0"/>
                <a:cs typeface="Times New Roman" pitchFamily="18" charset="0"/>
              </a:rPr>
              <a:t>He believed the school's role was to educate the intellectual, religious, physical, emotional, and social aspects of children.</a:t>
            </a:r>
            <a:endParaRPr lang="en-US"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lnSpcReduction="10000"/>
          </a:bodyPr>
          <a:lstStyle/>
          <a:p>
            <a:r>
              <a:rPr lang="en-US" dirty="0" smtClean="0"/>
              <a:t> </a:t>
            </a:r>
            <a:r>
              <a:rPr lang="en-US" dirty="0" smtClean="0">
                <a:latin typeface="Times New Roman" pitchFamily="18" charset="0"/>
                <a:cs typeface="Times New Roman" pitchFamily="18" charset="0"/>
              </a:rPr>
              <a:t>John Amos Comenius (1592-1670), born in what is now the Czech Republic. Comenius began writing about education in the hopes that it would help society and serve Czech citizens now living in exile. He produced some of the earliest teaching materials targeted towards young children, including his "</a:t>
            </a:r>
            <a:r>
              <a:rPr lang="en-US" dirty="0" err="1" smtClean="0">
                <a:latin typeface="Times New Roman" pitchFamily="18" charset="0"/>
                <a:cs typeface="Times New Roman" pitchFamily="18" charset="0"/>
              </a:rPr>
              <a:t>Orbus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Pictus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Comenius believed all children to age 6 should be taught in their native languages, that all people were equal before God, and that all individuals, rich, poor, male, or female, should be entitled to the same education.	</a:t>
            </a:r>
            <a:endParaRPr lang="en-US"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638800"/>
          </a:xfrm>
        </p:spPr>
        <p:txBody>
          <a:bodyPr>
            <a:normAutofit/>
          </a:bodyPr>
          <a:lstStyle/>
          <a:p>
            <a:r>
              <a:rPr lang="en-US" dirty="0" smtClean="0">
                <a:latin typeface="Times New Roman" pitchFamily="18" charset="0"/>
                <a:cs typeface="Times New Roman" pitchFamily="18" charset="0"/>
              </a:rPr>
              <a:t> He was the first to introduce the concept of "grades", or different levels of education determined by each individual child's age and developmental stage.</a:t>
            </a:r>
          </a:p>
          <a:p>
            <a:r>
              <a:rPr lang="en-US" dirty="0" smtClean="0">
                <a:latin typeface="Times New Roman" pitchFamily="18" charset="0"/>
                <a:cs typeface="Times New Roman" pitchFamily="18" charset="0"/>
              </a:rPr>
              <a:t> Comenius and others' beliefs led to a basic schooling system, where reading, writing, and arithmetic education was provided to very young children from age 5-11, before they began their vocational training.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553200" cy="792162"/>
          </a:xfrm>
        </p:spPr>
        <p:txBody>
          <a:bodyPr>
            <a:normAutofit fontScale="90000"/>
          </a:bodyPr>
          <a:lstStyle/>
          <a:p>
            <a:r>
              <a:rPr lang="en-US" dirty="0" err="1" smtClean="0">
                <a:latin typeface="Times New Roman" pitchFamily="18" charset="0"/>
                <a:cs typeface="Times New Roman" pitchFamily="18" charset="0"/>
              </a:rPr>
              <a:t>Gurukul</a:t>
            </a:r>
            <a:r>
              <a:rPr lang="en-US" dirty="0" smtClean="0">
                <a:latin typeface="Times New Roman" pitchFamily="18" charset="0"/>
                <a:cs typeface="Times New Roman" pitchFamily="18" charset="0"/>
              </a:rPr>
              <a:t> Education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dirty="0" smtClean="0">
                <a:latin typeface="Times New Roman" pitchFamily="18" charset="0"/>
                <a:cs typeface="Times New Roman" pitchFamily="18" charset="0"/>
              </a:rPr>
              <a:t>Learning in ancient India was imparted by the teachers called Gurus to the pupils who gathered around them and came to live with them in their house as members of the family. Such a place was called </a:t>
            </a:r>
            <a:r>
              <a:rPr lang="en-US" dirty="0" err="1" smtClean="0">
                <a:latin typeface="Times New Roman" pitchFamily="18" charset="0"/>
                <a:cs typeface="Times New Roman" pitchFamily="18" charset="0"/>
              </a:rPr>
              <a:t>Gurukul</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Gurukul</a:t>
            </a:r>
            <a:r>
              <a:rPr lang="en-US" dirty="0" smtClean="0">
                <a:latin typeface="Times New Roman" pitchFamily="18" charset="0"/>
                <a:cs typeface="Times New Roman" pitchFamily="18" charset="0"/>
              </a:rPr>
              <a:t> functioned as a domestic school, an </a:t>
            </a:r>
            <a:r>
              <a:rPr lang="en-US" dirty="0" err="1" smtClean="0">
                <a:latin typeface="Times New Roman" pitchFamily="18" charset="0"/>
                <a:cs typeface="Times New Roman" pitchFamily="18" charset="0"/>
              </a:rPr>
              <a:t>ashrama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The children’s learning was developed by the Guru who gave personal instruction as well as attention to the students.</a:t>
            </a:r>
          </a:p>
          <a:p>
            <a:r>
              <a:rPr lang="en-US" dirty="0" smtClean="0">
                <a:latin typeface="Times New Roman" pitchFamily="18" charset="0"/>
                <a:cs typeface="Times New Roman" pitchFamily="18" charset="0"/>
              </a:rPr>
              <a:t>Education was primarily the privilege of the upper castes.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Nationalistic movement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normAutofit/>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Nationalist Movements </a:t>
            </a:r>
            <a:r>
              <a:rPr lang="en-US" dirty="0" smtClean="0">
                <a:latin typeface="Times New Roman" pitchFamily="18" charset="0"/>
                <a:cs typeface="Times New Roman" pitchFamily="18" charset="0"/>
              </a:rPr>
              <a:t> were organized mass movements emphasizing and raising questions concerning the interests of the people. In most of these movements, people were themselves encouraged to take action. </a:t>
            </a:r>
          </a:p>
          <a:p>
            <a:r>
              <a:rPr lang="en-US" dirty="0" smtClean="0">
                <a:latin typeface="Times New Roman" pitchFamily="18" charset="0"/>
                <a:cs typeface="Times New Roman" pitchFamily="18" charset="0"/>
              </a:rPr>
              <a:t>They did promote a sense of nationalism among the people of the country. </a:t>
            </a:r>
          </a:p>
          <a:p>
            <a:r>
              <a:rPr lang="en-US" dirty="0" smtClean="0">
                <a:latin typeface="Times New Roman" pitchFamily="18" charset="0"/>
                <a:cs typeface="Times New Roman" pitchFamily="18" charset="0"/>
              </a:rPr>
              <a:t>The realization and refinement of this concept of national identity fed a rising tide of nationalism</a:t>
            </a:r>
            <a:endParaRPr lang="en-US"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lstStyle/>
          <a:p>
            <a:r>
              <a:rPr lang="en-US" dirty="0" err="1" smtClean="0">
                <a:latin typeface="Times New Roman" pitchFamily="18" charset="0"/>
                <a:cs typeface="Times New Roman" pitchFamily="18" charset="0"/>
              </a:rPr>
              <a:t>Ghanhi’s</a:t>
            </a:r>
            <a:r>
              <a:rPr lang="en-US" dirty="0" smtClean="0">
                <a:latin typeface="Times New Roman" pitchFamily="18" charset="0"/>
                <a:cs typeface="Times New Roman" pitchFamily="18" charset="0"/>
              </a:rPr>
              <a:t> Basic education- By I mean an all round </a:t>
            </a:r>
            <a:r>
              <a:rPr lang="en-US" dirty="0" err="1" smtClean="0">
                <a:latin typeface="Times New Roman" pitchFamily="18" charset="0"/>
                <a:cs typeface="Times New Roman" pitchFamily="18" charset="0"/>
              </a:rPr>
              <a:t>drowing</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of the best in the child and man- body, mind and sprit.</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Nyerere’s</a:t>
            </a:r>
            <a:r>
              <a:rPr lang="en-US" dirty="0" smtClean="0">
                <a:latin typeface="Times New Roman" pitchFamily="18" charset="0"/>
                <a:cs typeface="Times New Roman" pitchFamily="18" charset="0"/>
              </a:rPr>
              <a:t> educational philosophy can be approached under two main headings: education for self-reliance; and adult education, lifelong learning and education for liberation. His interest in self-reliance shares a great deal with Gandhi’s approach.</a:t>
            </a:r>
            <a:endParaRPr lang="en-US"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of education</a:t>
            </a:r>
            <a:endParaRPr lang="en-US" dirty="0"/>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Need based approach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a:bodyPr>
          <a:lstStyle/>
          <a:p>
            <a:r>
              <a:rPr lang="en-US" dirty="0" smtClean="0">
                <a:latin typeface="Times New Roman" pitchFamily="18" charset="0"/>
                <a:cs typeface="Times New Roman" pitchFamily="18" charset="0"/>
              </a:rPr>
              <a:t>Education is the basic need of human being.</a:t>
            </a:r>
          </a:p>
          <a:p>
            <a:r>
              <a:rPr lang="en-US" dirty="0" smtClean="0">
                <a:latin typeface="Times New Roman" pitchFamily="18" charset="0"/>
                <a:cs typeface="Times New Roman" pitchFamily="18" charset="0"/>
              </a:rPr>
              <a:t>UNESCO adopt the education as the basic need and launching the program ‘education as the basic need’ till now.</a:t>
            </a:r>
          </a:p>
          <a:p>
            <a:r>
              <a:rPr lang="en-US" dirty="0" smtClean="0">
                <a:latin typeface="Times New Roman" pitchFamily="18" charset="0"/>
                <a:cs typeface="Times New Roman" pitchFamily="18" charset="0"/>
              </a:rPr>
              <a:t>The Colombo Plan- 1950 AD, included 18 nations.</a:t>
            </a:r>
          </a:p>
          <a:p>
            <a:r>
              <a:rPr lang="en-US" dirty="0" smtClean="0">
                <a:latin typeface="Times New Roman" pitchFamily="18" charset="0"/>
                <a:cs typeface="Times New Roman" pitchFamily="18" charset="0"/>
              </a:rPr>
              <a:t>UNESCO took the concept of Basic Education.</a:t>
            </a:r>
          </a:p>
          <a:p>
            <a:r>
              <a:rPr lang="en-US" dirty="0" smtClean="0">
                <a:latin typeface="Times New Roman" pitchFamily="18" charset="0"/>
                <a:cs typeface="Times New Roman" pitchFamily="18" charset="0"/>
              </a:rPr>
              <a:t>UNESCO published the ‘learning to be’, which was included the learning to be, learning to do, learning to live together.</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smtClean="0">
                <a:latin typeface="Times New Roman" pitchFamily="18" charset="0"/>
                <a:cs typeface="Times New Roman" pitchFamily="18" charset="0"/>
              </a:rPr>
              <a:t>Right-based approach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562600"/>
          </a:xfrm>
        </p:spPr>
        <p:txBody>
          <a:bodyPr>
            <a:normAutofit lnSpcReduction="10000"/>
          </a:bodyPr>
          <a:lstStyle/>
          <a:p>
            <a:pPr>
              <a:buNone/>
            </a:pPr>
            <a:r>
              <a:rPr lang="en-US" dirty="0" smtClean="0"/>
              <a:t>   </a:t>
            </a:r>
            <a:r>
              <a:rPr lang="en-US" dirty="0" smtClean="0">
                <a:latin typeface="Times New Roman" pitchFamily="18" charset="0"/>
                <a:cs typeface="Times New Roman" pitchFamily="18" charset="0"/>
              </a:rPr>
              <a:t>Rights-based approaches to development has been the result of growing recognition that needs-based or service-delivery approaches have failed to significantly reduce poverty. One significant limitation of these approaches has been that they are often undertaken by authorities who may not be sensitive to the needs of the poor. It is also felt that combining human rights, development and activism can be more effective than any single approach.</a:t>
            </a:r>
          </a:p>
          <a:p>
            <a:pPr>
              <a:buNone/>
            </a:pPr>
            <a:r>
              <a:rPr lang="en-US" dirty="0" smtClean="0">
                <a:latin typeface="Times New Roman" pitchFamily="18" charset="0"/>
                <a:cs typeface="Times New Roman" pitchFamily="18" charset="0"/>
              </a:rPr>
              <a:t>   Universal Declaration of Human Rights in 1948 Dec. 10 Article 26.</a:t>
            </a:r>
            <a:endParaRPr lang="en-US"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normAutofit fontScale="85000" lnSpcReduction="20000"/>
          </a:bodyPr>
          <a:lstStyle/>
          <a:p>
            <a:r>
              <a:rPr lang="en-US" dirty="0" smtClean="0">
                <a:latin typeface="Times New Roman" pitchFamily="18" charset="0"/>
                <a:cs typeface="Times New Roman" pitchFamily="18" charset="0"/>
              </a:rPr>
              <a:t>Needs-based development approaches to education have, to date, failed to achieve the Education for All goals. Because it is inclusive and provides a common language for partnership, a rights-based approach – although certainly not without tensions and challenges – has the potential to contribute to the attainment of the goals of governments, parents and children. Girls’ right to education, for example, can be achieved more effectively if measures are also implemented to address their rights to freedom from discrimination, protection from exploitative labor, physical violence and sexual abuse, and access to an adequate standard of living. Equally, the right to education is instrumental in the realization of other rights. Research indicates, for example, that one additional year of schooling for 1,000 women helps prevent two maternal deaths.</a:t>
            </a:r>
            <a:endParaRPr lang="en-US"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86800" cy="838200"/>
          </a:xfrm>
        </p:spPr>
        <p:txBody>
          <a:bodyPr>
            <a:normAutofit/>
          </a:bodyPr>
          <a:lstStyle/>
          <a:p>
            <a:r>
              <a:rPr lang="en-US" dirty="0" smtClean="0">
                <a:latin typeface="Times New Roman" pitchFamily="18" charset="0"/>
                <a:cs typeface="Times New Roman" pitchFamily="18" charset="0"/>
              </a:rPr>
              <a:t>Inclusive education</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a:xfrm>
            <a:off x="0" y="1066800"/>
            <a:ext cx="4572000" cy="5638800"/>
          </a:xfrm>
        </p:spPr>
        <p:txBody>
          <a:bodyPr>
            <a:noAutofit/>
          </a:bodyPr>
          <a:lstStyle/>
          <a:p>
            <a:pPr>
              <a:buNone/>
            </a:pPr>
            <a:r>
              <a:rPr lang="en-US" sz="2000" dirty="0" smtClean="0">
                <a:latin typeface="Times New Roman" pitchFamily="18" charset="0"/>
                <a:cs typeface="Times New Roman" pitchFamily="18" charset="0"/>
              </a:rPr>
              <a:t>Inclusion is:</a:t>
            </a:r>
          </a:p>
          <a:p>
            <a:r>
              <a:rPr lang="en-US" sz="2000" dirty="0" smtClean="0">
                <a:latin typeface="Times New Roman" pitchFamily="18" charset="0"/>
                <a:cs typeface="Times New Roman" pitchFamily="18" charset="0"/>
              </a:rPr>
              <a:t>Recognition of the right to education and its provision in non-discriminatory ways.</a:t>
            </a:r>
          </a:p>
          <a:p>
            <a:r>
              <a:rPr lang="en-US" sz="2000" dirty="0" smtClean="0">
                <a:latin typeface="Times New Roman" pitchFamily="18" charset="0"/>
                <a:cs typeface="Times New Roman" pitchFamily="18" charset="0"/>
              </a:rPr>
              <a:t>A common vision which covers all people. A belief that schools and other places of learning have a responsibility to educate all children (and adults) in line with human rights principles.</a:t>
            </a:r>
          </a:p>
          <a:p>
            <a:r>
              <a:rPr lang="en-US" sz="2000" dirty="0" smtClean="0">
                <a:latin typeface="Times New Roman" pitchFamily="18" charset="0"/>
                <a:cs typeface="Times New Roman" pitchFamily="18" charset="0"/>
              </a:rPr>
              <a:t>A continuous process of addressing and responding to the diversity of needs of all learners – regardless of factors such as disability, gender, age, ethnicity, language, HIV status, geographical location and sexuality – recognizing that all people can learn.</a:t>
            </a:r>
            <a:endParaRPr lang="en-US" sz="20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495800" y="1066800"/>
            <a:ext cx="4648200" cy="5638800"/>
          </a:xfrm>
        </p:spPr>
        <p:txBody>
          <a:bodyPr>
            <a:normAutofit fontScale="77500" lnSpcReduction="20000"/>
          </a:bodyPr>
          <a:lstStyle/>
          <a:p>
            <a:pPr>
              <a:buNone/>
            </a:pPr>
            <a:r>
              <a:rPr lang="en-US" dirty="0" smtClean="0">
                <a:latin typeface="Times New Roman" pitchFamily="18" charset="0"/>
                <a:cs typeface="Times New Roman" pitchFamily="18" charset="0"/>
              </a:rPr>
              <a:t>Inclusion involves:</a:t>
            </a:r>
          </a:p>
          <a:p>
            <a:r>
              <a:rPr lang="en-US" dirty="0" smtClean="0">
                <a:latin typeface="Times New Roman" pitchFamily="18" charset="0"/>
                <a:cs typeface="Times New Roman" pitchFamily="18" charset="0"/>
              </a:rPr>
              <a:t>Providing appropriate responses to the broad range of learning needs in formal and other education settings.</a:t>
            </a:r>
          </a:p>
          <a:p>
            <a:r>
              <a:rPr lang="en-US" dirty="0" smtClean="0">
                <a:latin typeface="Times New Roman" pitchFamily="18" charset="0"/>
                <a:cs typeface="Times New Roman" pitchFamily="18" charset="0"/>
              </a:rPr>
              <a:t>A particular emphasis on those groups of learners who may be at risk of marginalization, exclusion or underachievement.</a:t>
            </a:r>
          </a:p>
          <a:p>
            <a:r>
              <a:rPr lang="en-US" dirty="0" smtClean="0">
                <a:latin typeface="Times New Roman" pitchFamily="18" charset="0"/>
                <a:cs typeface="Times New Roman" pitchFamily="18" charset="0"/>
              </a:rPr>
              <a:t>Identification and removal of attitudinal, environmental and institutional barriers to participation and learning.</a:t>
            </a:r>
          </a:p>
          <a:p>
            <a:r>
              <a:rPr lang="en-US" dirty="0" smtClean="0">
                <a:latin typeface="Times New Roman" pitchFamily="18" charset="0"/>
                <a:cs typeface="Times New Roman" pitchFamily="18" charset="0"/>
              </a:rPr>
              <a:t>Modifications and changes in strategies and plans and in content and approaches to learning.</a:t>
            </a:r>
          </a:p>
          <a:p>
            <a:r>
              <a:rPr lang="en-US" dirty="0" smtClean="0">
                <a:latin typeface="Times New Roman" pitchFamily="18" charset="0"/>
                <a:cs typeface="Times New Roman" pitchFamily="18" charset="0"/>
              </a:rPr>
              <a:t>Enabling teachers and learners to see diversity as an asset rather than a problem.</a:t>
            </a:r>
            <a:endParaRPr lang="en-US"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304800" y="1066800"/>
            <a:ext cx="8686800" cy="5791200"/>
          </a:xfrm>
        </p:spPr>
        <p:txBody>
          <a:bodyPr>
            <a:normAutofit fontScale="85000" lnSpcReduction="20000"/>
          </a:bodyPr>
          <a:lstStyle/>
          <a:p>
            <a:pPr>
              <a:buNone/>
            </a:pPr>
            <a:r>
              <a:rPr lang="en-US" dirty="0" smtClean="0">
                <a:latin typeface="Times New Roman" pitchFamily="18" charset="0"/>
                <a:cs typeface="Times New Roman" pitchFamily="18" charset="0"/>
              </a:rPr>
              <a:t>    Inclusive education is an approach that ensures the presence, participation and achievement of all students in education. This may be in formal schools, or in non-formal places of learning, such as extra-curricular clubs and humanitarian camps. It often involves working to change the structures, systems, policies, practices and cultures in schools and other institutions responsible for education, so that they can respond to the diversity of students in their locality. Inclusion emphasizes opportunities for equal participation, but with options for special assistance and facilities as needed, and for differentiation, within a common learning framework.</a:t>
            </a:r>
          </a:p>
          <a:p>
            <a:pPr>
              <a:buNone/>
            </a:pPr>
            <a:r>
              <a:rPr lang="en-US" dirty="0" smtClean="0">
                <a:latin typeface="Times New Roman" pitchFamily="18" charset="0"/>
                <a:cs typeface="Times New Roman" pitchFamily="18" charset="0"/>
              </a:rPr>
              <a:t>    Inclusion is about the child’s right to participate and benefit on an equitable basis to their peers. Inclusive approaches stress the duty of schools (and educational systems as a whole) to adapt and, in principle, accept all children.</a:t>
            </a:r>
            <a:endParaRPr lang="en-US"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153400" cy="1295400"/>
          </a:xfrm>
        </p:spPr>
        <p:txBody>
          <a:bodyPr>
            <a:noAutofit/>
          </a:bodyPr>
          <a:lstStyle/>
          <a:p>
            <a:r>
              <a:rPr lang="en-US" sz="4000" dirty="0" smtClean="0">
                <a:solidFill>
                  <a:srgbClr val="FF0000"/>
                </a:solidFill>
                <a:latin typeface="Times New Roman" pitchFamily="18" charset="0"/>
                <a:cs typeface="Times New Roman" pitchFamily="18" charset="0"/>
              </a:rPr>
              <a:t>Thank you for kind patient</a:t>
            </a:r>
            <a:endParaRPr lang="en-US"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4384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715000"/>
          </a:xfrm>
        </p:spPr>
        <p:txBody>
          <a:bodyPr>
            <a:normAutofit lnSpcReduction="10000"/>
          </a:bodyPr>
          <a:lstStyle/>
          <a:p>
            <a:pPr indent="0">
              <a:lnSpc>
                <a:spcPct val="120000"/>
              </a:lnSpc>
              <a:buNone/>
            </a:pPr>
            <a:r>
              <a:rPr lang="en-US" dirty="0" smtClean="0">
                <a:latin typeface="Times New Roman" pitchFamily="18" charset="0"/>
                <a:cs typeface="Times New Roman" pitchFamily="18" charset="0"/>
              </a:rPr>
              <a:t>Learning was an intimate relationship between the teacher and the pupil called the </a:t>
            </a:r>
            <a:r>
              <a:rPr lang="en-US" dirty="0" err="1" smtClean="0">
                <a:solidFill>
                  <a:srgbClr val="FF0000"/>
                </a:solidFill>
                <a:latin typeface="Times New Roman" pitchFamily="18" charset="0"/>
                <a:cs typeface="Times New Roman" pitchFamily="18" charset="0"/>
              </a:rPr>
              <a:t>GuruShishya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Parampara</a:t>
            </a:r>
            <a:r>
              <a:rPr lang="en-US" dirty="0" smtClean="0">
                <a:latin typeface="Times New Roman" pitchFamily="18" charset="0"/>
                <a:cs typeface="Times New Roman" pitchFamily="18" charset="0"/>
              </a:rPr>
              <a:t>. The process of learning generally began with a religious ceremony called ‘</a:t>
            </a:r>
            <a:r>
              <a:rPr lang="en-US" dirty="0" err="1" smtClean="0">
                <a:solidFill>
                  <a:srgbClr val="FF0000"/>
                </a:solidFill>
                <a:latin typeface="Times New Roman" pitchFamily="18" charset="0"/>
                <a:cs typeface="Times New Roman" pitchFamily="18" charset="0"/>
              </a:rPr>
              <a:t>Upanayana</a:t>
            </a:r>
            <a:r>
              <a:rPr lang="en-US" dirty="0" smtClean="0">
                <a:latin typeface="Times New Roman" pitchFamily="18" charset="0"/>
                <a:cs typeface="Times New Roman" pitchFamily="18" charset="0"/>
              </a:rPr>
              <a:t>’ (sacred thread ceremony). Education was normally imparted orally. It included </a:t>
            </a:r>
            <a:r>
              <a:rPr lang="en-US" dirty="0" smtClean="0">
                <a:solidFill>
                  <a:srgbClr val="FF0000"/>
                </a:solidFill>
                <a:latin typeface="Times New Roman" pitchFamily="18" charset="0"/>
                <a:cs typeface="Times New Roman" pitchFamily="18" charset="0"/>
              </a:rPr>
              <a:t>memorization of texts</a:t>
            </a:r>
            <a:r>
              <a:rPr lang="en-US" dirty="0" smtClean="0">
                <a:latin typeface="Times New Roman" pitchFamily="18" charset="0"/>
                <a:cs typeface="Times New Roman" pitchFamily="18" charset="0"/>
              </a:rPr>
              <a:t> like Vedas and </a:t>
            </a:r>
            <a:r>
              <a:rPr lang="en-US" dirty="0" err="1" smtClean="0">
                <a:latin typeface="Times New Roman" pitchFamily="18" charset="0"/>
                <a:cs typeface="Times New Roman" pitchFamily="18" charset="0"/>
              </a:rPr>
              <a:t>Dharmashastras</a:t>
            </a:r>
            <a:r>
              <a:rPr lang="en-US" dirty="0" smtClean="0">
                <a:latin typeface="Times New Roman" pitchFamily="18" charset="0"/>
                <a:cs typeface="Times New Roman" pitchFamily="18" charset="0"/>
              </a:rPr>
              <a:t>, fully or partially. Later subjects like Grammar, Logic, and Metaphysics came to be taught and studied. </a:t>
            </a:r>
          </a:p>
          <a:p>
            <a:pPr indent="0">
              <a:lnSpc>
                <a:spcPct val="170000"/>
              </a:lnSpc>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908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334000"/>
          </a:xfrm>
        </p:spPr>
        <p:txBody>
          <a:bodyPr>
            <a:normAutofit/>
          </a:bodyPr>
          <a:lstStyle/>
          <a:p>
            <a:pPr>
              <a:buNone/>
            </a:pPr>
            <a:r>
              <a:rPr lang="en-US" dirty="0" smtClean="0">
                <a:latin typeface="Times New Roman" pitchFamily="18" charset="0"/>
                <a:cs typeface="Times New Roman" pitchFamily="18" charset="0"/>
              </a:rPr>
              <a:t>   During this time </a:t>
            </a:r>
            <a:r>
              <a:rPr lang="en-US" dirty="0" smtClean="0">
                <a:solidFill>
                  <a:srgbClr val="FF0000"/>
                </a:solidFill>
                <a:latin typeface="Times New Roman" pitchFamily="18" charset="0"/>
                <a:cs typeface="Times New Roman" pitchFamily="18" charset="0"/>
              </a:rPr>
              <a:t>self education </a:t>
            </a:r>
            <a:r>
              <a:rPr lang="en-US" dirty="0" smtClean="0">
                <a:latin typeface="Times New Roman" pitchFamily="18" charset="0"/>
                <a:cs typeface="Times New Roman" pitchFamily="18" charset="0"/>
              </a:rPr>
              <a:t>was regarded as the proper method of attaining the highest knowledge. The best example of this can be found in the </a:t>
            </a:r>
            <a:r>
              <a:rPr lang="en-US" dirty="0" err="1" smtClean="0">
                <a:latin typeface="Times New Roman" pitchFamily="18" charset="0"/>
                <a:cs typeface="Times New Roman" pitchFamily="18" charset="0"/>
              </a:rPr>
              <a:t>Taitteriya</a:t>
            </a:r>
            <a:r>
              <a:rPr lang="en-US" dirty="0" smtClean="0">
                <a:latin typeface="Times New Roman" pitchFamily="18" charset="0"/>
                <a:cs typeface="Times New Roman" pitchFamily="18" charset="0"/>
              </a:rPr>
              <a:t> Upanishad where </a:t>
            </a:r>
            <a:r>
              <a:rPr lang="en-US" dirty="0" err="1" smtClean="0">
                <a:latin typeface="Times New Roman" pitchFamily="18" charset="0"/>
                <a:cs typeface="Times New Roman" pitchFamily="18" charset="0"/>
              </a:rPr>
              <a:t>Bhrgu</a:t>
            </a:r>
            <a:r>
              <a:rPr lang="en-US" dirty="0" smtClean="0">
                <a:latin typeface="Times New Roman" pitchFamily="18" charset="0"/>
                <a:cs typeface="Times New Roman" pitchFamily="18" charset="0"/>
              </a:rPr>
              <a:t>, son of </a:t>
            </a:r>
            <a:r>
              <a:rPr lang="en-US" dirty="0" err="1" smtClean="0">
                <a:latin typeface="Times New Roman" pitchFamily="18" charset="0"/>
                <a:cs typeface="Times New Roman" pitchFamily="18" charset="0"/>
              </a:rPr>
              <a:t>Varuna</a:t>
            </a:r>
            <a:r>
              <a:rPr lang="en-US" dirty="0" smtClean="0">
                <a:latin typeface="Times New Roman" pitchFamily="18" charset="0"/>
                <a:cs typeface="Times New Roman" pitchFamily="18" charset="0"/>
              </a:rPr>
              <a:t>, approaches his father and asks him to teach what is </a:t>
            </a:r>
            <a:r>
              <a:rPr lang="en-US" dirty="0" err="1" smtClean="0">
                <a:latin typeface="Times New Roman" pitchFamily="18" charset="0"/>
                <a:cs typeface="Times New Roman" pitchFamily="18" charset="0"/>
              </a:rPr>
              <a:t>Brahmana</a:t>
            </a:r>
            <a:r>
              <a:rPr lang="en-US" dirty="0" smtClean="0">
                <a:latin typeface="Times New Roman" pitchFamily="18" charset="0"/>
                <a:cs typeface="Times New Roman" pitchFamily="18" charset="0"/>
              </a:rPr>
              <a:t>. The father tells him to find this out through meditation.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229600" cy="762000"/>
          </a:xfrm>
        </p:spPr>
        <p:txBody>
          <a:bodyPr/>
          <a:lstStyle/>
          <a:p>
            <a:r>
              <a:rPr lang="en-US" dirty="0" smtClean="0">
                <a:latin typeface="Times New Roman" pitchFamily="18" charset="0"/>
                <a:cs typeface="Times New Roman" pitchFamily="18" charset="0"/>
              </a:rPr>
              <a:t>Monastic education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86800" cy="5334000"/>
          </a:xfrm>
        </p:spPr>
        <p:txBody>
          <a:bodyPr>
            <a:normAutofit fontScale="92500"/>
          </a:bodyPr>
          <a:lstStyle/>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Buddhist"/>
              </a:rPr>
              <a:t>Buddhist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3" tooltip="Buddhist monasticism"/>
              </a:rPr>
              <a:t>monastic</a:t>
            </a:r>
            <a:r>
              <a:rPr lang="en-US" dirty="0" smtClean="0">
                <a:latin typeface="Times New Roman" pitchFamily="18" charset="0"/>
                <a:cs typeface="Times New Roman" pitchFamily="18" charset="0"/>
              </a:rPr>
              <a:t> education system facilitate basic educational needs of the South East Asian Buddhist countries before the contemporary era. Nowadays, countries like </a:t>
            </a:r>
            <a:r>
              <a:rPr lang="en-US" dirty="0" smtClean="0">
                <a:latin typeface="Times New Roman" pitchFamily="18" charset="0"/>
                <a:cs typeface="Times New Roman" pitchFamily="18" charset="0"/>
                <a:hlinkClick r:id="rId4" tooltip="Myanmar"/>
              </a:rPr>
              <a:t>Myanmar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5" tooltip="Thailand"/>
              </a:rPr>
              <a:t>Thailand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6" tooltip="Cambodia"/>
              </a:rPr>
              <a:t>Cambodia</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7" tooltip="Laos"/>
              </a:rPr>
              <a:t>Laos</a:t>
            </a:r>
            <a:r>
              <a:rPr lang="en-US" dirty="0" smtClean="0">
                <a:latin typeface="Times New Roman" pitchFamily="18" charset="0"/>
                <a:cs typeface="Times New Roman" pitchFamily="18" charset="0"/>
              </a:rPr>
              <a:t> still practice Buddhist monastic education to fill the gap of the government education system.</a:t>
            </a:r>
          </a:p>
          <a:p>
            <a:r>
              <a:rPr lang="en-US" dirty="0" smtClean="0">
                <a:latin typeface="Times New Roman" pitchFamily="18" charset="0"/>
                <a:cs typeface="Times New Roman" pitchFamily="18" charset="0"/>
              </a:rPr>
              <a:t>Outside the monastery, there was no school. There was no education except for Buddhist studies, and there was no teachers except lama teachers in Tibet. </a:t>
            </a:r>
            <a:r>
              <a:rPr lang="en-US" dirty="0" smtClean="0"/>
              <a:t/>
            </a:r>
            <a:br>
              <a:rPr lang="en-US" dirty="0" smtClean="0"/>
            </a:b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961</TotalTime>
  <Words>4448</Words>
  <Application>Microsoft Office PowerPoint</Application>
  <PresentationFormat>On-screen Show (4:3)</PresentationFormat>
  <Paragraphs>248</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Trek</vt:lpstr>
      <vt:lpstr>Foundation of Education</vt:lpstr>
      <vt:lpstr>Covering Units</vt:lpstr>
      <vt:lpstr>This unit will try to solve these questions</vt:lpstr>
      <vt:lpstr>Eastern education system based on the eastern philosophy</vt:lpstr>
      <vt:lpstr>Gurukul education system</vt:lpstr>
      <vt:lpstr>Gurukul Education system</vt:lpstr>
      <vt:lpstr>Contd…</vt:lpstr>
      <vt:lpstr>Contd…</vt:lpstr>
      <vt:lpstr>Monastic education system</vt:lpstr>
      <vt:lpstr>Contd…</vt:lpstr>
      <vt:lpstr>Madarasa education system</vt:lpstr>
      <vt:lpstr>Madarasa education system</vt:lpstr>
      <vt:lpstr>Contd…</vt:lpstr>
      <vt:lpstr>Contd…</vt:lpstr>
      <vt:lpstr>Contd…</vt:lpstr>
      <vt:lpstr>Contd….</vt:lpstr>
      <vt:lpstr> Primary education </vt:lpstr>
      <vt:lpstr> Secondary education </vt:lpstr>
      <vt:lpstr>WESTERN EDUCATION SYSTEM</vt:lpstr>
      <vt:lpstr>Greek And Roman Education wanted to Answer Such Educational Questions</vt:lpstr>
      <vt:lpstr>Greece education system</vt:lpstr>
      <vt:lpstr>Greek education emphasis on</vt:lpstr>
      <vt:lpstr>Homeric education</vt:lpstr>
      <vt:lpstr>Citizenship education</vt:lpstr>
      <vt:lpstr>Enculturation and formal education</vt:lpstr>
      <vt:lpstr>The role of slaves</vt:lpstr>
      <vt:lpstr>Education of women</vt:lpstr>
      <vt:lpstr>Roman education system</vt:lpstr>
      <vt:lpstr>Aims of roman education systen</vt:lpstr>
      <vt:lpstr>Roman education system emphasis on</vt:lpstr>
      <vt:lpstr>Access to education: primary and secondary education </vt:lpstr>
      <vt:lpstr>Ideal of the orator </vt:lpstr>
      <vt:lpstr>Instruction based on stages of growth </vt:lpstr>
      <vt:lpstr>Reading and Writing </vt:lpstr>
      <vt:lpstr>Study of liberal arts </vt:lpstr>
      <vt:lpstr>Rhetorical studies </vt:lpstr>
      <vt:lpstr>Contd…</vt:lpstr>
      <vt:lpstr>Roman Emperors </vt:lpstr>
      <vt:lpstr>Influential Thinkers of Roman Education </vt:lpstr>
      <vt:lpstr>Pragmatic education</vt:lpstr>
      <vt:lpstr>Contd…</vt:lpstr>
      <vt:lpstr>contd…</vt:lpstr>
      <vt:lpstr>Aims of education &amp; curriculum</vt:lpstr>
      <vt:lpstr>Teaching methods and teacher roles</vt:lpstr>
      <vt:lpstr>Existentialist education</vt:lpstr>
      <vt:lpstr>Contd…</vt:lpstr>
      <vt:lpstr>Teaching method and curriculum</vt:lpstr>
      <vt:lpstr>Teacher and student’s role</vt:lpstr>
      <vt:lpstr>Education movements</vt:lpstr>
      <vt:lpstr>Religious to nationalistic movement</vt:lpstr>
      <vt:lpstr>Religious movement </vt:lpstr>
      <vt:lpstr>Conts...</vt:lpstr>
      <vt:lpstr>Scholastic movement</vt:lpstr>
      <vt:lpstr>.</vt:lpstr>
      <vt:lpstr>Contd…</vt:lpstr>
      <vt:lpstr>Renaissance  movement</vt:lpstr>
      <vt:lpstr>Contd…</vt:lpstr>
      <vt:lpstr>Contd…</vt:lpstr>
      <vt:lpstr>Contd…</vt:lpstr>
      <vt:lpstr>Nationalistic movement</vt:lpstr>
      <vt:lpstr>Contd…</vt:lpstr>
      <vt:lpstr>Approaches of education</vt:lpstr>
      <vt:lpstr>Need based approach</vt:lpstr>
      <vt:lpstr>Right-based approach</vt:lpstr>
      <vt:lpstr>Contd…</vt:lpstr>
      <vt:lpstr>Inclusive education</vt:lpstr>
      <vt:lpstr>Contd…</vt:lpstr>
      <vt:lpstr>Thank you for kind patient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of Education</dc:title>
  <dc:creator>user</dc:creator>
  <cp:lastModifiedBy>user</cp:lastModifiedBy>
  <cp:revision>103</cp:revision>
  <dcterms:created xsi:type="dcterms:W3CDTF">2006-08-16T00:00:00Z</dcterms:created>
  <dcterms:modified xsi:type="dcterms:W3CDTF">2014-03-18T04:32:43Z</dcterms:modified>
</cp:coreProperties>
</file>