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76" r:id="rId3"/>
    <p:sldId id="274" r:id="rId4"/>
    <p:sldId id="266" r:id="rId5"/>
    <p:sldId id="268" r:id="rId6"/>
    <p:sldId id="267" r:id="rId7"/>
    <p:sldId id="261" r:id="rId8"/>
    <p:sldId id="262" r:id="rId9"/>
    <p:sldId id="260" r:id="rId10"/>
    <p:sldId id="259" r:id="rId11"/>
    <p:sldId id="257" r:id="rId12"/>
    <p:sldId id="258" r:id="rId13"/>
    <p:sldId id="269" r:id="rId14"/>
    <p:sldId id="270" r:id="rId15"/>
    <p:sldId id="271" r:id="rId16"/>
    <p:sldId id="281" r:id="rId17"/>
    <p:sldId id="280" r:id="rId18"/>
    <p:sldId id="277" r:id="rId19"/>
    <p:sldId id="275" r:id="rId20"/>
    <p:sldId id="272" r:id="rId21"/>
    <p:sldId id="273" r:id="rId22"/>
    <p:sldId id="278" r:id="rId23"/>
    <p:sldId id="279" r:id="rId24"/>
    <p:sldId id="263" r:id="rId25"/>
    <p:sldId id="264" r:id="rId26"/>
    <p:sldId id="26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256010">
            <a:off x="1813667" y="2003978"/>
            <a:ext cx="5486400" cy="1822157"/>
          </a:xfrm>
        </p:spPr>
        <p:txBody>
          <a:bodyPr>
            <a:normAutofit fontScale="90000"/>
          </a:bodyPr>
          <a:lstStyle/>
          <a:p>
            <a:r>
              <a:rPr lang="en-US" sz="7200" dirty="0" smtClean="0">
                <a:solidFill>
                  <a:srgbClr val="FF0000"/>
                </a:solidFill>
                <a:latin typeface="Times New Roman" pitchFamily="18" charset="0"/>
                <a:cs typeface="Times New Roman" pitchFamily="18" charset="0"/>
              </a:rPr>
              <a:t>Existentialism</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334000"/>
          </a:xfrm>
        </p:spPr>
        <p:txBody>
          <a:bodyPr>
            <a:normAutofit/>
          </a:bodyPr>
          <a:lstStyle/>
          <a:p>
            <a:pPr>
              <a:lnSpc>
                <a:spcPct val="80000"/>
              </a:lnSpc>
            </a:pPr>
            <a:r>
              <a:rPr lang="en-US" sz="3200" dirty="0" smtClean="0">
                <a:latin typeface="Times New Roman" pitchFamily="18" charset="0"/>
                <a:cs typeface="Times New Roman" pitchFamily="18" charset="0"/>
              </a:rPr>
              <a:t>A educational philosophy built on a viewpoint in which school curriculum and instruction should encourage deep personal reflection on one’s identity, commitments, and choices. </a:t>
            </a:r>
          </a:p>
          <a:p>
            <a:pPr>
              <a:lnSpc>
                <a:spcPct val="80000"/>
              </a:lnSpc>
            </a:pPr>
            <a:r>
              <a:rPr lang="en-US" sz="3200" dirty="0" smtClean="0">
                <a:latin typeface="Times New Roman" pitchFamily="18" charset="0"/>
                <a:cs typeface="Times New Roman" pitchFamily="18" charset="0"/>
              </a:rPr>
              <a:t>Focuses on the existence of the individual and individual responsibility</a:t>
            </a:r>
          </a:p>
          <a:p>
            <a:pPr>
              <a:lnSpc>
                <a:spcPct val="80000"/>
              </a:lnSpc>
            </a:pPr>
            <a:r>
              <a:rPr lang="en-US" sz="3200" dirty="0" smtClean="0">
                <a:latin typeface="Times New Roman" pitchFamily="18" charset="0"/>
                <a:cs typeface="Times New Roman" pitchFamily="18" charset="0"/>
              </a:rPr>
              <a:t>People are responsible for defining themselves through their choices</a:t>
            </a:r>
          </a:p>
          <a:p>
            <a:pPr>
              <a:lnSpc>
                <a:spcPct val="80000"/>
              </a:lnSpc>
            </a:pPr>
            <a:r>
              <a:rPr lang="en-US" sz="3200" dirty="0" smtClean="0">
                <a:latin typeface="Times New Roman" pitchFamily="18" charset="0"/>
                <a:cs typeface="Times New Roman" pitchFamily="18" charset="0"/>
              </a:rPr>
              <a:t>Education’s most important goal is to awaken human consciousness</a:t>
            </a:r>
          </a:p>
          <a:p>
            <a:pPr>
              <a:lnSpc>
                <a:spcPct val="80000"/>
              </a:lnSpc>
            </a:pPr>
            <a:r>
              <a:rPr lang="en-US" sz="3200" dirty="0" smtClean="0">
                <a:latin typeface="Times New Roman" pitchFamily="18" charset="0"/>
                <a:cs typeface="Times New Roman" pitchFamily="18" charset="0"/>
              </a:rPr>
              <a:t>Education should focus on both cognitive and affective dimensions</a:t>
            </a:r>
          </a:p>
          <a:p>
            <a:endParaRPr lang="en-US" sz="3200" dirty="0"/>
          </a:p>
        </p:txBody>
      </p:sp>
      <p:sp>
        <p:nvSpPr>
          <p:cNvPr id="2" name="Title 1"/>
          <p:cNvSpPr>
            <a:spLocks noGrp="1"/>
          </p:cNvSpPr>
          <p:nvPr>
            <p:ph type="title"/>
          </p:nvPr>
        </p:nvSpPr>
        <p:spPr>
          <a:xfrm>
            <a:off x="457200" y="274638"/>
            <a:ext cx="8229600" cy="639762"/>
          </a:xfrm>
        </p:spPr>
        <p:txBody>
          <a:bodyPr>
            <a:normAutofit fontScale="90000"/>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4572000" cy="5715000"/>
          </a:xfrm>
          <a:blipFill>
            <a:blip r:embed="rId2" cstate="print"/>
            <a:tile tx="0" ty="0" sx="100000" sy="100000" flip="none" algn="tl"/>
          </a:blipFill>
        </p:spPr>
        <p:txBody>
          <a:bodyPr>
            <a:normAutofit/>
          </a:bodyPr>
          <a:lstStyle/>
          <a:p>
            <a:endParaRPr lang="fr-FR" b="1" dirty="0" smtClean="0"/>
          </a:p>
          <a:p>
            <a:r>
              <a:rPr lang="fr-FR" sz="3600" dirty="0" smtClean="0">
                <a:solidFill>
                  <a:srgbClr val="FF0000"/>
                </a:solidFill>
                <a:latin typeface="Times New Roman" pitchFamily="18" charset="0"/>
                <a:cs typeface="Times New Roman" pitchFamily="18" charset="0"/>
              </a:rPr>
              <a:t>Jean </a:t>
            </a:r>
            <a:r>
              <a:rPr lang="fr-FR" sz="3600" dirty="0" smtClean="0">
                <a:solidFill>
                  <a:srgbClr val="FF0000"/>
                </a:solidFill>
                <a:latin typeface="Times New Roman" pitchFamily="18" charset="0"/>
                <a:cs typeface="Times New Roman" pitchFamily="18" charset="0"/>
              </a:rPr>
              <a:t>Paul </a:t>
            </a:r>
            <a:r>
              <a:rPr lang="fr-FR" sz="3600" dirty="0" err="1" smtClean="0">
                <a:solidFill>
                  <a:srgbClr val="FF0000"/>
                </a:solidFill>
                <a:latin typeface="Times New Roman" pitchFamily="18" charset="0"/>
                <a:cs typeface="Times New Roman" pitchFamily="18" charset="0"/>
              </a:rPr>
              <a:t>Sarte</a:t>
            </a:r>
            <a:r>
              <a:rPr lang="fr-FR" sz="3600" dirty="0" smtClean="0">
                <a:solidFill>
                  <a:srgbClr val="FF0000"/>
                </a:solidFill>
                <a:latin typeface="Times New Roman" pitchFamily="18" charset="0"/>
                <a:cs typeface="Times New Roman" pitchFamily="18" charset="0"/>
              </a:rPr>
              <a:t> </a:t>
            </a:r>
            <a:endParaRPr lang="en-US" sz="3600" dirty="0" smtClean="0">
              <a:solidFill>
                <a:srgbClr val="FF0000"/>
              </a:solidFill>
              <a:latin typeface="Times New Roman" pitchFamily="18" charset="0"/>
              <a:cs typeface="Times New Roman" pitchFamily="18" charset="0"/>
            </a:endParaRPr>
          </a:p>
          <a:p>
            <a:r>
              <a:rPr lang="fr-FR" sz="3600" dirty="0" err="1" smtClean="0">
                <a:solidFill>
                  <a:srgbClr val="002060"/>
                </a:solidFill>
                <a:latin typeface="Times New Roman" pitchFamily="18" charset="0"/>
                <a:cs typeface="Times New Roman" pitchFamily="18" charset="0"/>
              </a:rPr>
              <a:t>Maxine</a:t>
            </a:r>
            <a:r>
              <a:rPr lang="fr-FR" sz="3600" dirty="0" smtClean="0">
                <a:solidFill>
                  <a:srgbClr val="002060"/>
                </a:solidFill>
                <a:latin typeface="Times New Roman" pitchFamily="18" charset="0"/>
                <a:cs typeface="Times New Roman" pitchFamily="18" charset="0"/>
              </a:rPr>
              <a:t> </a:t>
            </a:r>
            <a:r>
              <a:rPr lang="fr-FR" sz="3600" dirty="0" smtClean="0">
                <a:solidFill>
                  <a:srgbClr val="002060"/>
                </a:solidFill>
                <a:latin typeface="Times New Roman" pitchFamily="18" charset="0"/>
                <a:cs typeface="Times New Roman" pitchFamily="18" charset="0"/>
              </a:rPr>
              <a:t>Greene</a:t>
            </a:r>
            <a:endParaRPr lang="en-US" sz="3600" dirty="0" smtClean="0">
              <a:solidFill>
                <a:srgbClr val="002060"/>
              </a:solidFill>
              <a:latin typeface="Times New Roman" pitchFamily="18" charset="0"/>
              <a:cs typeface="Times New Roman" pitchFamily="18" charset="0"/>
            </a:endParaRPr>
          </a:p>
          <a:p>
            <a:r>
              <a:rPr lang="en-US" sz="3600" dirty="0" smtClean="0">
                <a:solidFill>
                  <a:srgbClr val="FF0000"/>
                </a:solidFill>
                <a:latin typeface="Times New Roman" pitchFamily="18" charset="0"/>
                <a:cs typeface="Times New Roman" pitchFamily="18" charset="0"/>
              </a:rPr>
              <a:t>Karl </a:t>
            </a:r>
            <a:r>
              <a:rPr lang="en-US" sz="3600" dirty="0" smtClean="0">
                <a:solidFill>
                  <a:srgbClr val="FF0000"/>
                </a:solidFill>
                <a:latin typeface="Times New Roman" pitchFamily="18" charset="0"/>
                <a:cs typeface="Times New Roman" pitchFamily="18" charset="0"/>
              </a:rPr>
              <a:t>Jaspers</a:t>
            </a:r>
            <a:endParaRPr lang="en-US" sz="3600" dirty="0" smtClean="0">
              <a:latin typeface="Times New Roman" pitchFamily="18" charset="0"/>
              <a:cs typeface="Times New Roman" pitchFamily="18" charset="0"/>
            </a:endParaRPr>
          </a:p>
          <a:p>
            <a:r>
              <a:rPr lang="en-US" sz="3600" dirty="0" smtClean="0">
                <a:solidFill>
                  <a:srgbClr val="FF0000"/>
                </a:solidFill>
                <a:latin typeface="Times New Roman" pitchFamily="18" charset="0"/>
                <a:cs typeface="Times New Roman" pitchFamily="18" charset="0"/>
              </a:rPr>
              <a:t>Martin </a:t>
            </a:r>
            <a:r>
              <a:rPr lang="en-US" sz="3600" dirty="0" smtClean="0">
                <a:solidFill>
                  <a:srgbClr val="FF0000"/>
                </a:solidFill>
                <a:latin typeface="Times New Roman" pitchFamily="18" charset="0"/>
                <a:cs typeface="Times New Roman" pitchFamily="18" charset="0"/>
              </a:rPr>
              <a:t>Heidegger </a:t>
            </a:r>
            <a:endParaRPr lang="en-US" sz="3600" dirty="0" smtClean="0">
              <a:solidFill>
                <a:srgbClr val="FF0000"/>
              </a:solidFill>
              <a:latin typeface="Times New Roman" pitchFamily="18" charset="0"/>
              <a:cs typeface="Times New Roman" pitchFamily="18" charset="0"/>
            </a:endParaRPr>
          </a:p>
          <a:p>
            <a:r>
              <a:rPr lang="en-US" sz="3600" dirty="0" smtClean="0">
                <a:solidFill>
                  <a:srgbClr val="002060"/>
                </a:solidFill>
                <a:latin typeface="Times New Roman" pitchFamily="18" charset="0"/>
                <a:cs typeface="Times New Roman" pitchFamily="18" charset="0"/>
              </a:rPr>
              <a:t>Martin Buber</a:t>
            </a:r>
          </a:p>
          <a:p>
            <a:r>
              <a:rPr lang="en-US" sz="3600" dirty="0" smtClean="0">
                <a:solidFill>
                  <a:srgbClr val="002060"/>
                </a:solidFill>
                <a:latin typeface="Times New Roman" pitchFamily="18" charset="0"/>
                <a:cs typeface="Times New Roman" pitchFamily="18" charset="0"/>
              </a:rPr>
              <a:t>Jean Wahl </a:t>
            </a:r>
          </a:p>
          <a:p>
            <a:endParaRPr lang="en-US" dirty="0"/>
          </a:p>
        </p:txBody>
      </p:sp>
      <p:sp>
        <p:nvSpPr>
          <p:cNvPr id="2" name="Title 1"/>
          <p:cNvSpPr>
            <a:spLocks noGrp="1"/>
          </p:cNvSpPr>
          <p:nvPr>
            <p:ph type="title"/>
          </p:nvPr>
        </p:nvSpPr>
        <p:spPr>
          <a:xfrm>
            <a:off x="0" y="0"/>
            <a:ext cx="9144000" cy="1143000"/>
          </a:xfrm>
          <a:blipFill>
            <a:blip r:embed="rId3" cstate="print"/>
            <a:tile tx="0" ty="0" sx="100000" sy="100000" flip="none" algn="tl"/>
          </a:blipFill>
        </p:spPr>
        <p:txBody>
          <a:bodyPr/>
          <a:lstStyle/>
          <a:p>
            <a:r>
              <a:rPr lang="en-US" dirty="0" smtClean="0">
                <a:solidFill>
                  <a:srgbClr val="FFFF00"/>
                </a:solidFill>
                <a:latin typeface="Times New Roman" pitchFamily="18" charset="0"/>
                <a:cs typeface="Times New Roman" pitchFamily="18" charset="0"/>
              </a:rPr>
              <a:t>Philosopher</a:t>
            </a:r>
            <a:endParaRPr lang="en-US" dirty="0">
              <a:solidFill>
                <a:srgbClr val="FFFF00"/>
              </a:solidFill>
              <a:latin typeface="Times New Roman" pitchFamily="18" charset="0"/>
              <a:cs typeface="Times New Roman" pitchFamily="18" charset="0"/>
            </a:endParaRPr>
          </a:p>
        </p:txBody>
      </p:sp>
      <p:sp>
        <p:nvSpPr>
          <p:cNvPr id="4" name="Content Placeholder 2"/>
          <p:cNvSpPr txBox="1">
            <a:spLocks/>
          </p:cNvSpPr>
          <p:nvPr/>
        </p:nvSpPr>
        <p:spPr>
          <a:xfrm>
            <a:off x="4572000" y="1143000"/>
            <a:ext cx="4572000" cy="5715000"/>
          </a:xfrm>
          <a:prstGeom prst="rect">
            <a:avLst/>
          </a:prstGeom>
          <a:blipFill>
            <a:blip r:embed="rId2" cstate="print"/>
            <a:tile tx="0" ty="0" sx="100000" sy="100000" flip="none" algn="tl"/>
          </a:blip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6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Friedrich Nietzsche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err="1" smtClean="0">
                <a:ln>
                  <a:noFill/>
                </a:ln>
                <a:solidFill>
                  <a:srgbClr val="FF0000"/>
                </a:solidFill>
                <a:effectLst/>
                <a:uLnTx/>
                <a:uFillTx/>
                <a:latin typeface="Times New Roman" pitchFamily="18" charset="0"/>
                <a:cs typeface="Times New Roman" pitchFamily="18" charset="0"/>
              </a:rPr>
              <a:t>Soren</a:t>
            </a:r>
            <a:r>
              <a:rPr kumimoji="0" lang="en-US" sz="36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Kierkegaard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Gabriel Marcel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err="1" smtClean="0">
                <a:ln>
                  <a:noFill/>
                </a:ln>
                <a:solidFill>
                  <a:srgbClr val="002060"/>
                </a:solidFill>
                <a:effectLst/>
                <a:uLnTx/>
                <a:uFillTx/>
                <a:latin typeface="Times New Roman" pitchFamily="18" charset="0"/>
                <a:cs typeface="Times New Roman" pitchFamily="18" charset="0"/>
              </a:rPr>
              <a:t>Abbagnamo</a:t>
            </a:r>
            <a:endParaRPr kumimoji="0" lang="en-US" sz="3600" b="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Albert Camus </a:t>
            </a:r>
            <a:endParaRPr kumimoji="0" lang="en-US" sz="3600" b="0" i="0" u="none" strike="noStrike" kern="1200" cap="none" spc="0" normalizeH="0" baseline="0" noProof="0" dirty="0">
              <a:ln>
                <a:noFill/>
              </a:ln>
              <a:solidFill>
                <a:srgbClr val="002060"/>
              </a:solidFill>
              <a:effectLst/>
              <a:uLnTx/>
              <a:uFillTx/>
              <a:latin typeface="Times New Roman" pitchFamily="18" charset="0"/>
              <a:cs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a:bodyPr>
          <a:lstStyle/>
          <a:p>
            <a:pPr>
              <a:buNone/>
            </a:pPr>
            <a:r>
              <a:rPr lang="en-US" sz="3200" dirty="0" smtClean="0">
                <a:latin typeface="Times New Roman" pitchFamily="18" charset="0"/>
                <a:cs typeface="Times New Roman" pitchFamily="18" charset="0"/>
              </a:rPr>
              <a:t>  </a:t>
            </a:r>
          </a:p>
          <a:p>
            <a:pPr>
              <a:buNone/>
            </a:pPr>
            <a:endParaRPr lang="en-US"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Jean Paul </a:t>
            </a:r>
            <a:r>
              <a:rPr lang="en-US" sz="3200" dirty="0" err="1" smtClean="0">
                <a:latin typeface="Times New Roman" pitchFamily="18" charset="0"/>
                <a:cs typeface="Times New Roman" pitchFamily="18" charset="0"/>
              </a:rPr>
              <a:t>Sarte</a:t>
            </a:r>
            <a:r>
              <a:rPr lang="en-US" sz="3200" dirty="0" smtClean="0">
                <a:latin typeface="Times New Roman" pitchFamily="18" charset="0"/>
                <a:cs typeface="Times New Roman" pitchFamily="18" charset="0"/>
              </a:rPr>
              <a:t> stressed that man‘s </a:t>
            </a:r>
            <a:r>
              <a:rPr lang="en-US" sz="3200" dirty="0" smtClean="0">
                <a:solidFill>
                  <a:srgbClr val="FF0000"/>
                </a:solidFill>
                <a:latin typeface="Times New Roman" pitchFamily="18" charset="0"/>
                <a:cs typeface="Times New Roman" pitchFamily="18" charset="0"/>
              </a:rPr>
              <a:t>existence precedes his essence</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Man </a:t>
            </a:r>
            <a:r>
              <a:rPr lang="en-US" sz="3200" dirty="0" smtClean="0">
                <a:latin typeface="Times New Roman" pitchFamily="18" charset="0"/>
                <a:cs typeface="Times New Roman" pitchFamily="18" charset="0"/>
              </a:rPr>
              <a:t>is nothing else but what he purposes, he exists only in so far as he realizes himself, he is therefore nothing else but the sum of his actions, nothing else but what his life is</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0"/>
            <a:ext cx="457200" cy="457200"/>
          </a:xfrm>
        </p:spPr>
        <p:txBody>
          <a:bodyPr>
            <a:normAutofit fontScale="90000"/>
          </a:bodyPr>
          <a:lstStyle/>
          <a:p>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a:bodyPr>
          <a:lstStyle/>
          <a:p>
            <a:r>
              <a:rPr lang="en-US" sz="3200" dirty="0" err="1" smtClean="0">
                <a:latin typeface="Times New Roman" pitchFamily="18" charset="0"/>
                <a:cs typeface="Times New Roman" pitchFamily="18" charset="0"/>
              </a:rPr>
              <a:t>Soren</a:t>
            </a:r>
            <a:r>
              <a:rPr lang="en-US" sz="3200" dirty="0" smtClean="0">
                <a:latin typeface="Times New Roman" pitchFamily="18" charset="0"/>
                <a:cs typeface="Times New Roman" pitchFamily="18" charset="0"/>
              </a:rPr>
              <a:t> Kierkegaard (1813 – 1855) is regarded as the </a:t>
            </a:r>
            <a:r>
              <a:rPr lang="en-US" sz="3200" dirty="0" smtClean="0">
                <a:solidFill>
                  <a:srgbClr val="FF0000"/>
                </a:solidFill>
                <a:latin typeface="Times New Roman" pitchFamily="18" charset="0"/>
                <a:cs typeface="Times New Roman" pitchFamily="18" charset="0"/>
              </a:rPr>
              <a:t>father of modern existentialism </a:t>
            </a:r>
            <a:r>
              <a:rPr lang="en-US" sz="3200" dirty="0" smtClean="0">
                <a:latin typeface="Times New Roman" pitchFamily="18" charset="0"/>
                <a:cs typeface="Times New Roman" pitchFamily="18" charset="0"/>
              </a:rPr>
              <a:t>and is the first European Philosopher who bears the existentialist label. In his view, </a:t>
            </a:r>
            <a:r>
              <a:rPr lang="en-US" sz="3200" dirty="0" smtClean="0">
                <a:solidFill>
                  <a:srgbClr val="FF0000"/>
                </a:solidFill>
                <a:latin typeface="Times New Roman" pitchFamily="18" charset="0"/>
                <a:cs typeface="Times New Roman" pitchFamily="18" charset="0"/>
              </a:rPr>
              <a:t>subjectivity and intensity </a:t>
            </a:r>
            <a:r>
              <a:rPr lang="en-US" sz="3200" dirty="0" smtClean="0">
                <a:latin typeface="Times New Roman" pitchFamily="18" charset="0"/>
                <a:cs typeface="Times New Roman" pitchFamily="18" charset="0"/>
              </a:rPr>
              <a:t>should be priced as the criteria of truth and genuineness. We touch reality in intense moments of existence especially moments of painful decision.</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0"/>
            <a:ext cx="457200" cy="609600"/>
          </a:xfrm>
        </p:spPr>
        <p:txBody>
          <a:bodyPr>
            <a:normAutofit fontScale="90000"/>
          </a:bodyPr>
          <a:lstStyle/>
          <a:p>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tile tx="0" ty="0" sx="100000" sy="100000" flip="none" algn="tl"/>
          </a:blipFill>
        </p:spPr>
        <p:txBody>
          <a:bodyPr>
            <a:normAutofit/>
          </a:bodyPr>
          <a:lstStyle/>
          <a:p>
            <a:r>
              <a:rPr lang="en-US" dirty="0" smtClean="0"/>
              <a:t>.</a:t>
            </a:r>
            <a:endParaRPr lang="en-US" dirty="0"/>
          </a:p>
        </p:txBody>
      </p:sp>
      <p:sp>
        <p:nvSpPr>
          <p:cNvPr id="3" name="Content Placeholder 2"/>
          <p:cNvSpPr>
            <a:spLocks noGrp="1"/>
          </p:cNvSpPr>
          <p:nvPr>
            <p:ph idx="1"/>
          </p:nvPr>
        </p:nvSpPr>
        <p:spPr>
          <a:xfrm>
            <a:off x="0" y="2209800"/>
            <a:ext cx="9144000" cy="1447800"/>
          </a:xfrm>
          <a:blipFill>
            <a:blip r:embed="rId3" cstate="print"/>
            <a:tile tx="0" ty="0" sx="100000" sy="100000" flip="none" algn="tl"/>
          </a:blipFill>
        </p:spPr>
        <p:txBody>
          <a:bodyPr>
            <a:normAutofit/>
          </a:bodyPr>
          <a:lstStyle/>
          <a:p>
            <a:pPr>
              <a:buNone/>
            </a:pPr>
            <a:r>
              <a:rPr lang="en-US" sz="3200" dirty="0" smtClean="0">
                <a:latin typeface="Times New Roman" pitchFamily="18" charset="0"/>
                <a:cs typeface="Times New Roman" pitchFamily="18" charset="0"/>
              </a:rPr>
              <a:t>  </a:t>
            </a:r>
            <a:r>
              <a:rPr lang="en-US" sz="3600" dirty="0" smtClean="0">
                <a:solidFill>
                  <a:srgbClr val="FF0000"/>
                </a:solidFill>
                <a:latin typeface="Times New Roman" pitchFamily="18" charset="0"/>
                <a:cs typeface="Times New Roman" pitchFamily="18" charset="0"/>
              </a:rPr>
              <a:t>Freedom</a:t>
            </a:r>
            <a:r>
              <a:rPr lang="en-US" sz="3600" dirty="0" smtClean="0">
                <a:solidFill>
                  <a:srgbClr val="FF0000"/>
                </a:solidFill>
                <a:latin typeface="Times New Roman" pitchFamily="18" charset="0"/>
                <a:cs typeface="Times New Roman" pitchFamily="18" charset="0"/>
              </a:rPr>
              <a:t>, decision, and responsibility are </a:t>
            </a:r>
            <a:r>
              <a:rPr lang="en-US" sz="3600" dirty="0" smtClean="0">
                <a:solidFill>
                  <a:srgbClr val="FF0000"/>
                </a:solidFill>
                <a:latin typeface="Times New Roman" pitchFamily="18" charset="0"/>
                <a:cs typeface="Times New Roman" pitchFamily="18" charset="0"/>
              </a:rPr>
              <a:t>prominent in </a:t>
            </a:r>
            <a:r>
              <a:rPr lang="en-US" sz="3600" dirty="0" smtClean="0">
                <a:solidFill>
                  <a:srgbClr val="FF0000"/>
                </a:solidFill>
                <a:latin typeface="Times New Roman" pitchFamily="18" charset="0"/>
                <a:cs typeface="Times New Roman" pitchFamily="18" charset="0"/>
              </a:rPr>
              <a:t>all existentialist philosophers.</a:t>
            </a:r>
            <a:endParaRPr lang="en-US" sz="3600" dirty="0">
              <a:solidFill>
                <a:srgbClr val="FF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102291"/>
          </a:xfrm>
        </p:spPr>
        <p:txBody>
          <a:bodyPr>
            <a:normAutofit/>
          </a:bodyPr>
          <a:lstStyle/>
          <a:p>
            <a:r>
              <a:rPr lang="en-US" sz="3200" dirty="0" smtClean="0">
                <a:latin typeface="Times New Roman" pitchFamily="18" charset="0"/>
                <a:cs typeface="Times New Roman" pitchFamily="18" charset="0"/>
              </a:rPr>
              <a:t>Ontology- A </a:t>
            </a:r>
            <a:r>
              <a:rPr lang="en-US" sz="3200" dirty="0" smtClean="0">
                <a:latin typeface="Times New Roman" pitchFamily="18" charset="0"/>
                <a:cs typeface="Times New Roman" pitchFamily="18" charset="0"/>
              </a:rPr>
              <a:t>world of </a:t>
            </a:r>
            <a:r>
              <a:rPr lang="en-US" sz="3200" dirty="0" smtClean="0">
                <a:latin typeface="Times New Roman" pitchFamily="18" charset="0"/>
                <a:cs typeface="Times New Roman" pitchFamily="18" charset="0"/>
              </a:rPr>
              <a:t>existing</a:t>
            </a:r>
          </a:p>
          <a:p>
            <a:r>
              <a:rPr lang="en-US" sz="3200" dirty="0" smtClean="0">
                <a:latin typeface="Times New Roman" pitchFamily="18" charset="0"/>
                <a:cs typeface="Times New Roman" pitchFamily="18" charset="0"/>
              </a:rPr>
              <a:t>Epistemology- </a:t>
            </a:r>
            <a:r>
              <a:rPr lang="en-US" sz="3200" dirty="0" smtClean="0">
                <a:latin typeface="Times New Roman" pitchFamily="18" charset="0"/>
                <a:cs typeface="Times New Roman" pitchFamily="18" charset="0"/>
              </a:rPr>
              <a:t>Personal, </a:t>
            </a:r>
            <a:r>
              <a:rPr lang="en-US" sz="3200" dirty="0" smtClean="0">
                <a:latin typeface="Times New Roman" pitchFamily="18" charset="0"/>
                <a:cs typeface="Times New Roman" pitchFamily="18" charset="0"/>
              </a:rPr>
              <a:t>subjective</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choice</a:t>
            </a:r>
          </a:p>
          <a:p>
            <a:r>
              <a:rPr lang="en-US" sz="3200" dirty="0" smtClean="0">
                <a:latin typeface="Times New Roman" pitchFamily="18" charset="0"/>
                <a:cs typeface="Times New Roman" pitchFamily="18" charset="0"/>
              </a:rPr>
              <a:t>Axiology- </a:t>
            </a:r>
            <a:r>
              <a:rPr lang="en-US" sz="3200" dirty="0" smtClean="0">
                <a:latin typeface="Times New Roman" pitchFamily="18" charset="0"/>
                <a:cs typeface="Times New Roman" pitchFamily="18" charset="0"/>
              </a:rPr>
              <a:t>Freedom</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1066800"/>
          </a:xfrm>
        </p:spPr>
        <p:txBody>
          <a:bodyPr/>
          <a:lstStyle/>
          <a:p>
            <a:r>
              <a:rPr lang="en-US" dirty="0" smtClean="0">
                <a:latin typeface="Times New Roman" pitchFamily="18" charset="0"/>
                <a:cs typeface="Times New Roman" pitchFamily="18" charset="0"/>
              </a:rPr>
              <a:t>Branches</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Existence precedes </a:t>
            </a:r>
            <a:r>
              <a:rPr lang="en-US" sz="2800" dirty="0" smtClean="0">
                <a:latin typeface="Times New Roman" pitchFamily="18" charset="0"/>
                <a:cs typeface="Times New Roman" pitchFamily="18" charset="0"/>
              </a:rPr>
              <a:t>Essence</a:t>
            </a:r>
          </a:p>
          <a:p>
            <a:r>
              <a:rPr lang="en-US" sz="2800" dirty="0" smtClean="0">
                <a:latin typeface="Times New Roman" pitchFamily="18" charset="0"/>
                <a:cs typeface="Times New Roman" pitchFamily="18" charset="0"/>
              </a:rPr>
              <a:t>Importance of </a:t>
            </a:r>
            <a:r>
              <a:rPr lang="en-US" sz="2800" dirty="0" smtClean="0">
                <a:latin typeface="Times New Roman" pitchFamily="18" charset="0"/>
                <a:cs typeface="Times New Roman" pitchFamily="18" charset="0"/>
              </a:rPr>
              <a:t>Subjectivity</a:t>
            </a:r>
          </a:p>
          <a:p>
            <a:r>
              <a:rPr lang="en-US" sz="2800" dirty="0" smtClean="0">
                <a:latin typeface="Times New Roman" pitchFamily="18" charset="0"/>
                <a:cs typeface="Times New Roman" pitchFamily="18" charset="0"/>
              </a:rPr>
              <a:t>Man’s Freedom</a:t>
            </a:r>
          </a:p>
          <a:p>
            <a:r>
              <a:rPr lang="en-US" sz="2800" dirty="0" smtClean="0">
                <a:latin typeface="Times New Roman" pitchFamily="18" charset="0"/>
                <a:cs typeface="Times New Roman" pitchFamily="18" charset="0"/>
              </a:rPr>
              <a:t>Attention on Human Weakness and </a:t>
            </a:r>
            <a:r>
              <a:rPr lang="en-US" sz="2800" dirty="0" smtClean="0">
                <a:latin typeface="Times New Roman" pitchFamily="18" charset="0"/>
                <a:cs typeface="Times New Roman" pitchFamily="18" charset="0"/>
              </a:rPr>
              <a:t>Security</a:t>
            </a:r>
          </a:p>
          <a:p>
            <a:r>
              <a:rPr lang="en-US" sz="2800" dirty="0" smtClean="0">
                <a:latin typeface="Times New Roman" pitchFamily="18" charset="0"/>
                <a:cs typeface="Times New Roman" pitchFamily="18" charset="0"/>
              </a:rPr>
              <a:t>Center of existence is man</a:t>
            </a:r>
          </a:p>
          <a:p>
            <a:r>
              <a:rPr lang="en-US" sz="2800" dirty="0" smtClean="0">
                <a:latin typeface="Times New Roman" pitchFamily="18" charset="0"/>
                <a:cs typeface="Times New Roman" pitchFamily="18" charset="0"/>
              </a:rPr>
              <a:t>Man is not alone in the world</a:t>
            </a:r>
          </a:p>
          <a:p>
            <a:r>
              <a:rPr lang="en-US" sz="2800" dirty="0" smtClean="0">
                <a:latin typeface="Times New Roman" pitchFamily="18" charset="0"/>
                <a:cs typeface="Times New Roman" pitchFamily="18" charset="0"/>
              </a:rPr>
              <a:t>By itself the universe has no meaning and purpose</a:t>
            </a:r>
          </a:p>
          <a:p>
            <a:r>
              <a:rPr lang="en-US" sz="2800" dirty="0" smtClean="0">
                <a:latin typeface="Times New Roman" pitchFamily="18" charset="0"/>
                <a:cs typeface="Times New Roman" pitchFamily="18" charset="0"/>
              </a:rPr>
              <a:t>Death is real</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944562"/>
          </a:xfrm>
        </p:spPr>
        <p:txBody>
          <a:bodyPr/>
          <a:lstStyle/>
          <a:p>
            <a:r>
              <a:rPr lang="en-US" dirty="0" smtClean="0">
                <a:latin typeface="Times New Roman" pitchFamily="18" charset="0"/>
                <a:cs typeface="Times New Roman" pitchFamily="18" charset="0"/>
              </a:rPr>
              <a:t>Philosophical Premises</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To aid children </a:t>
            </a:r>
            <a:r>
              <a:rPr lang="en-US" sz="3200" dirty="0" smtClean="0">
                <a:latin typeface="Times New Roman" pitchFamily="18" charset="0"/>
                <a:cs typeface="Times New Roman" pitchFamily="18" charset="0"/>
              </a:rPr>
              <a:t>in</a:t>
            </a:r>
            <a:r>
              <a:rPr lang="en-US" sz="3200" dirty="0" smtClean="0">
                <a:latin typeface="Times New Roman" pitchFamily="18" charset="0"/>
                <a:cs typeface="Times New Roman" pitchFamily="18" charset="0"/>
              </a:rPr>
              <a:t> knowing </a:t>
            </a:r>
            <a:r>
              <a:rPr lang="en-US" sz="3200" dirty="0" smtClean="0">
                <a:latin typeface="Times New Roman" pitchFamily="18" charset="0"/>
                <a:cs typeface="Times New Roman" pitchFamily="18" charset="0"/>
              </a:rPr>
              <a:t>themselves</a:t>
            </a:r>
            <a:r>
              <a:rPr lang="en-US" sz="3200" dirty="0" smtClean="0">
                <a:latin typeface="Times New Roman" pitchFamily="18" charset="0"/>
                <a:cs typeface="Times New Roman" pitchFamily="18" charset="0"/>
              </a:rPr>
              <a:t> and their place </a:t>
            </a:r>
            <a:r>
              <a:rPr lang="en-US" sz="3200" dirty="0" smtClean="0">
                <a:latin typeface="Times New Roman" pitchFamily="18" charset="0"/>
                <a:cs typeface="Times New Roman" pitchFamily="18" charset="0"/>
              </a:rPr>
              <a:t>in society.</a:t>
            </a:r>
          </a:p>
          <a:p>
            <a:r>
              <a:rPr lang="en-US" sz="3200" dirty="0" smtClean="0">
                <a:latin typeface="Times New Roman" pitchFamily="18" charset="0"/>
                <a:cs typeface="Times New Roman" pitchFamily="18" charset="0"/>
              </a:rPr>
              <a:t>to awaken human </a:t>
            </a:r>
            <a:r>
              <a:rPr lang="en-US" sz="3200" dirty="0" smtClean="0">
                <a:latin typeface="Times New Roman" pitchFamily="18" charset="0"/>
                <a:cs typeface="Times New Roman" pitchFamily="18" charset="0"/>
              </a:rPr>
              <a:t>consciousness</a:t>
            </a:r>
          </a:p>
          <a:p>
            <a:r>
              <a:rPr lang="en-US" sz="3200" dirty="0" smtClean="0">
                <a:latin typeface="Times New Roman" pitchFamily="18" charset="0"/>
                <a:cs typeface="Times New Roman" pitchFamily="18" charset="0"/>
              </a:rPr>
              <a:t>To develop the healthy persons</a:t>
            </a:r>
          </a:p>
          <a:p>
            <a:r>
              <a:rPr lang="en-US" sz="3200" dirty="0" smtClean="0">
                <a:latin typeface="Times New Roman" pitchFamily="18" charset="0"/>
                <a:cs typeface="Times New Roman" pitchFamily="18" charset="0"/>
              </a:rPr>
              <a:t>To foster the individual growth</a:t>
            </a:r>
          </a:p>
          <a:p>
            <a:r>
              <a:rPr lang="en-US" sz="3200" dirty="0" smtClean="0">
                <a:latin typeface="Times New Roman" pitchFamily="18" charset="0"/>
                <a:cs typeface="Times New Roman" pitchFamily="18" charset="0"/>
              </a:rPr>
              <a:t>To develop the democratic ideals</a:t>
            </a:r>
          </a:p>
          <a:p>
            <a:r>
              <a:rPr lang="en-US" sz="3200" dirty="0" smtClean="0">
                <a:latin typeface="Times New Roman" pitchFamily="18" charset="0"/>
                <a:cs typeface="Times New Roman" pitchFamily="18" charset="0"/>
              </a:rPr>
              <a:t>To cultivate the self</a:t>
            </a:r>
          </a:p>
          <a:p>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914400"/>
          </a:xfrm>
        </p:spPr>
        <p:txBody>
          <a:bodyPr/>
          <a:lstStyle/>
          <a:p>
            <a:r>
              <a:rPr lang="en-US" dirty="0" smtClean="0">
                <a:latin typeface="Times New Roman" pitchFamily="18" charset="0"/>
                <a:cs typeface="Times New Roman" pitchFamily="18" charset="0"/>
              </a:rPr>
              <a:t>Aims of education</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Student centered</a:t>
            </a:r>
          </a:p>
          <a:p>
            <a:r>
              <a:rPr lang="en-US" sz="3200" dirty="0" smtClean="0">
                <a:latin typeface="Times New Roman" pitchFamily="18" charset="0"/>
                <a:cs typeface="Times New Roman" pitchFamily="18" charset="0"/>
              </a:rPr>
              <a:t>Individualistic</a:t>
            </a:r>
          </a:p>
          <a:p>
            <a:r>
              <a:rPr lang="en-US" sz="3200" dirty="0" smtClean="0">
                <a:latin typeface="Times New Roman" pitchFamily="18" charset="0"/>
                <a:cs typeface="Times New Roman" pitchFamily="18" charset="0"/>
              </a:rPr>
              <a:t>Humanities</a:t>
            </a:r>
          </a:p>
          <a:p>
            <a:r>
              <a:rPr lang="en-US" sz="3200" dirty="0" smtClean="0">
                <a:latin typeface="Times New Roman" pitchFamily="18" charset="0"/>
                <a:cs typeface="Times New Roman" pitchFamily="18" charset="0"/>
              </a:rPr>
              <a:t>Awareness of being</a:t>
            </a:r>
          </a:p>
          <a:p>
            <a:r>
              <a:rPr lang="en-US" sz="3200" dirty="0" smtClean="0">
                <a:latin typeface="Times New Roman" pitchFamily="18" charset="0"/>
                <a:cs typeface="Times New Roman" pitchFamily="18" charset="0"/>
              </a:rPr>
              <a:t>Awareness of nothingness</a:t>
            </a:r>
          </a:p>
          <a:p>
            <a:r>
              <a:rPr lang="en-US" sz="3200" dirty="0" smtClean="0">
                <a:latin typeface="Times New Roman" pitchFamily="18" charset="0"/>
                <a:cs typeface="Times New Roman" pitchFamily="18" charset="0"/>
              </a:rPr>
              <a:t>Literature, drama, film – making, art, and so on, are important</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914400"/>
          </a:xfrm>
        </p:spPr>
        <p:txBody>
          <a:bodyPr/>
          <a:lstStyle/>
          <a:p>
            <a:r>
              <a:rPr lang="en-US" dirty="0" smtClean="0">
                <a:latin typeface="Times New Roman" pitchFamily="18" charset="0"/>
                <a:cs typeface="Times New Roman" pitchFamily="18" charset="0"/>
              </a:rPr>
              <a:t>Curriculum </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Existentialist methods focus on the </a:t>
            </a:r>
            <a:r>
              <a:rPr lang="en-US" sz="3200" dirty="0" smtClean="0">
                <a:latin typeface="Times New Roman" pitchFamily="18" charset="0"/>
                <a:cs typeface="Times New Roman" pitchFamily="18" charset="0"/>
              </a:rPr>
              <a:t>individual.</a:t>
            </a:r>
          </a:p>
          <a:p>
            <a:r>
              <a:rPr lang="en-US" sz="3200" dirty="0" smtClean="0">
                <a:latin typeface="Times New Roman" pitchFamily="18" charset="0"/>
                <a:cs typeface="Times New Roman" pitchFamily="18" charset="0"/>
              </a:rPr>
              <a:t>self-paced</a:t>
            </a:r>
            <a:r>
              <a:rPr lang="en-US" sz="3200" dirty="0" smtClean="0">
                <a:latin typeface="Times New Roman" pitchFamily="18" charset="0"/>
                <a:cs typeface="Times New Roman" pitchFamily="18" charset="0"/>
              </a:rPr>
              <a:t>, self </a:t>
            </a:r>
            <a:r>
              <a:rPr lang="en-US" sz="3200" dirty="0" smtClean="0">
                <a:latin typeface="Times New Roman" pitchFamily="18" charset="0"/>
                <a:cs typeface="Times New Roman" pitchFamily="18" charset="0"/>
              </a:rPr>
              <a:t>directed</a:t>
            </a:r>
          </a:p>
          <a:p>
            <a:r>
              <a:rPr lang="en-US" sz="3200" dirty="0" smtClean="0">
                <a:latin typeface="Times New Roman" pitchFamily="18" charset="0"/>
                <a:cs typeface="Times New Roman" pitchFamily="18" charset="0"/>
              </a:rPr>
              <a:t>Valuing </a:t>
            </a:r>
          </a:p>
          <a:p>
            <a:r>
              <a:rPr lang="en-US" sz="3200" dirty="0" smtClean="0">
                <a:latin typeface="Times New Roman" pitchFamily="18" charset="0"/>
                <a:cs typeface="Times New Roman" pitchFamily="18" charset="0"/>
              </a:rPr>
              <a:t>Decision making</a:t>
            </a:r>
          </a:p>
          <a:p>
            <a:r>
              <a:rPr lang="en-US" sz="3200" dirty="0" smtClean="0">
                <a:latin typeface="Times New Roman" pitchFamily="18" charset="0"/>
                <a:cs typeface="Times New Roman" pitchFamily="18" charset="0"/>
              </a:rPr>
              <a:t>Socratic dialogue</a:t>
            </a:r>
          </a:p>
          <a:p>
            <a:r>
              <a:rPr lang="en-US" sz="3200" dirty="0" smtClean="0">
                <a:latin typeface="Times New Roman" pitchFamily="18" charset="0"/>
                <a:cs typeface="Times New Roman" pitchFamily="18" charset="0"/>
              </a:rPr>
              <a:t>Self reflection</a:t>
            </a:r>
          </a:p>
          <a:p>
            <a:r>
              <a:rPr lang="en-US" sz="3200" dirty="0" smtClean="0">
                <a:latin typeface="Times New Roman" pitchFamily="18" charset="0"/>
                <a:cs typeface="Times New Roman" pitchFamily="18" charset="0"/>
              </a:rPr>
              <a:t>Nondirective</a:t>
            </a:r>
          </a:p>
          <a:p>
            <a:r>
              <a:rPr lang="en-US" sz="3200" dirty="0" smtClean="0">
                <a:latin typeface="Times New Roman" pitchFamily="18" charset="0"/>
                <a:cs typeface="Times New Roman" pitchFamily="18" charset="0"/>
              </a:rPr>
              <a:t>Humanistic</a:t>
            </a:r>
            <a:r>
              <a:rPr lang="en-US" dirty="0" smtClean="0"/>
              <a:t> </a:t>
            </a:r>
            <a:endParaRPr lang="en-US" dirty="0"/>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Teaching Methods</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a:blipFill>
            <a:blip r:embed="rId2" cstate="print"/>
            <a:tile tx="0" ty="0" sx="100000" sy="100000" flip="none" algn="tl"/>
          </a:blipFill>
        </p:spPr>
        <p:txBody>
          <a:bodyPr>
            <a:normAutofit/>
          </a:bodyPr>
          <a:lstStyle/>
          <a:p>
            <a:endParaRPr lang="en-US" sz="32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Childhood </a:t>
            </a:r>
            <a:r>
              <a:rPr lang="en-US" sz="3600" dirty="0" smtClean="0">
                <a:latin typeface="Times New Roman" pitchFamily="18" charset="0"/>
                <a:cs typeface="Times New Roman" pitchFamily="18" charset="0"/>
              </a:rPr>
              <a:t>is not adulthood; childhood is playing and no child ever gets enough play. The </a:t>
            </a:r>
            <a:r>
              <a:rPr lang="en-US" sz="3600" dirty="0" err="1" smtClean="0">
                <a:latin typeface="Times New Roman" pitchFamily="18" charset="0"/>
                <a:cs typeface="Times New Roman" pitchFamily="18" charset="0"/>
              </a:rPr>
              <a:t>Summerhill</a:t>
            </a:r>
            <a:r>
              <a:rPr lang="en-US" sz="3600" dirty="0" smtClean="0">
                <a:latin typeface="Times New Roman" pitchFamily="18" charset="0"/>
                <a:cs typeface="Times New Roman" pitchFamily="18" charset="0"/>
              </a:rPr>
              <a:t> theory is that when a child has played enough he will start to work and face difficulties, and I claim that this theory has been </a:t>
            </a:r>
            <a:r>
              <a:rPr lang="en-US" sz="3600" dirty="0" smtClean="0">
                <a:latin typeface="Times New Roman" pitchFamily="18" charset="0"/>
                <a:cs typeface="Times New Roman" pitchFamily="18" charset="0"/>
              </a:rPr>
              <a:t>justified </a:t>
            </a:r>
            <a:r>
              <a:rPr lang="en-US" sz="3600" dirty="0" smtClean="0">
                <a:latin typeface="Times New Roman" pitchFamily="18" charset="0"/>
                <a:cs typeface="Times New Roman" pitchFamily="18" charset="0"/>
              </a:rPr>
              <a:t>in our pupils' ability to do a good job even when it involves a lot of unpleasant work</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2" name="Title 1"/>
          <p:cNvSpPr>
            <a:spLocks noGrp="1"/>
          </p:cNvSpPr>
          <p:nvPr>
            <p:ph type="title"/>
          </p:nvPr>
        </p:nvSpPr>
        <p:spPr>
          <a:xfrm>
            <a:off x="0" y="0"/>
            <a:ext cx="9144000" cy="1143000"/>
          </a:xfrm>
          <a:blipFill>
            <a:blip r:embed="rId3" cstate="print"/>
            <a:tile tx="0" ty="0" sx="100000" sy="100000" flip="none" algn="tl"/>
          </a:blipFill>
        </p:spPr>
        <p:txBody>
          <a:bodyPr/>
          <a:lstStyle/>
          <a:p>
            <a:r>
              <a:rPr lang="en-US" dirty="0" smtClean="0">
                <a:solidFill>
                  <a:srgbClr val="FFFF00"/>
                </a:solidFill>
                <a:latin typeface="Times New Roman" pitchFamily="18" charset="0"/>
                <a:cs typeface="Times New Roman" pitchFamily="18" charset="0"/>
              </a:rPr>
              <a:t>Think……?</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a:bodyPr>
          <a:lstStyle/>
          <a:p>
            <a:r>
              <a:rPr lang="en-US" sz="3200" dirty="0" smtClean="0">
                <a:latin typeface="Times New Roman" pitchFamily="18" charset="0"/>
                <a:cs typeface="Times New Roman" pitchFamily="18" charset="0"/>
              </a:rPr>
              <a:t>Questions, </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assists </a:t>
            </a:r>
            <a:r>
              <a:rPr lang="en-US" sz="3200" dirty="0" smtClean="0">
                <a:latin typeface="Times New Roman" pitchFamily="18" charset="0"/>
                <a:cs typeface="Times New Roman" pitchFamily="18" charset="0"/>
              </a:rPr>
              <a:t>student in </a:t>
            </a:r>
            <a:r>
              <a:rPr lang="en-US" sz="3200" dirty="0" smtClean="0">
                <a:latin typeface="Times New Roman" pitchFamily="18" charset="0"/>
                <a:cs typeface="Times New Roman" pitchFamily="18" charset="0"/>
              </a:rPr>
              <a:t>personal journey</a:t>
            </a:r>
          </a:p>
          <a:p>
            <a:r>
              <a:rPr lang="en-US" sz="3200" dirty="0" smtClean="0">
                <a:latin typeface="Times New Roman" pitchFamily="18" charset="0"/>
                <a:cs typeface="Times New Roman" pitchFamily="18" charset="0"/>
              </a:rPr>
              <a:t>Mediator</a:t>
            </a:r>
          </a:p>
          <a:p>
            <a:r>
              <a:rPr lang="en-US" sz="3200" dirty="0" smtClean="0">
                <a:latin typeface="Times New Roman" pitchFamily="18" charset="0"/>
                <a:cs typeface="Times New Roman" pitchFamily="18" charset="0"/>
              </a:rPr>
              <a:t>Authentic</a:t>
            </a:r>
          </a:p>
          <a:p>
            <a:r>
              <a:rPr lang="en-US" sz="3200" dirty="0" smtClean="0">
                <a:latin typeface="Times New Roman" pitchFamily="18" charset="0"/>
                <a:cs typeface="Times New Roman" pitchFamily="18" charset="0"/>
              </a:rPr>
              <a:t>Subjective</a:t>
            </a:r>
          </a:p>
          <a:p>
            <a:r>
              <a:rPr lang="en-US" sz="3200" dirty="0" smtClean="0">
                <a:latin typeface="Times New Roman" pitchFamily="18" charset="0"/>
                <a:cs typeface="Times New Roman" pitchFamily="18" charset="0"/>
              </a:rPr>
              <a:t>Reflective enabler</a:t>
            </a:r>
          </a:p>
          <a:p>
            <a:r>
              <a:rPr lang="en-US" sz="3200" dirty="0" smtClean="0">
                <a:latin typeface="Times New Roman" pitchFamily="18" charset="0"/>
                <a:cs typeface="Times New Roman" pitchFamily="18" charset="0"/>
              </a:rPr>
              <a:t>Introspective </a:t>
            </a:r>
          </a:p>
          <a:p>
            <a:r>
              <a:rPr lang="en-US" sz="3200" dirty="0" smtClean="0">
                <a:latin typeface="Times New Roman" pitchFamily="18" charset="0"/>
                <a:cs typeface="Times New Roman" pitchFamily="18" charset="0"/>
              </a:rPr>
              <a:t>creator of </a:t>
            </a:r>
            <a:r>
              <a:rPr lang="en-US" sz="3200" dirty="0" smtClean="0">
                <a:latin typeface="Times New Roman" pitchFamily="18" charset="0"/>
                <a:cs typeface="Times New Roman" pitchFamily="18" charset="0"/>
              </a:rPr>
              <a:t>educational situation</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990600"/>
          </a:xfrm>
        </p:spPr>
        <p:txBody>
          <a:bodyPr/>
          <a:lstStyle/>
          <a:p>
            <a:r>
              <a:rPr lang="en-US" dirty="0" smtClean="0">
                <a:latin typeface="Times New Roman" pitchFamily="18" charset="0"/>
                <a:cs typeface="Times New Roman" pitchFamily="18" charset="0"/>
              </a:rPr>
              <a:t>Role of Teacher</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Determines </a:t>
            </a:r>
            <a:r>
              <a:rPr lang="en-US" sz="3200" dirty="0" smtClean="0">
                <a:latin typeface="Times New Roman" pitchFamily="18" charset="0"/>
                <a:cs typeface="Times New Roman" pitchFamily="18" charset="0"/>
              </a:rPr>
              <a:t>own</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rule</a:t>
            </a:r>
          </a:p>
          <a:p>
            <a:r>
              <a:rPr lang="en-US" sz="3200" dirty="0" smtClean="0">
                <a:latin typeface="Times New Roman" pitchFamily="18" charset="0"/>
                <a:cs typeface="Times New Roman" pitchFamily="18" charset="0"/>
              </a:rPr>
              <a:t>The student accepts the discipline prescribed by the teacher and does not become irresponsible</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completely free for realizing </a:t>
            </a:r>
            <a:r>
              <a:rPr lang="en-US" sz="3200" dirty="0" smtClean="0">
                <a:latin typeface="Times New Roman" pitchFamily="18" charset="0"/>
                <a:cs typeface="Times New Roman" pitchFamily="18" charset="0"/>
              </a:rPr>
              <a:t>his self</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914400"/>
          </a:xfrm>
        </p:spPr>
        <p:txBody>
          <a:bodyPr/>
          <a:lstStyle/>
          <a:p>
            <a:r>
              <a:rPr lang="en-US" dirty="0" smtClean="0">
                <a:latin typeface="Times New Roman" pitchFamily="18" charset="0"/>
                <a:cs typeface="Times New Roman" pitchFamily="18" charset="0"/>
              </a:rPr>
              <a:t>Role of Student</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Subjective appraisal</a:t>
            </a:r>
            <a:endParaRPr lang="en-US" dirty="0"/>
          </a:p>
        </p:txBody>
      </p:sp>
      <p:sp>
        <p:nvSpPr>
          <p:cNvPr id="2" name="Title 1"/>
          <p:cNvSpPr>
            <a:spLocks noGrp="1"/>
          </p:cNvSpPr>
          <p:nvPr>
            <p:ph type="title"/>
          </p:nvPr>
        </p:nvSpPr>
        <p:spPr/>
        <p:txBody>
          <a:bodyPr/>
          <a:lstStyle/>
          <a:p>
            <a:r>
              <a:rPr lang="en-US" dirty="0" smtClean="0"/>
              <a:t>Evaluation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Open classroom</a:t>
            </a:r>
          </a:p>
          <a:p>
            <a:r>
              <a:rPr lang="en-US" dirty="0" smtClean="0"/>
              <a:t>Participation</a:t>
            </a:r>
          </a:p>
          <a:p>
            <a:r>
              <a:rPr lang="en-US" dirty="0" smtClean="0"/>
              <a:t>Democratic</a:t>
            </a:r>
          </a:p>
          <a:p>
            <a:r>
              <a:rPr lang="en-US" dirty="0" smtClean="0"/>
              <a:t>Flexible </a:t>
            </a:r>
            <a:endParaRPr lang="en-US" dirty="0"/>
          </a:p>
        </p:txBody>
      </p:sp>
      <p:sp>
        <p:nvSpPr>
          <p:cNvPr id="2" name="Title 1"/>
          <p:cNvSpPr>
            <a:spLocks noGrp="1"/>
          </p:cNvSpPr>
          <p:nvPr>
            <p:ph type="title"/>
          </p:nvPr>
        </p:nvSpPr>
        <p:spPr/>
        <p:txBody>
          <a:bodyPr/>
          <a:lstStyle/>
          <a:p>
            <a:r>
              <a:rPr lang="en-US" dirty="0" smtClean="0"/>
              <a:t>Classroom Management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Existentialists believe in the consciousness of the self</a:t>
            </a:r>
          </a:p>
          <a:p>
            <a:r>
              <a:rPr lang="en-US" sz="3200" dirty="0" smtClean="0">
                <a:latin typeface="Times New Roman" pitchFamily="18" charset="0"/>
                <a:cs typeface="Times New Roman" pitchFamily="18" charset="0"/>
              </a:rPr>
              <a:t>They are very concerned with whether students find school to be a satisfying</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What existentialists believe</a:t>
            </a:r>
            <a:r>
              <a:rPr lang="en-US" dirty="0" smtClean="0"/>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latin typeface="Times New Roman" pitchFamily="18" charset="0"/>
                <a:cs typeface="Times New Roman" pitchFamily="18" charset="0"/>
              </a:rPr>
              <a:t>Not the same subjects to everyone, since not everyone would enjoy the same things</a:t>
            </a:r>
          </a:p>
          <a:p>
            <a:r>
              <a:rPr lang="en-US" sz="3200" dirty="0" smtClean="0">
                <a:latin typeface="Times New Roman" pitchFamily="18" charset="0"/>
                <a:cs typeface="Times New Roman" pitchFamily="18" charset="0"/>
              </a:rPr>
              <a:t>They would emphasize self-esteem and a feeling of self-worth</a:t>
            </a:r>
          </a:p>
          <a:p>
            <a:r>
              <a:rPr lang="en-US" sz="3200" dirty="0" smtClean="0">
                <a:latin typeface="Times New Roman" pitchFamily="18" charset="0"/>
                <a:cs typeface="Times New Roman" pitchFamily="18" charset="0"/>
              </a:rPr>
              <a:t>They would include topics such as values clarification and . . . . </a:t>
            </a:r>
          </a:p>
          <a:p>
            <a:endParaRPr lang="en-US" sz="32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existentialists would teach</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latin typeface="Times New Roman" pitchFamily="18" charset="0"/>
                <a:cs typeface="Times New Roman" pitchFamily="18" charset="0"/>
              </a:rPr>
              <a:t>1960-</a:t>
            </a:r>
            <a:r>
              <a:rPr lang="en-US" sz="3200" dirty="0" err="1" smtClean="0">
                <a:latin typeface="Times New Roman" pitchFamily="18" charset="0"/>
                <a:cs typeface="Times New Roman" pitchFamily="18" charset="0"/>
              </a:rPr>
              <a:t>Summerhill</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School in England</a:t>
            </a:r>
          </a:p>
          <a:p>
            <a:r>
              <a:rPr lang="en-US" sz="3200" dirty="0" err="1" smtClean="0">
                <a:latin typeface="Times New Roman" pitchFamily="18" charset="0"/>
                <a:cs typeface="Times New Roman" pitchFamily="18" charset="0"/>
              </a:rPr>
              <a:t>1970s</a:t>
            </a:r>
            <a:r>
              <a:rPr lang="en-US" sz="3200" dirty="0" smtClean="0">
                <a:latin typeface="Times New Roman" pitchFamily="18" charset="0"/>
                <a:cs typeface="Times New Roman" pitchFamily="18" charset="0"/>
              </a:rPr>
              <a:t> in some parts of </a:t>
            </a:r>
            <a:r>
              <a:rPr lang="en-US" sz="3200" dirty="0" smtClean="0">
                <a:latin typeface="Times New Roman" pitchFamily="18" charset="0"/>
                <a:cs typeface="Times New Roman" pitchFamily="18" charset="0"/>
              </a:rPr>
              <a:t>America-self </a:t>
            </a:r>
            <a:r>
              <a:rPr lang="en-US" sz="3200" dirty="0" smtClean="0">
                <a:latin typeface="Times New Roman" pitchFamily="18" charset="0"/>
                <a:cs typeface="Times New Roman" pitchFamily="18" charset="0"/>
              </a:rPr>
              <a:t>esteem, values clarification</a:t>
            </a:r>
          </a:p>
          <a:p>
            <a:endParaRPr lang="en-US" dirty="0"/>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An example of existentialism</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1200"/>
            <a:ext cx="9144000" cy="2438400"/>
          </a:xfrm>
          <a:blipFill>
            <a:blip r:embed="rId2" cstate="print"/>
            <a:tile tx="0" ty="0" sx="100000" sy="100000" flip="none" algn="tl"/>
          </a:blipFill>
        </p:spPr>
        <p:txBody>
          <a:bodyPr>
            <a:normAutofit/>
          </a:bodyPr>
          <a:lstStyle/>
          <a:p>
            <a:pPr>
              <a:buNone/>
            </a:pPr>
            <a:r>
              <a:rPr lang="en-US" sz="3200" dirty="0" smtClean="0">
                <a:latin typeface="Times New Roman" pitchFamily="18" charset="0"/>
                <a:cs typeface="Times New Roman" pitchFamily="18" charset="0"/>
              </a:rPr>
              <a:t>  </a:t>
            </a:r>
            <a:r>
              <a:rPr lang="en-US" sz="4800" dirty="0" smtClean="0">
                <a:solidFill>
                  <a:srgbClr val="C00000"/>
                </a:solidFill>
                <a:latin typeface="Times New Roman" pitchFamily="18" charset="0"/>
                <a:cs typeface="Times New Roman" pitchFamily="18" charset="0"/>
              </a:rPr>
              <a:t>Man </a:t>
            </a:r>
            <a:r>
              <a:rPr lang="en-US" sz="4800" dirty="0" smtClean="0">
                <a:solidFill>
                  <a:srgbClr val="C00000"/>
                </a:solidFill>
                <a:latin typeface="Times New Roman" pitchFamily="18" charset="0"/>
                <a:cs typeface="Times New Roman" pitchFamily="18" charset="0"/>
              </a:rPr>
              <a:t>is nothing else but what he makes of himself. Such is the first principle of existentialism</a:t>
            </a:r>
            <a:r>
              <a:rPr lang="en-US" sz="4800" dirty="0" smtClean="0">
                <a:solidFill>
                  <a:srgbClr val="C00000"/>
                </a:solidFill>
                <a:latin typeface="Times New Roman" pitchFamily="18" charset="0"/>
                <a:cs typeface="Times New Roman" pitchFamily="18" charset="0"/>
              </a:rPr>
              <a:t>.</a:t>
            </a:r>
            <a:endParaRPr lang="en-US" sz="4800" dirty="0">
              <a:solidFill>
                <a:srgbClr val="C00000"/>
              </a:solidFill>
              <a:latin typeface="Times New Roman" pitchFamily="18" charset="0"/>
              <a:cs typeface="Times New Roman" pitchFamily="18" charset="0"/>
            </a:endParaRPr>
          </a:p>
        </p:txBody>
      </p:sp>
      <p:sp>
        <p:nvSpPr>
          <p:cNvPr id="2" name="Title 1"/>
          <p:cNvSpPr>
            <a:spLocks noGrp="1"/>
          </p:cNvSpPr>
          <p:nvPr>
            <p:ph type="title"/>
          </p:nvPr>
        </p:nvSpPr>
        <p:spPr>
          <a:xfrm>
            <a:off x="0" y="0"/>
            <a:ext cx="152400" cy="3810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181600"/>
          </a:xfrm>
        </p:spPr>
        <p:txBody>
          <a:bodyPr>
            <a:normAutofit/>
          </a:bodyPr>
          <a:lstStyle/>
          <a:p>
            <a:r>
              <a:rPr lang="en-US" dirty="0" smtClean="0">
                <a:latin typeface="Times New Roman" pitchFamily="18" charset="0"/>
                <a:cs typeface="Times New Roman" pitchFamily="18" charset="0"/>
              </a:rPr>
              <a:t>Existentialism is mainly a </a:t>
            </a:r>
            <a:r>
              <a:rPr lang="en-US" dirty="0" smtClean="0">
                <a:solidFill>
                  <a:srgbClr val="FF0000"/>
                </a:solidFill>
                <a:latin typeface="Times New Roman" pitchFamily="18" charset="0"/>
                <a:cs typeface="Times New Roman" pitchFamily="18" charset="0"/>
              </a:rPr>
              <a:t>European philosophy </a:t>
            </a:r>
            <a:r>
              <a:rPr lang="en-US" dirty="0" smtClean="0">
                <a:latin typeface="Times New Roman" pitchFamily="18" charset="0"/>
                <a:cs typeface="Times New Roman" pitchFamily="18" charset="0"/>
              </a:rPr>
              <a:t>that originated before the turn of the twentieth century, but became popular after World War II (1939 – 45). </a:t>
            </a: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is </a:t>
            </a:r>
            <a:r>
              <a:rPr lang="en-US" dirty="0" smtClean="0">
                <a:latin typeface="Times New Roman" pitchFamily="18" charset="0"/>
                <a:cs typeface="Times New Roman" pitchFamily="18" charset="0"/>
              </a:rPr>
              <a:t>a movement of thought deriving from the immediacy of the problems of life.</a:t>
            </a:r>
          </a:p>
          <a:p>
            <a:r>
              <a:rPr lang="en-US" dirty="0" smtClean="0">
                <a:latin typeface="Times New Roman" pitchFamily="18" charset="0"/>
                <a:cs typeface="Times New Roman" pitchFamily="18" charset="0"/>
              </a:rPr>
              <a:t>It is essentially the analysis of the condition of man, of the particular state of being free, and of man's having constantly to use his freedom in order to answer the ever-changing and unexpected challenges of the day.</a:t>
            </a:r>
          </a:p>
          <a:p>
            <a:r>
              <a:rPr lang="en-US"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xistentialism </a:t>
            </a:r>
            <a:r>
              <a:rPr lang="en-US" dirty="0" smtClean="0">
                <a:latin typeface="Times New Roman" pitchFamily="18" charset="0"/>
                <a:cs typeface="Times New Roman" pitchFamily="18" charset="0"/>
              </a:rPr>
              <a:t>became identified with a cultural movement that flourished in Europe in the </a:t>
            </a:r>
            <a:r>
              <a:rPr lang="en-US" dirty="0" err="1" smtClean="0">
                <a:latin typeface="Times New Roman" pitchFamily="18" charset="0"/>
                <a:cs typeface="Times New Roman" pitchFamily="18" charset="0"/>
              </a:rPr>
              <a:t>1940s</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1950s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867400"/>
          </a:xfrm>
        </p:spPr>
        <p:txBody>
          <a:bodyPr>
            <a:noAutofit/>
          </a:bodyPr>
          <a:lstStyle/>
          <a:p>
            <a:r>
              <a:rPr lang="en-US" sz="3200" dirty="0" smtClean="0">
                <a:latin typeface="Times New Roman" pitchFamily="18" charset="0"/>
                <a:cs typeface="Times New Roman" pitchFamily="18" charset="0"/>
              </a:rPr>
              <a:t>Existentialism did not develop much in the way of a normative ethics; however, a certain approach to the theory of value and to moral psychology, deriving from the idea of existence as self-making in situation, are distinctive marks of the existentialist tradition.</a:t>
            </a:r>
          </a:p>
          <a:p>
            <a:r>
              <a:rPr lang="en-US" sz="3200" dirty="0" smtClean="0">
                <a:latin typeface="Times New Roman" pitchFamily="18" charset="0"/>
                <a:cs typeface="Times New Roman" pitchFamily="18" charset="0"/>
              </a:rPr>
              <a:t> As a predicate of existence, the concept of freedom is not initially established on the basis of arguments against determinism; nor is it, in Kantian fashion, taken simply as a given of practical self-consciousness. Rather, it is located in the </a:t>
            </a:r>
            <a:r>
              <a:rPr lang="en-US" sz="3200" i="1" dirty="0" smtClean="0">
                <a:latin typeface="Times New Roman" pitchFamily="18" charset="0"/>
                <a:cs typeface="Times New Roman" pitchFamily="18" charset="0"/>
              </a:rPr>
              <a:t>breakdown</a:t>
            </a:r>
            <a:r>
              <a:rPr lang="en-US" sz="3200" dirty="0" smtClean="0">
                <a:latin typeface="Times New Roman" pitchFamily="18" charset="0"/>
                <a:cs typeface="Times New Roman" pitchFamily="18" charset="0"/>
              </a:rPr>
              <a:t> of direct practical activity. </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762000"/>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81328"/>
            <a:ext cx="8534400" cy="4525963"/>
          </a:xfrm>
        </p:spPr>
        <p:txBody>
          <a:bodyPr>
            <a:normAutofit/>
          </a:bodyPr>
          <a:lstStyle/>
          <a:p>
            <a:r>
              <a:rPr lang="en-US" sz="3200" dirty="0" smtClean="0">
                <a:latin typeface="Times New Roman" pitchFamily="18" charset="0"/>
                <a:cs typeface="Times New Roman" pitchFamily="18" charset="0"/>
              </a:rPr>
              <a:t>The existentialist sees the world as one personal subjectivity, where goodness,</a:t>
            </a:r>
          </a:p>
          <a:p>
            <a:r>
              <a:rPr lang="en-US" sz="3200" dirty="0" smtClean="0">
                <a:latin typeface="Times New Roman" pitchFamily="18" charset="0"/>
                <a:cs typeface="Times New Roman" pitchFamily="18" charset="0"/>
              </a:rPr>
              <a:t>Truth</a:t>
            </a:r>
            <a:r>
              <a:rPr lang="en-US" sz="3200" dirty="0" smtClean="0">
                <a:latin typeface="Times New Roman" pitchFamily="18" charset="0"/>
                <a:cs typeface="Times New Roman" pitchFamily="18" charset="0"/>
              </a:rPr>
              <a:t>, and reality are individually defined. Reality is a world of existing,</a:t>
            </a:r>
          </a:p>
          <a:p>
            <a:r>
              <a:rPr lang="en-US" sz="3200" dirty="0" smtClean="0">
                <a:latin typeface="Times New Roman" pitchFamily="18" charset="0"/>
                <a:cs typeface="Times New Roman" pitchFamily="18" charset="0"/>
              </a:rPr>
              <a:t>Truth </a:t>
            </a:r>
            <a:r>
              <a:rPr lang="en-US" sz="3200" dirty="0" smtClean="0">
                <a:latin typeface="Times New Roman" pitchFamily="18" charset="0"/>
                <a:cs typeface="Times New Roman" pitchFamily="18" charset="0"/>
              </a:rPr>
              <a:t>subjectively chosen, and goodness a matter of freedom.</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1143000"/>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Existentialists celebrate the human existence</a:t>
            </a:r>
          </a:p>
          <a:p>
            <a:r>
              <a:rPr lang="en-US" sz="3200" dirty="0" smtClean="0">
                <a:latin typeface="Times New Roman" pitchFamily="18" charset="0"/>
                <a:cs typeface="Times New Roman" pitchFamily="18" charset="0"/>
              </a:rPr>
              <a:t>Very subjective</a:t>
            </a:r>
          </a:p>
          <a:p>
            <a:r>
              <a:rPr lang="en-US" sz="3200" dirty="0" smtClean="0">
                <a:latin typeface="Times New Roman" pitchFamily="18" charset="0"/>
                <a:cs typeface="Times New Roman" pitchFamily="18" charset="0"/>
              </a:rPr>
              <a:t>Emphasis on meaning within each individual</a:t>
            </a:r>
          </a:p>
          <a:p>
            <a:r>
              <a:rPr lang="en-US" sz="3200" dirty="0" smtClean="0">
                <a:latin typeface="Times New Roman" pitchFamily="18" charset="0"/>
                <a:cs typeface="Times New Roman" pitchFamily="18" charset="0"/>
              </a:rPr>
              <a:t>May doubt external reality</a:t>
            </a:r>
          </a:p>
          <a:p>
            <a:r>
              <a:rPr lang="en-US" sz="3200" dirty="0" smtClean="0">
                <a:latin typeface="Times New Roman" pitchFamily="18" charset="0"/>
                <a:cs typeface="Times New Roman" pitchFamily="18" charset="0"/>
              </a:rPr>
              <a:t>Emphasis on </a:t>
            </a:r>
            <a:r>
              <a:rPr lang="en-US" sz="3200" dirty="0" smtClean="0">
                <a:latin typeface="Times New Roman" pitchFamily="18" charset="0"/>
                <a:cs typeface="Times New Roman" pitchFamily="18" charset="0"/>
              </a:rPr>
              <a:t>present</a:t>
            </a:r>
          </a:p>
          <a:p>
            <a:r>
              <a:rPr lang="en-US" sz="3200" dirty="0" smtClean="0">
                <a:latin typeface="Times New Roman" pitchFamily="18" charset="0"/>
                <a:cs typeface="Times New Roman" pitchFamily="18" charset="0"/>
              </a:rPr>
              <a:t>Stress </a:t>
            </a:r>
            <a:r>
              <a:rPr lang="en-US" sz="3200" dirty="0" smtClean="0">
                <a:latin typeface="Times New Roman" pitchFamily="18" charset="0"/>
                <a:cs typeface="Times New Roman" pitchFamily="18" charset="0"/>
              </a:rPr>
              <a:t>individualism and personal self-fulfillment.</a:t>
            </a: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8683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Sartre's slogan "existence precedes essence" may serve to introduce what is most distinctive of existentialism.</a:t>
            </a:r>
          </a:p>
          <a:p>
            <a:r>
              <a:rPr lang="en-US" sz="3200" dirty="0" smtClean="0">
                <a:latin typeface="Times New Roman" pitchFamily="18" charset="0"/>
                <a:cs typeface="Times New Roman" pitchFamily="18" charset="0"/>
              </a:rPr>
              <a:t>Existence is </a:t>
            </a:r>
            <a:r>
              <a:rPr lang="en-US" sz="3200" dirty="0" smtClean="0">
                <a:latin typeface="Times New Roman" pitchFamily="18" charset="0"/>
                <a:cs typeface="Times New Roman" pitchFamily="18" charset="0"/>
              </a:rPr>
              <a:t>self-making in a situation</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10207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638800"/>
          </a:xfrm>
        </p:spPr>
        <p:txBody>
          <a:bodyPr>
            <a:normAutofit/>
          </a:bodyPr>
          <a:lstStyle/>
          <a:p>
            <a:pPr marL="274320" indent="-274320">
              <a:buClr>
                <a:schemeClr val="accent3"/>
              </a:buClr>
              <a:defRPr/>
            </a:pPr>
            <a:r>
              <a:rPr lang="en-US" dirty="0" smtClean="0">
                <a:latin typeface="Times New Roman" pitchFamily="18" charset="0"/>
                <a:cs typeface="Times New Roman" pitchFamily="18" charset="0"/>
              </a:rPr>
              <a:t>Focuses on the experiences of the individual</a:t>
            </a:r>
          </a:p>
          <a:p>
            <a:pPr marL="274320" indent="-274320">
              <a:buClr>
                <a:schemeClr val="accent3"/>
              </a:buClr>
              <a:defRPr/>
            </a:pPr>
            <a:r>
              <a:rPr lang="en-US" dirty="0" smtClean="0">
                <a:latin typeface="Times New Roman" pitchFamily="18" charset="0"/>
                <a:cs typeface="Times New Roman" pitchFamily="18" charset="0"/>
              </a:rPr>
              <a:t>Helps </a:t>
            </a:r>
            <a:r>
              <a:rPr lang="en-US" dirty="0" smtClean="0">
                <a:latin typeface="Times New Roman" pitchFamily="18" charset="0"/>
                <a:cs typeface="Times New Roman" pitchFamily="18" charset="0"/>
              </a:rPr>
              <a:t>learners focus on the meaning of their learning, their life, their truth</a:t>
            </a:r>
          </a:p>
          <a:p>
            <a:pPr marL="274320" indent="-274320">
              <a:buClr>
                <a:schemeClr val="accent3"/>
              </a:buClr>
              <a:defRPr/>
            </a:pPr>
            <a:r>
              <a:rPr lang="en-US" dirty="0" smtClean="0">
                <a:latin typeface="Times New Roman" pitchFamily="18" charset="0"/>
                <a:cs typeface="Times New Roman" pitchFamily="18" charset="0"/>
              </a:rPr>
              <a:t>Emphasizes </a:t>
            </a:r>
            <a:r>
              <a:rPr lang="en-US" dirty="0" smtClean="0">
                <a:latin typeface="Times New Roman" pitchFamily="18" charset="0"/>
                <a:cs typeface="Times New Roman" pitchFamily="18" charset="0"/>
              </a:rPr>
              <a:t>creative choice, the subjectivity of human experience, and concrete acts of human existence</a:t>
            </a:r>
          </a:p>
          <a:p>
            <a:pPr marL="274320" indent="-274320">
              <a:buClr>
                <a:schemeClr val="accent3"/>
              </a:buClr>
              <a:defRPr/>
            </a:pPr>
            <a:r>
              <a:rPr lang="en-US" dirty="0" smtClean="0">
                <a:latin typeface="Times New Roman" pitchFamily="18" charset="0"/>
                <a:cs typeface="Times New Roman" pitchFamily="18" charset="0"/>
              </a:rPr>
              <a:t>Schools </a:t>
            </a:r>
            <a:r>
              <a:rPr lang="en-US" dirty="0" smtClean="0">
                <a:latin typeface="Times New Roman" pitchFamily="18" charset="0"/>
                <a:cs typeface="Times New Roman" pitchFamily="18" charset="0"/>
              </a:rPr>
              <a:t>must allow students freedom of choice</a:t>
            </a:r>
          </a:p>
          <a:p>
            <a:pPr marL="274320" indent="-274320">
              <a:buClr>
                <a:schemeClr val="accent3"/>
              </a:buClr>
              <a:defRPr/>
            </a:pPr>
            <a:r>
              <a:rPr lang="en-US" dirty="0" smtClean="0">
                <a:latin typeface="Times New Roman" pitchFamily="18" charset="0"/>
                <a:cs typeface="Times New Roman" pitchFamily="18" charset="0"/>
              </a:rPr>
              <a:t>Freedom </a:t>
            </a:r>
            <a:r>
              <a:rPr lang="en-US" dirty="0" smtClean="0">
                <a:latin typeface="Times New Roman" pitchFamily="18" charset="0"/>
                <a:cs typeface="Times New Roman" pitchFamily="18" charset="0"/>
              </a:rPr>
              <a:t>has rules and respect for the freedom of others is essential</a:t>
            </a:r>
          </a:p>
          <a:p>
            <a:pPr marL="274320" indent="-274320">
              <a:buClr>
                <a:schemeClr val="accent3"/>
              </a:buClr>
              <a:defRPr/>
            </a:pPr>
            <a:r>
              <a:rPr lang="en-US" dirty="0" smtClean="0">
                <a:latin typeface="Times New Roman" pitchFamily="18" charset="0"/>
                <a:cs typeface="Times New Roman" pitchFamily="18" charset="0"/>
              </a:rPr>
              <a:t>Schools should allow students to ask their own questions, conduct their own inquiries, and draw their own conclusions</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264</TotalTime>
  <Words>968</Words>
  <Application>Microsoft Office PowerPoint</Application>
  <PresentationFormat>On-screen Show (4:3)</PresentationFormat>
  <Paragraphs>128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Existentialism </vt:lpstr>
      <vt:lpstr>Think……?</vt:lpstr>
      <vt:lpstr>.</vt:lpstr>
      <vt:lpstr>Contd…</vt:lpstr>
      <vt:lpstr>Contd…</vt:lpstr>
      <vt:lpstr>Contd…</vt:lpstr>
      <vt:lpstr>Contd…</vt:lpstr>
      <vt:lpstr>Contd…</vt:lpstr>
      <vt:lpstr>Contd…</vt:lpstr>
      <vt:lpstr>Contd…</vt:lpstr>
      <vt:lpstr>Philosopher</vt:lpstr>
      <vt:lpstr>.</vt:lpstr>
      <vt:lpstr>.</vt:lpstr>
      <vt:lpstr>.</vt:lpstr>
      <vt:lpstr>Branches</vt:lpstr>
      <vt:lpstr>Philosophical Premises</vt:lpstr>
      <vt:lpstr>Aims of education</vt:lpstr>
      <vt:lpstr>Curriculum </vt:lpstr>
      <vt:lpstr>Teaching Methods</vt:lpstr>
      <vt:lpstr>Role of Teacher</vt:lpstr>
      <vt:lpstr>Role of Student</vt:lpstr>
      <vt:lpstr>Evaluation </vt:lpstr>
      <vt:lpstr>Classroom Management</vt:lpstr>
      <vt:lpstr>What existentialists believe </vt:lpstr>
      <vt:lpstr>What existentialists would teach</vt:lpstr>
      <vt:lpstr>An example of existentialism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points</dc:title>
  <dc:creator>user</dc:creator>
  <cp:lastModifiedBy>user</cp:lastModifiedBy>
  <cp:revision>31</cp:revision>
  <dcterms:created xsi:type="dcterms:W3CDTF">2006-08-16T00:00:00Z</dcterms:created>
  <dcterms:modified xsi:type="dcterms:W3CDTF">2013-01-27T17:45:42Z</dcterms:modified>
</cp:coreProperties>
</file>