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AF6B27-A88C-486F-8116-52A69D3DFF1A}"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6A5FF-AB59-4FB7-BA5C-DB04A8CE83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F6B27-A88C-486F-8116-52A69D3DFF1A}"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6A5FF-AB59-4FB7-BA5C-DB04A8CE83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F6B27-A88C-486F-8116-52A69D3DFF1A}"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6A5FF-AB59-4FB7-BA5C-DB04A8CE83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F6B27-A88C-486F-8116-52A69D3DFF1A}"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6A5FF-AB59-4FB7-BA5C-DB04A8CE83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AF6B27-A88C-486F-8116-52A69D3DFF1A}"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6A5FF-AB59-4FB7-BA5C-DB04A8CE83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AF6B27-A88C-486F-8116-52A69D3DFF1A}" type="datetimeFigureOut">
              <a:rPr lang="en-US" smtClean="0"/>
              <a:pPr/>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6A5FF-AB59-4FB7-BA5C-DB04A8CE83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AF6B27-A88C-486F-8116-52A69D3DFF1A}" type="datetimeFigureOut">
              <a:rPr lang="en-US" smtClean="0"/>
              <a:pPr/>
              <a:t>5/22/2014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6A5FF-AB59-4FB7-BA5C-DB04A8CE83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AF6B27-A88C-486F-8116-52A69D3DFF1A}" type="datetimeFigureOut">
              <a:rPr lang="en-US" smtClean="0"/>
              <a:pPr/>
              <a:t>5/22/2014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6A5FF-AB59-4FB7-BA5C-DB04A8CE83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F6B27-A88C-486F-8116-52A69D3DFF1A}" type="datetimeFigureOut">
              <a:rPr lang="en-US" smtClean="0"/>
              <a:pPr/>
              <a:t>5/22/2014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6A5FF-AB59-4FB7-BA5C-DB04A8CE83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AF6B27-A88C-486F-8116-52A69D3DFF1A}" type="datetimeFigureOut">
              <a:rPr lang="en-US" smtClean="0"/>
              <a:pPr/>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6A5FF-AB59-4FB7-BA5C-DB04A8CE83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AF6B27-A88C-486F-8116-52A69D3DFF1A}" type="datetimeFigureOut">
              <a:rPr lang="en-US" smtClean="0"/>
              <a:pPr/>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6A5FF-AB59-4FB7-BA5C-DB04A8CE83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F6B27-A88C-486F-8116-52A69D3DFF1A}" type="datetimeFigureOut">
              <a:rPr lang="en-US" smtClean="0"/>
              <a:pPr/>
              <a:t>5/22/2014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36A5FF-AB59-4FB7-BA5C-DB04A8CE83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1" algn="ctr" rtl="0">
              <a:spcBef>
                <a:spcPct val="0"/>
              </a:spcBef>
            </a:pPr>
            <a:r>
              <a:rPr lang="en-US" sz="2800" dirty="0" smtClean="0"/>
              <a:t>Emotional development in adolescence</a:t>
            </a:r>
            <a:r>
              <a:rPr lang="en-US" sz="2000" dirty="0" smtClean="0"/>
              <a:t/>
            </a:r>
            <a:br>
              <a:rPr lang="en-US" sz="2000" dirty="0" smtClean="0"/>
            </a:br>
            <a:endParaRPr lang="en-US" dirty="0"/>
          </a:p>
        </p:txBody>
      </p:sp>
      <p:sp>
        <p:nvSpPr>
          <p:cNvPr id="3" name="Subtitle 2"/>
          <p:cNvSpPr>
            <a:spLocks noGrp="1"/>
          </p:cNvSpPr>
          <p:nvPr>
            <p:ph type="subTitle" idx="1"/>
          </p:nvPr>
        </p:nvSpPr>
        <p:spPr/>
        <p:txBody>
          <a:bodyPr>
            <a:normAutofit/>
          </a:bodyPr>
          <a:lstStyle/>
          <a:p>
            <a:r>
              <a:rPr lang="en-US" dirty="0" err="1" smtClean="0"/>
              <a:t>Aryal</a:t>
            </a:r>
            <a:r>
              <a:rPr lang="en-US" dirty="0" smtClean="0"/>
              <a:t> </a:t>
            </a:r>
            <a:r>
              <a:rPr lang="en-US" dirty="0" err="1" smtClean="0"/>
              <a:t>shiva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pPr lvl="2" algn="ctr" rtl="0">
              <a:spcBef>
                <a:spcPct val="0"/>
              </a:spcBef>
            </a:pPr>
            <a:r>
              <a:rPr lang="en-US" sz="2800" dirty="0" smtClean="0"/>
              <a:t>Emotional competence during the adolescent</a:t>
            </a:r>
            <a:r>
              <a:rPr lang="en-US" sz="1800" dirty="0" smtClean="0"/>
              <a:t/>
            </a:r>
            <a:br>
              <a:rPr lang="en-US" sz="1800" dirty="0" smtClean="0"/>
            </a:br>
            <a:endParaRPr lang="en-US" dirty="0"/>
          </a:p>
        </p:txBody>
      </p:sp>
      <p:sp>
        <p:nvSpPr>
          <p:cNvPr id="3" name="Content Placeholder 2"/>
          <p:cNvSpPr>
            <a:spLocks noGrp="1"/>
          </p:cNvSpPr>
          <p:nvPr>
            <p:ph idx="1"/>
          </p:nvPr>
        </p:nvSpPr>
        <p:spPr>
          <a:xfrm>
            <a:off x="228600" y="1066800"/>
            <a:ext cx="8686800" cy="5486400"/>
          </a:xfrm>
        </p:spPr>
        <p:txBody>
          <a:bodyPr>
            <a:normAutofit/>
          </a:bodyPr>
          <a:lstStyle/>
          <a:p>
            <a:r>
              <a:rPr lang="en-US" sz="2400" dirty="0" smtClean="0">
                <a:latin typeface="Times New Roman" pitchFamily="18" charset="0"/>
                <a:cs typeface="Times New Roman" pitchFamily="18" charset="0"/>
              </a:rPr>
              <a:t>Benign aware that the expression of emotion plays a major role in relationships.</a:t>
            </a:r>
          </a:p>
          <a:p>
            <a:r>
              <a:rPr lang="en-US" sz="2400" dirty="0" smtClean="0">
                <a:latin typeface="Times New Roman" pitchFamily="18" charset="0"/>
                <a:cs typeface="Times New Roman" pitchFamily="18" charset="0"/>
              </a:rPr>
              <a:t>Adaptively coping with negative emotions by using self- regulatory strategies  that reduce the intensity  and duration of such emotional states.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reducing anger by walking away from a negative situation and engaging an activity that takes one’s mind off it.</a:t>
            </a:r>
          </a:p>
          <a:p>
            <a:r>
              <a:rPr lang="en-US" sz="2400" dirty="0" smtClean="0">
                <a:latin typeface="Times New Roman" pitchFamily="18" charset="0"/>
                <a:cs typeface="Times New Roman" pitchFamily="18" charset="0"/>
              </a:rPr>
              <a:t>As adolescents become more mature, they begin to understand how their emotionally expressive behavior may impact other and take that understanding into account in the way they present themselves.</a:t>
            </a:r>
          </a:p>
          <a:p>
            <a:r>
              <a:rPr lang="en-US" sz="2400" dirty="0" smtClean="0">
                <a:latin typeface="Times New Roman" pitchFamily="18" charset="0"/>
                <a:cs typeface="Times New Roman" pitchFamily="18" charset="0"/>
              </a:rPr>
              <a:t>Being able to discern others’ emotions</a:t>
            </a:r>
            <a:r>
              <a:rPr lang="en-US" sz="240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ctr" rtl="0">
              <a:spcBef>
                <a:spcPct val="0"/>
              </a:spcBef>
            </a:pPr>
            <a:r>
              <a:rPr lang="en-US" sz="2800" dirty="0" smtClean="0"/>
              <a:t>Emotional characteristics and its educational implications</a:t>
            </a:r>
            <a:r>
              <a:rPr lang="en-US" sz="1800" dirty="0" smtClean="0"/>
              <a:t/>
            </a:r>
            <a:br>
              <a:rPr lang="en-US" sz="1800" dirty="0" smtClean="0"/>
            </a:br>
            <a:endParaRPr lang="en-US" dirty="0"/>
          </a:p>
        </p:txBody>
      </p:sp>
      <p:sp>
        <p:nvSpPr>
          <p:cNvPr id="3" name="Content Placeholder 2"/>
          <p:cNvSpPr>
            <a:spLocks noGrp="1"/>
          </p:cNvSpPr>
          <p:nvPr>
            <p:ph idx="1"/>
          </p:nvPr>
        </p:nvSpPr>
        <p:spPr>
          <a:xfrm>
            <a:off x="304800" y="1143000"/>
            <a:ext cx="8610600" cy="5486400"/>
          </a:xfrm>
        </p:spPr>
        <p:txBody>
          <a:bodyPr>
            <a:noAutofit/>
          </a:bodyPr>
          <a:lstStyle/>
          <a:p>
            <a:pPr marL="571500" indent="-571500"/>
            <a:r>
              <a:rPr lang="en-US" sz="2400" dirty="0" smtClean="0">
                <a:latin typeface="Times New Roman" pitchFamily="18" charset="0"/>
                <a:cs typeface="Times New Roman" pitchFamily="18" charset="0"/>
              </a:rPr>
              <a:t>Identify the causes of low self-esteem and areas of competence important to the self: </a:t>
            </a:r>
          </a:p>
          <a:p>
            <a:pPr marL="571500" indent="-571500">
              <a:buFont typeface="+mj-lt"/>
              <a:buAutoNum type="romanUcPeriod"/>
            </a:pPr>
            <a:r>
              <a:rPr lang="en-US" sz="2400" dirty="0" smtClean="0">
                <a:latin typeface="Times New Roman" pitchFamily="18" charset="0"/>
                <a:cs typeface="Times New Roman" pitchFamily="18" charset="0"/>
              </a:rPr>
              <a:t>self-esteem due to poor school achievement?</a:t>
            </a:r>
          </a:p>
          <a:p>
            <a:pPr>
              <a:buNone/>
            </a:pPr>
            <a:r>
              <a:rPr lang="en-US" sz="2400" dirty="0" smtClean="0">
                <a:latin typeface="Times New Roman" pitchFamily="18" charset="0"/>
                <a:cs typeface="Times New Roman" pitchFamily="18" charset="0"/>
              </a:rPr>
              <a:t>II.	Weak social skills?</a:t>
            </a:r>
          </a:p>
          <a:p>
            <a:pPr marL="571500" indent="-571500">
              <a:buAutoNum type="romanUcPeriod" startAt="3"/>
            </a:pPr>
            <a:r>
              <a:rPr lang="en-US" sz="2400" dirty="0" smtClean="0">
                <a:latin typeface="Times New Roman" pitchFamily="18" charset="0"/>
                <a:cs typeface="Times New Roman" pitchFamily="18" charset="0"/>
              </a:rPr>
              <a:t>Family conflict? </a:t>
            </a:r>
          </a:p>
          <a:p>
            <a:pPr marL="571500" indent="-571500"/>
            <a:r>
              <a:rPr lang="en-US" sz="2400" dirty="0" smtClean="0">
                <a:latin typeface="Times New Roman" pitchFamily="18" charset="0"/>
                <a:cs typeface="Times New Roman" pitchFamily="18" charset="0"/>
              </a:rPr>
              <a:t>Provide the emotional support: teacher side…</a:t>
            </a:r>
          </a:p>
          <a:p>
            <a:pPr marL="571500" indent="-571500"/>
            <a:r>
              <a:rPr lang="en-US" sz="2400" dirty="0" smtClean="0">
                <a:latin typeface="Times New Roman" pitchFamily="18" charset="0"/>
                <a:cs typeface="Times New Roman" pitchFamily="18" charset="0"/>
              </a:rPr>
              <a:t>Help children achieve</a:t>
            </a:r>
          </a:p>
          <a:p>
            <a:pPr marL="571500" indent="-571500"/>
            <a:r>
              <a:rPr lang="en-US" sz="2400" dirty="0" smtClean="0">
                <a:latin typeface="Times New Roman" pitchFamily="18" charset="0"/>
                <a:cs typeface="Times New Roman" pitchFamily="18" charset="0"/>
              </a:rPr>
              <a:t>Develop </a:t>
            </a:r>
            <a:r>
              <a:rPr lang="en-US" sz="2400" smtClean="0">
                <a:latin typeface="Times New Roman" pitchFamily="18" charset="0"/>
                <a:cs typeface="Times New Roman" pitchFamily="18" charset="0"/>
              </a:rPr>
              <a:t>children’s coping </a:t>
            </a:r>
            <a:r>
              <a:rPr lang="en-US" sz="2400" dirty="0" smtClean="0">
                <a:latin typeface="Times New Roman" pitchFamily="18" charset="0"/>
                <a:cs typeface="Times New Roman" pitchFamily="18" charset="0"/>
              </a:rPr>
              <a:t>skills: when children face a new problem and cope with it rather than avoid it, then self-esteem often improves.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Emotional development in adolescence</a:t>
            </a:r>
            <a:endParaRPr lang="en-US" sz="2800" dirty="0"/>
          </a:p>
        </p:txBody>
      </p:sp>
      <p:sp>
        <p:nvSpPr>
          <p:cNvPr id="3" name="Content Placeholder 2"/>
          <p:cNvSpPr>
            <a:spLocks noGrp="1"/>
          </p:cNvSpPr>
          <p:nvPr>
            <p:ph idx="1"/>
          </p:nvPr>
        </p:nvSpPr>
        <p:spPr>
          <a:xfrm>
            <a:off x="457200" y="2819400"/>
            <a:ext cx="8229600" cy="3306763"/>
          </a:xfrm>
        </p:spPr>
        <p:txBody>
          <a:bodyPr/>
          <a:lstStyle/>
          <a:p>
            <a:pPr lvl="2"/>
            <a:r>
              <a:rPr lang="en-US" dirty="0" smtClean="0"/>
              <a:t>Emotional pattern </a:t>
            </a:r>
            <a:endParaRPr lang="en-US" sz="1800" dirty="0" smtClean="0"/>
          </a:p>
          <a:p>
            <a:pPr lvl="2"/>
            <a:r>
              <a:rPr lang="en-US" dirty="0" smtClean="0"/>
              <a:t>Emotional competence </a:t>
            </a:r>
            <a:endParaRPr lang="en-US" sz="1800" dirty="0" smtClean="0"/>
          </a:p>
          <a:p>
            <a:pPr lvl="2"/>
            <a:r>
              <a:rPr lang="en-US" dirty="0" smtClean="0"/>
              <a:t>Emotional characteristics and its educational implications</a:t>
            </a:r>
            <a:endParaRPr lang="en-US" sz="18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t>Concept of emotion: what are emotions?</a:t>
            </a:r>
            <a:endParaRPr lang="en-US" sz="2800" dirty="0"/>
          </a:p>
        </p:txBody>
      </p:sp>
      <p:sp>
        <p:nvSpPr>
          <p:cNvPr id="3" name="Content Placeholder 2"/>
          <p:cNvSpPr>
            <a:spLocks noGrp="1"/>
          </p:cNvSpPr>
          <p:nvPr>
            <p:ph idx="1"/>
          </p:nvPr>
        </p:nvSpPr>
        <p:spPr>
          <a:xfrm>
            <a:off x="457200" y="990600"/>
            <a:ext cx="8458200" cy="5562600"/>
          </a:xfrm>
        </p:spPr>
        <p:txBody>
          <a:bodyPr>
            <a:normAutofit/>
          </a:bodyPr>
          <a:lstStyle/>
          <a:p>
            <a:r>
              <a:rPr lang="en-US" sz="2400" dirty="0" smtClean="0">
                <a:latin typeface="Times New Roman" pitchFamily="18" charset="0"/>
                <a:cs typeface="Times New Roman" pitchFamily="18" charset="0"/>
              </a:rPr>
              <a:t>McDougall (1949): emotion is an affective experience  that one undergoes during an instinctive excitement ,for example, when child perceives a bull coming towards him, (cognition) he experiences  in the form of the arousal of accompanied emotion of fear and consequently tries to run  away ( </a:t>
            </a:r>
            <a:r>
              <a:rPr lang="en-US" sz="2400" dirty="0" err="1" smtClean="0">
                <a:latin typeface="Times New Roman" pitchFamily="18" charset="0"/>
                <a:cs typeface="Times New Roman" pitchFamily="18" charset="0"/>
              </a:rPr>
              <a:t>conative</a:t>
            </a:r>
            <a:r>
              <a:rPr lang="en-US" sz="2400" dirty="0" smtClean="0">
                <a:latin typeface="Times New Roman" pitchFamily="18" charset="0"/>
                <a:cs typeface="Times New Roman" pitchFamily="18" charset="0"/>
              </a:rPr>
              <a:t> aspect of one’s behavior).</a:t>
            </a:r>
          </a:p>
          <a:p>
            <a:r>
              <a:rPr lang="en-US" sz="2400" dirty="0" smtClean="0">
                <a:latin typeface="Times New Roman" pitchFamily="18" charset="0"/>
                <a:cs typeface="Times New Roman" pitchFamily="18" charset="0"/>
              </a:rPr>
              <a:t>Emotion as a feeling or affect that occurs when a person is in a state or an interaction that is important to him or her , especially his or her well-being.</a:t>
            </a:r>
          </a:p>
          <a:p>
            <a:r>
              <a:rPr lang="en-US" sz="2400" dirty="0" smtClean="0">
                <a:latin typeface="Times New Roman" pitchFamily="18" charset="0"/>
                <a:cs typeface="Times New Roman" pitchFamily="18" charset="0"/>
              </a:rPr>
              <a:t>Emotion is characterized by the behavior that reflects the pleasantness or unpleasantness of the state he or she is in .</a:t>
            </a:r>
          </a:p>
          <a:p>
            <a:r>
              <a:rPr lang="en-US" sz="2400" dirty="0" smtClean="0">
                <a:latin typeface="Times New Roman" pitchFamily="18" charset="0"/>
                <a:cs typeface="Times New Roman" pitchFamily="18" charset="0"/>
              </a:rPr>
              <a:t>Emotion also can be more specific and take the form of joy, fear, anger and so 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r>
              <a:rPr lang="en-US" sz="2600" dirty="0" smtClean="0">
                <a:latin typeface="Times New Roman" pitchFamily="18" charset="0"/>
                <a:cs typeface="Times New Roman" pitchFamily="18" charset="0"/>
              </a:rPr>
              <a:t>Emotion always link to  the two main concept : self – esteem and identity, negative emotions such as sadness, are associate with low self-esteem. While positive emotion such as joy </a:t>
            </a:r>
            <a:r>
              <a:rPr lang="en-US" sz="2600" dirty="0">
                <a:latin typeface="Times New Roman" pitchFamily="18" charset="0"/>
                <a:cs typeface="Times New Roman" pitchFamily="18" charset="0"/>
              </a:rPr>
              <a:t>a</a:t>
            </a:r>
            <a:r>
              <a:rPr lang="en-US" sz="2600" dirty="0" smtClean="0">
                <a:latin typeface="Times New Roman" pitchFamily="18" charset="0"/>
                <a:cs typeface="Times New Roman" pitchFamily="18" charset="0"/>
              </a:rPr>
              <a:t>re linked to high self-esteem.  </a:t>
            </a:r>
          </a:p>
          <a:p>
            <a:r>
              <a:rPr lang="en-US" sz="2600" dirty="0" smtClean="0">
                <a:latin typeface="Times New Roman" pitchFamily="18" charset="0"/>
                <a:cs typeface="Times New Roman" pitchFamily="18" charset="0"/>
              </a:rPr>
              <a:t>Some psychologists said that emotion are the “ glue” that connects out life events. the emotional experience involved in events such as emerging sexual experiences , dating and romantic encounters that contribute to the adolescents' developing identity</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emotion </a:t>
            </a:r>
            <a:endParaRPr lang="en-US" dirty="0"/>
          </a:p>
        </p:txBody>
      </p:sp>
      <p:sp>
        <p:nvSpPr>
          <p:cNvPr id="3" name="Content Placeholder 2"/>
          <p:cNvSpPr>
            <a:spLocks noGrp="1"/>
          </p:cNvSpPr>
          <p:nvPr>
            <p:ph idx="1"/>
          </p:nvPr>
        </p:nvSpPr>
        <p:spPr/>
        <p:txBody>
          <a:bodyPr/>
          <a:lstStyle/>
          <a:p>
            <a:r>
              <a:rPr lang="en-US" dirty="0" smtClean="0"/>
              <a:t>Emotional experiences are associate with some instincts or biological drives: </a:t>
            </a:r>
          </a:p>
          <a:p>
            <a:r>
              <a:rPr lang="en-US" dirty="0" smtClean="0"/>
              <a:t>Emotions are the product of perception:</a:t>
            </a:r>
          </a:p>
          <a:p>
            <a:r>
              <a:rPr lang="en-US" dirty="0" smtClean="0"/>
              <a:t>The core of an emotion is  feeling:</a:t>
            </a:r>
          </a:p>
          <a:p>
            <a:r>
              <a:rPr lang="en-US" dirty="0" smtClean="0"/>
              <a:t>Emotion bring psychological changes: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Specific characteristics of emotion</a:t>
            </a:r>
            <a:endParaRPr lang="en-US" sz="2800"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It is prevalent in every living organisms</a:t>
            </a:r>
          </a:p>
          <a:p>
            <a:r>
              <a:rPr lang="en-US" sz="2400" dirty="0" smtClean="0">
                <a:latin typeface="Times New Roman" pitchFamily="18" charset="0"/>
                <a:cs typeface="Times New Roman" pitchFamily="18" charset="0"/>
              </a:rPr>
              <a:t>They are present at all stages of development </a:t>
            </a:r>
          </a:p>
          <a:p>
            <a:r>
              <a:rPr lang="en-US" sz="2400" dirty="0" smtClean="0">
                <a:latin typeface="Times New Roman" pitchFamily="18" charset="0"/>
                <a:cs typeface="Times New Roman" pitchFamily="18" charset="0"/>
              </a:rPr>
              <a:t>Emotion are individualistic </a:t>
            </a:r>
          </a:p>
          <a:p>
            <a:r>
              <a:rPr lang="en-US" sz="2400" dirty="0" smtClean="0">
                <a:latin typeface="Times New Roman" pitchFamily="18" charset="0"/>
                <a:cs typeface="Times New Roman" pitchFamily="18" charset="0"/>
              </a:rPr>
              <a:t>Emotions rise suddenly but subside slowly.</a:t>
            </a:r>
          </a:p>
          <a:p>
            <a:r>
              <a:rPr lang="en-US" sz="2400" dirty="0" smtClean="0">
                <a:latin typeface="Times New Roman" pitchFamily="18" charset="0"/>
                <a:cs typeface="Times New Roman" pitchFamily="18" charset="0"/>
              </a:rPr>
              <a:t>Emotion have the quality of displacement \ dislocation.</a:t>
            </a:r>
          </a:p>
          <a:p>
            <a:r>
              <a:rPr lang="en-US" sz="2400" dirty="0" smtClean="0">
                <a:latin typeface="Times New Roman" pitchFamily="18" charset="0"/>
                <a:cs typeface="Times New Roman" pitchFamily="18" charset="0"/>
              </a:rPr>
              <a:t>There is a negative correlation between the rise of emotions and intelligence.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2800" b="1" dirty="0" smtClean="0">
                <a:latin typeface="Times New Roman" pitchFamily="18" charset="0"/>
                <a:cs typeface="Times New Roman" pitchFamily="18" charset="0"/>
              </a:rPr>
              <a:t>The emotions of adolescence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685800"/>
            <a:ext cx="8686800" cy="5943600"/>
          </a:xfrm>
        </p:spPr>
        <p:txBody>
          <a:bodyPr>
            <a:normAutofit lnSpcReduction="10000"/>
          </a:bodyPr>
          <a:lstStyle/>
          <a:p>
            <a:r>
              <a:rPr lang="en-US" sz="2400" dirty="0" smtClean="0">
                <a:latin typeface="Times New Roman" pitchFamily="18" charset="0"/>
                <a:cs typeface="Times New Roman" pitchFamily="18" charset="0"/>
              </a:rPr>
              <a:t>Adolescence has long been described as a time of emotional turmoil \disorder, adolescents are  not constantly in a state of ‘storm and stress , but early adolescence is a time when  emotional highs and lows occur more frequently .</a:t>
            </a:r>
          </a:p>
          <a:p>
            <a:r>
              <a:rPr lang="en-US" sz="2400" dirty="0" smtClean="0">
                <a:latin typeface="Times New Roman" pitchFamily="18" charset="0"/>
                <a:cs typeface="Times New Roman" pitchFamily="18" charset="0"/>
              </a:rPr>
              <a:t>Young adolescents  can be on top of the world one moment and down in the dumps \ depressed the next</a:t>
            </a:r>
            <a:r>
              <a:rPr lang="en-US" sz="2400" dirty="0" smtClean="0"/>
              <a:t>.</a:t>
            </a:r>
          </a:p>
          <a:p>
            <a:r>
              <a:rPr lang="en-US" sz="2400" dirty="0" smtClean="0">
                <a:latin typeface="Times New Roman" pitchFamily="18" charset="0"/>
                <a:cs typeface="Times New Roman" pitchFamily="18" charset="0"/>
              </a:rPr>
              <a:t>Adolescence emotionality can be attribute mainly to the fact that boys and girls come under social pressures and face new social conditions, for example . Problems related to romance are very real at this time, while the romance is moving along smoothly. Adolescents are happy, but they become despondent when things begin to go wrong. Similarly with the end of their schooling in sight,  adolescents begin to worry about their future.</a:t>
            </a:r>
          </a:p>
          <a:p>
            <a:r>
              <a:rPr lang="en-US" sz="2400" dirty="0" smtClean="0">
                <a:latin typeface="Times New Roman" pitchFamily="18" charset="0"/>
                <a:cs typeface="Times New Roman" pitchFamily="18" charset="0"/>
              </a:rPr>
              <a:t>While adolescent  emotion are often intense\ forceful, uncontrolled, and seemingly irrational, there is generally an improvement in emotional behavior with each passing year.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pPr lvl="2" algn="ctr" rtl="0">
              <a:spcBef>
                <a:spcPct val="0"/>
              </a:spcBef>
            </a:pPr>
            <a:r>
              <a:rPr lang="en-US" sz="2800" b="1" dirty="0" smtClean="0"/>
              <a:t>Emotional pattern during the adolescence</a:t>
            </a:r>
            <a:r>
              <a:rPr lang="en-US" sz="1800" dirty="0" smtClean="0"/>
              <a:t/>
            </a:r>
            <a:br>
              <a:rPr lang="en-US" sz="1800" dirty="0" smtClean="0"/>
            </a:br>
            <a:endParaRPr lang="en-US" dirty="0"/>
          </a:p>
        </p:txBody>
      </p:sp>
      <p:sp>
        <p:nvSpPr>
          <p:cNvPr id="3" name="Content Placeholder 2"/>
          <p:cNvSpPr>
            <a:spLocks noGrp="1"/>
          </p:cNvSpPr>
          <p:nvPr>
            <p:ph idx="1"/>
          </p:nvPr>
        </p:nvSpPr>
        <p:spPr>
          <a:xfrm>
            <a:off x="228600" y="914400"/>
            <a:ext cx="8686800" cy="5715000"/>
          </a:xfrm>
        </p:spPr>
        <p:txBody>
          <a:bodyPr>
            <a:normAutofit fontScale="77500" lnSpcReduction="20000"/>
          </a:bodyPr>
          <a:lstStyle/>
          <a:p>
            <a:pPr>
              <a:buNone/>
            </a:pPr>
            <a:r>
              <a:rPr lang="en-US" dirty="0" smtClean="0">
                <a:latin typeface="Times New Roman" pitchFamily="18" charset="0"/>
                <a:cs typeface="Times New Roman" pitchFamily="18" charset="0"/>
              </a:rPr>
              <a:t>The emotion pattern of adolescence ,while similar to those of childhood:</a:t>
            </a:r>
          </a:p>
          <a:p>
            <a:pPr>
              <a:buNone/>
            </a:pPr>
            <a:r>
              <a:rPr lang="en-US" b="1" dirty="0" smtClean="0">
                <a:latin typeface="Times New Roman" pitchFamily="18" charset="0"/>
                <a:cs typeface="Times New Roman" pitchFamily="18" charset="0"/>
              </a:rPr>
              <a:t>Anger</a:t>
            </a:r>
            <a:r>
              <a:rPr lang="en-US" dirty="0" smtClean="0">
                <a:latin typeface="Times New Roman" pitchFamily="18" charset="0"/>
                <a:cs typeface="Times New Roman" pitchFamily="18" charset="0"/>
              </a:rPr>
              <a:t>: anger through temper tantrums</a:t>
            </a:r>
          </a:p>
          <a:p>
            <a:pPr>
              <a:buNone/>
            </a:pPr>
            <a:r>
              <a:rPr lang="en-US" dirty="0" smtClean="0">
                <a:latin typeface="Times New Roman" pitchFamily="18" charset="0"/>
                <a:cs typeface="Times New Roman" pitchFamily="18" charset="0"/>
              </a:rPr>
              <a:t>Fear: memories of unpleasant experience</a:t>
            </a:r>
          </a:p>
          <a:p>
            <a:pPr>
              <a:buNone/>
            </a:pPr>
            <a:r>
              <a:rPr lang="en-US" dirty="0" smtClean="0">
                <a:latin typeface="Times New Roman" pitchFamily="18" charset="0"/>
                <a:cs typeface="Times New Roman" pitchFamily="18" charset="0"/>
              </a:rPr>
              <a:t>Jealousy :</a:t>
            </a:r>
          </a:p>
          <a:p>
            <a:pPr>
              <a:buNone/>
            </a:pPr>
            <a:r>
              <a:rPr lang="en-US" b="1" dirty="0" smtClean="0">
                <a:latin typeface="Times New Roman" pitchFamily="18" charset="0"/>
                <a:cs typeface="Times New Roman" pitchFamily="18" charset="0"/>
              </a:rPr>
              <a:t>Curiosity</a:t>
            </a:r>
            <a:r>
              <a:rPr lang="en-US" dirty="0" smtClean="0">
                <a:latin typeface="Times New Roman" pitchFamily="18" charset="0"/>
                <a:cs typeface="Times New Roman" pitchFamily="18" charset="0"/>
              </a:rPr>
              <a:t>: children are curious about any thing new that they see: first </a:t>
            </a:r>
            <a:r>
              <a:rPr lang="en-US" dirty="0" err="1" smtClean="0">
                <a:latin typeface="Times New Roman" pitchFamily="18" charset="0"/>
                <a:cs typeface="Times New Roman" pitchFamily="18" charset="0"/>
              </a:rPr>
              <a:t>sensorimotor</a:t>
            </a:r>
            <a:r>
              <a:rPr lang="en-US" dirty="0" smtClean="0">
                <a:latin typeface="Times New Roman" pitchFamily="18" charset="0"/>
                <a:cs typeface="Times New Roman" pitchFamily="18" charset="0"/>
              </a:rPr>
              <a:t> exploration , later as a result social pressure and punishment.</a:t>
            </a:r>
          </a:p>
          <a:p>
            <a:pPr>
              <a:buNone/>
            </a:pPr>
            <a:r>
              <a:rPr lang="en-US" b="1" dirty="0" smtClean="0">
                <a:latin typeface="Times New Roman" pitchFamily="18" charset="0"/>
                <a:cs typeface="Times New Roman" pitchFamily="18" charset="0"/>
              </a:rPr>
              <a:t>Envy</a:t>
            </a:r>
            <a:r>
              <a:rPr lang="en-US" dirty="0" smtClean="0">
                <a:latin typeface="Times New Roman" pitchFamily="18" charset="0"/>
                <a:cs typeface="Times New Roman" pitchFamily="18" charset="0"/>
              </a:rPr>
              <a:t> : materials belongings of another  child.</a:t>
            </a:r>
          </a:p>
          <a:p>
            <a:pPr>
              <a:buNone/>
            </a:pPr>
            <a:r>
              <a:rPr lang="en-US" b="1" dirty="0" smtClean="0">
                <a:latin typeface="Times New Roman" pitchFamily="18" charset="0"/>
                <a:cs typeface="Times New Roman" pitchFamily="18" charset="0"/>
              </a:rPr>
              <a:t>Joy</a:t>
            </a:r>
            <a:r>
              <a:rPr lang="en-US" dirty="0" smtClean="0">
                <a:latin typeface="Times New Roman" pitchFamily="18" charset="0"/>
                <a:cs typeface="Times New Roman" pitchFamily="18" charset="0"/>
              </a:rPr>
              <a:t>: young children derive joy from such things as a sense of physical well-being.</a:t>
            </a:r>
          </a:p>
          <a:p>
            <a:pPr>
              <a:buNone/>
            </a:pPr>
            <a:r>
              <a:rPr lang="en-US" b="1" dirty="0" smtClean="0">
                <a:latin typeface="Times New Roman" pitchFamily="18" charset="0"/>
                <a:cs typeface="Times New Roman" pitchFamily="18" charset="0"/>
              </a:rPr>
              <a:t>Grief \ sorry </a:t>
            </a:r>
            <a:r>
              <a:rPr lang="en-US"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Affection</a:t>
            </a:r>
            <a:r>
              <a:rPr lang="en-US" dirty="0" smtClean="0">
                <a:latin typeface="Times New Roman" pitchFamily="18" charset="0"/>
                <a:cs typeface="Times New Roman" pitchFamily="18" charset="0"/>
              </a:rPr>
              <a:t>: young children learn to love the things :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people ,pet or object that give them pleasure</a:t>
            </a:r>
          </a:p>
          <a:p>
            <a:pPr>
              <a:buNone/>
            </a:pPr>
            <a:r>
              <a:rPr lang="en-US"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Differ in the stimuli that give rise to the emotions.</a:t>
            </a:r>
          </a:p>
          <a:p>
            <a:r>
              <a:rPr lang="en-US" sz="2400" dirty="0" smtClean="0">
                <a:latin typeface="Times New Roman" pitchFamily="18" charset="0"/>
                <a:cs typeface="Times New Roman" pitchFamily="18" charset="0"/>
              </a:rPr>
              <a:t>The degree of controlled the individual exercise over the expression of their emotions. For example , being treated like a child.</a:t>
            </a:r>
          </a:p>
          <a:p>
            <a:r>
              <a:rPr lang="en-US" sz="2400" dirty="0" smtClean="0">
                <a:latin typeface="Times New Roman" pitchFamily="18" charset="0"/>
                <a:cs typeface="Times New Roman" pitchFamily="18" charset="0"/>
              </a:rPr>
              <a:t>Having temper tantrums, adolescent may feel sulk \ sorry for yourself a lot, refusing to speak or loudly criticizing those who angered them.</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798</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Emotional development in adolescence </vt:lpstr>
      <vt:lpstr>Emotional development in adolescence</vt:lpstr>
      <vt:lpstr>Concept of emotion: what are emotions?</vt:lpstr>
      <vt:lpstr>Contd..</vt:lpstr>
      <vt:lpstr>Characteristics of emotion </vt:lpstr>
      <vt:lpstr>Specific characteristics of emotion</vt:lpstr>
      <vt:lpstr>The emotions of adolescence</vt:lpstr>
      <vt:lpstr>Emotional pattern during the adolescence </vt:lpstr>
      <vt:lpstr>Contd…</vt:lpstr>
      <vt:lpstr>Emotional competence during the adolescent </vt:lpstr>
      <vt:lpstr>Emotional characteristics and its educational implications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development in adolescence</dc:title>
  <dc:creator>acer</dc:creator>
  <cp:lastModifiedBy>acer</cp:lastModifiedBy>
  <cp:revision>37</cp:revision>
  <dcterms:created xsi:type="dcterms:W3CDTF">2014-05-18T15:11:24Z</dcterms:created>
  <dcterms:modified xsi:type="dcterms:W3CDTF">2014-05-22T05:22:59Z</dcterms:modified>
</cp:coreProperties>
</file>