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3058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Dedicated to those who don’t even know printf()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taking value from user(i.e. you)!!!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scanf() function is used that is defined in stdio.h header file. So this header file must be included.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#include &lt;stdio.h&gt;</a:t>
            </a:r>
          </a:p>
          <a:p>
            <a:pPr>
              <a:buNone/>
            </a:pPr>
            <a:r>
              <a:rPr lang="en-US" dirty="0" smtClean="0"/>
              <a:t>	void main()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int	a;</a:t>
            </a:r>
          </a:p>
          <a:p>
            <a:pPr>
              <a:buNone/>
            </a:pPr>
            <a:r>
              <a:rPr lang="en-US" dirty="0" smtClean="0"/>
              <a:t>	scanf(“%d”, &amp;a);		//takes value from user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48600" y="381000"/>
            <a:ext cx="4246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Another way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displaying the value of the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printf() function is used that is defined in stdio.h header file. So this file must be included.</a:t>
            </a:r>
          </a:p>
          <a:p>
            <a:pPr algn="just"/>
            <a:r>
              <a:rPr lang="en-US" dirty="0" smtClean="0"/>
              <a:t>E.g.</a:t>
            </a:r>
          </a:p>
          <a:p>
            <a:pPr algn="just">
              <a:buNone/>
            </a:pPr>
            <a:r>
              <a:rPr lang="en-US" dirty="0" smtClean="0"/>
              <a:t>		void main()</a:t>
            </a:r>
          </a:p>
          <a:p>
            <a:pPr algn="just">
              <a:buNone/>
            </a:pPr>
            <a:r>
              <a:rPr lang="en-US" dirty="0" smtClean="0"/>
              <a:t>		{</a:t>
            </a:r>
          </a:p>
          <a:p>
            <a:pPr algn="just">
              <a:buNone/>
            </a:pPr>
            <a:r>
              <a:rPr lang="en-US" dirty="0" smtClean="0"/>
              <a:t>		int a;</a:t>
            </a:r>
          </a:p>
          <a:p>
            <a:pPr algn="just">
              <a:buNone/>
            </a:pPr>
            <a:r>
              <a:rPr lang="en-US" dirty="0" smtClean="0"/>
              <a:t>		scanf(“%d”, &amp;a);</a:t>
            </a:r>
          </a:p>
          <a:p>
            <a:pPr algn="just">
              <a:buNone/>
            </a:pPr>
            <a:r>
              <a:rPr lang="en-US" dirty="0" smtClean="0"/>
              <a:t>		printf(“%d”, a);      //displays value of a onto screen</a:t>
            </a:r>
          </a:p>
          <a:p>
            <a:pPr algn="just">
              <a:buNone/>
            </a:pPr>
            <a:r>
              <a:rPr lang="en-US" dirty="0" smtClean="0"/>
              <a:t>	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two kinds of printf()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Whatever you write inside the double quotes in a printf() function will be displayed onto screen.</a:t>
            </a:r>
          </a:p>
          <a:p>
            <a:pPr algn="just">
              <a:buNone/>
            </a:pPr>
            <a:r>
              <a:rPr lang="en-US" dirty="0" smtClean="0"/>
              <a:t>	E.g.		</a:t>
            </a:r>
            <a:r>
              <a:rPr lang="en-US" dirty="0" smtClean="0">
                <a:solidFill>
                  <a:srgbClr val="FF0000"/>
                </a:solidFill>
              </a:rPr>
              <a:t>printf(“Hello World”);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If the value of a variable is to be displayed, then write </a:t>
            </a:r>
            <a:r>
              <a:rPr lang="en-US" dirty="0" smtClean="0">
                <a:solidFill>
                  <a:srgbClr val="FF0000"/>
                </a:solidFill>
              </a:rPr>
              <a:t>appropriate conversion character</a:t>
            </a:r>
            <a:r>
              <a:rPr lang="en-US" dirty="0" smtClean="0"/>
              <a:t> within double quotes and give the name of the variable.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printf(“%d”, a);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3902" y="2967335"/>
            <a:ext cx="5296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Remember this!!!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 smtClean="0"/>
              <a:t>Basic Structure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4495800"/>
          </a:xfrm>
        </p:spPr>
        <p:txBody>
          <a:bodyPr numCol="2">
            <a:norm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800" dirty="0" smtClean="0"/>
              <a:t>Documentation Section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800" dirty="0" smtClean="0"/>
              <a:t>Link Section			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endParaRPr lang="en-US" sz="1800" dirty="0" smtClean="0"/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600" dirty="0" smtClean="0"/>
              <a:t>Definition Section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600" dirty="0" smtClean="0"/>
              <a:t>Global Declaration Section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600" dirty="0" smtClean="0"/>
              <a:t>main() function section</a:t>
            </a:r>
          </a:p>
          <a:p>
            <a:pPr marL="1062990" lvl="2" indent="-514350">
              <a:buClr>
                <a:srgbClr val="C00000"/>
              </a:buClr>
              <a:buNone/>
            </a:pPr>
            <a:r>
              <a:rPr lang="en-US" sz="1400" dirty="0" smtClean="0"/>
              <a:t>{</a:t>
            </a:r>
          </a:p>
          <a:p>
            <a:pPr marL="1062990" lvl="2" indent="-514350">
              <a:buClr>
                <a:srgbClr val="C00000"/>
              </a:buClr>
              <a:buNone/>
            </a:pPr>
            <a:r>
              <a:rPr lang="en-US" sz="1400" dirty="0" smtClean="0"/>
              <a:t>Declaration Part</a:t>
            </a:r>
          </a:p>
          <a:p>
            <a:pPr marL="1062990" lvl="2" indent="-514350">
              <a:buClr>
                <a:srgbClr val="C00000"/>
              </a:buClr>
              <a:buNone/>
            </a:pPr>
            <a:r>
              <a:rPr lang="en-US" sz="1400" dirty="0" smtClean="0"/>
              <a:t>Executable Part</a:t>
            </a:r>
          </a:p>
          <a:p>
            <a:pPr marL="1062990" lvl="2" indent="-514350">
              <a:buClr>
                <a:srgbClr val="C00000"/>
              </a:buClr>
              <a:buNone/>
            </a:pPr>
            <a:r>
              <a:rPr lang="en-US" sz="1400" dirty="0" smtClean="0"/>
              <a:t>}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arenR"/>
            </a:pPr>
            <a:r>
              <a:rPr lang="en-US" sz="1600" dirty="0" smtClean="0"/>
              <a:t>Subprogram Section                         </a:t>
            </a:r>
          </a:p>
          <a:p>
            <a:pPr marL="514350" indent="-514350">
              <a:buClr>
                <a:srgbClr val="C00000"/>
              </a:buClr>
              <a:buNone/>
            </a:pPr>
            <a:r>
              <a:rPr lang="en-US" sz="1600" dirty="0" smtClean="0"/>
              <a:t>	   </a:t>
            </a:r>
            <a:r>
              <a:rPr lang="en-US" sz="1400" dirty="0" smtClean="0"/>
              <a:t>    </a:t>
            </a:r>
            <a:r>
              <a:rPr lang="en-US" sz="1200" dirty="0" smtClean="0"/>
              <a:t>Function 1</a:t>
            </a:r>
          </a:p>
          <a:p>
            <a:pPr marL="1337310" lvl="3" indent="-514350">
              <a:buClr>
                <a:srgbClr val="C00000"/>
              </a:buClr>
              <a:buNone/>
            </a:pPr>
            <a:r>
              <a:rPr lang="en-US" sz="1200" dirty="0" smtClean="0"/>
              <a:t>Function 2</a:t>
            </a:r>
          </a:p>
          <a:p>
            <a:pPr marL="1337310" lvl="3" indent="-514350">
              <a:buClr>
                <a:srgbClr val="C00000"/>
              </a:buClr>
              <a:buNone/>
            </a:pPr>
            <a:r>
              <a:rPr lang="en-US" sz="1200" dirty="0" smtClean="0"/>
              <a:t>…………</a:t>
            </a:r>
          </a:p>
          <a:p>
            <a:pPr marL="1337310" lvl="3" indent="-514350">
              <a:buClr>
                <a:srgbClr val="C00000"/>
              </a:buClr>
              <a:buNone/>
            </a:pPr>
            <a:r>
              <a:rPr lang="en-US" sz="1200" dirty="0" smtClean="0"/>
              <a:t>Function n</a:t>
            </a:r>
          </a:p>
          <a:p>
            <a:pPr marL="1337310" lvl="3" indent="-514350">
              <a:buNone/>
            </a:pPr>
            <a:endParaRPr lang="en-US" sz="1400" dirty="0" smtClean="0"/>
          </a:p>
          <a:p>
            <a:pPr marL="1337310" lvl="3" indent="-514350">
              <a:buNone/>
            </a:pPr>
            <a:r>
              <a:rPr lang="en-US" sz="1600" dirty="0" smtClean="0"/>
              <a:t>Comments </a:t>
            </a:r>
            <a:r>
              <a:rPr lang="en-US" sz="1600" dirty="0" smtClean="0">
                <a:solidFill>
                  <a:srgbClr val="FF0000"/>
                </a:solidFill>
              </a:rPr>
              <a:t>/*…*/</a:t>
            </a:r>
            <a:r>
              <a:rPr lang="en-US" sz="1600" dirty="0" smtClean="0"/>
              <a:t> OR </a:t>
            </a:r>
            <a:r>
              <a:rPr lang="en-US" sz="1600" dirty="0" smtClean="0">
                <a:solidFill>
                  <a:srgbClr val="FF0000"/>
                </a:solidFill>
              </a:rPr>
              <a:t>//</a:t>
            </a:r>
          </a:p>
          <a:p>
            <a:pPr marL="1337310" lvl="3" indent="-514350">
              <a:buNone/>
            </a:pPr>
            <a:endParaRPr lang="en-US" sz="400" dirty="0" smtClean="0"/>
          </a:p>
          <a:p>
            <a:pPr marL="1337310" lvl="3" indent="-51435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#include &lt;stdio.h&gt;</a:t>
            </a:r>
          </a:p>
          <a:p>
            <a:pPr marL="1337310" lvl="3" indent="-51435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#include &lt;conio.h&gt;</a:t>
            </a:r>
          </a:p>
          <a:p>
            <a:pPr marL="1337310" lvl="3" indent="-514350">
              <a:buNone/>
            </a:pPr>
            <a:endParaRPr lang="en-US" sz="300" dirty="0" smtClean="0"/>
          </a:p>
          <a:p>
            <a:pPr marL="1337310" lvl="3" indent="-514350">
              <a:buNone/>
            </a:pPr>
            <a:r>
              <a:rPr lang="en-US" sz="1600" dirty="0" smtClean="0"/>
              <a:t>Symbolic constants</a:t>
            </a:r>
          </a:p>
          <a:p>
            <a:pPr marL="1337310" lvl="3" indent="-514350">
              <a:buNone/>
            </a:pPr>
            <a:r>
              <a:rPr lang="en-US" sz="1600" dirty="0" smtClean="0"/>
              <a:t>Global variables declaration</a:t>
            </a:r>
          </a:p>
          <a:p>
            <a:pPr marL="1337310" lvl="3" indent="-514350">
              <a:buNone/>
            </a:pPr>
            <a:r>
              <a:rPr lang="en-US" sz="1600" dirty="0" smtClean="0"/>
              <a:t>	If we use </a:t>
            </a:r>
            <a:r>
              <a:rPr lang="en-US" sz="1600" dirty="0" smtClean="0">
                <a:solidFill>
                  <a:srgbClr val="FF0000"/>
                </a:solidFill>
              </a:rPr>
              <a:t>clrscr()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FF0000"/>
                </a:solidFill>
              </a:rPr>
              <a:t>getch()</a:t>
            </a:r>
            <a:r>
              <a:rPr lang="en-US" sz="1600" dirty="0" smtClean="0"/>
              <a:t> functions we must include conio.h header file. Similarly include stdio.h header file for </a:t>
            </a:r>
            <a:r>
              <a:rPr lang="en-US" sz="1600" dirty="0" smtClean="0">
                <a:solidFill>
                  <a:srgbClr val="FF0000"/>
                </a:solidFill>
              </a:rPr>
              <a:t>printf()</a:t>
            </a:r>
            <a:r>
              <a:rPr lang="en-US" sz="1600" dirty="0" smtClean="0"/>
              <a:t> and </a:t>
            </a:r>
            <a:r>
              <a:rPr lang="en-US" sz="1600" dirty="0" smtClean="0">
                <a:solidFill>
                  <a:srgbClr val="FF0000"/>
                </a:solidFill>
              </a:rPr>
              <a:t>scanf()</a:t>
            </a:r>
            <a:r>
              <a:rPr lang="en-US" sz="1600" dirty="0" smtClean="0"/>
              <a:t>.</a:t>
            </a:r>
          </a:p>
          <a:p>
            <a:pPr marL="1337310" lvl="3" indent="-514350">
              <a:buNone/>
            </a:pPr>
            <a:r>
              <a:rPr lang="en-US" sz="1600" dirty="0" smtClean="0"/>
              <a:t>  User-defined functions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20FD7-0EDF-417A-9510-A666F75DC782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1981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23622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4600" y="29718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3276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3124200" y="3581400"/>
            <a:ext cx="1066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3897868"/>
            <a:ext cx="17999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Compulsory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67000" y="4876800"/>
            <a:ext cx="274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4516" y="2967335"/>
            <a:ext cx="76949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So A simple C program will look like this!!!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//Very </a:t>
            </a:r>
            <a:r>
              <a:rPr lang="en-US" dirty="0" smtClean="0"/>
              <a:t>simple C Program </a:t>
            </a:r>
            <a:r>
              <a:rPr lang="en-US" dirty="0" err="1" smtClean="0"/>
              <a:t>abc.c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#include &lt;stdio.h&gt;</a:t>
            </a:r>
          </a:p>
          <a:p>
            <a:pPr>
              <a:buNone/>
            </a:pPr>
            <a:r>
              <a:rPr lang="en-US" dirty="0" smtClean="0"/>
              <a:t>#include &lt;conio.h&gt;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clrscr();</a:t>
            </a:r>
          </a:p>
          <a:p>
            <a:pPr>
              <a:buNone/>
            </a:pPr>
            <a:r>
              <a:rPr lang="en-US" dirty="0" smtClean="0"/>
              <a:t>printf(“I study BIM”);</a:t>
            </a:r>
          </a:p>
          <a:p>
            <a:pPr>
              <a:buNone/>
            </a:pPr>
            <a:r>
              <a:rPr lang="en-US" dirty="0" smtClean="0"/>
              <a:t>getch();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505200" y="2057400"/>
            <a:ext cx="5334000" cy="4267200"/>
            <a:chOff x="3505200" y="2057400"/>
            <a:chExt cx="5334000" cy="4267200"/>
          </a:xfrm>
        </p:grpSpPr>
        <p:sp>
          <p:nvSpPr>
            <p:cNvPr id="4" name="7-Point Star 3"/>
            <p:cNvSpPr/>
            <p:nvPr/>
          </p:nvSpPr>
          <p:spPr>
            <a:xfrm>
              <a:off x="4495800" y="2057400"/>
              <a:ext cx="4343400" cy="4267200"/>
            </a:xfrm>
            <a:prstGeom prst="star7">
              <a:avLst/>
            </a:prstGeom>
            <a:ln>
              <a:solidFill>
                <a:schemeClr val="bg2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Whatever you write inside the double quotes of a printf() function will be displayed on the screen.</a:t>
              </a:r>
              <a:endParaRPr lang="en-US" b="1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3505200" y="3886200"/>
              <a:ext cx="1676400" cy="533400"/>
            </a:xfrm>
            <a:prstGeom prst="straightConnector1">
              <a:avLst/>
            </a:prstGeom>
            <a:ln w="476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</a:t>
            </a:r>
            <a:r>
              <a:rPr lang="en-US" i="1" dirty="0" err="1" smtClean="0"/>
              <a:t>abc.c</a:t>
            </a:r>
            <a:r>
              <a:rPr lang="en-US" dirty="0" smtClean="0"/>
              <a:t> program (called </a:t>
            </a:r>
            <a:r>
              <a:rPr lang="en-US" i="1" dirty="0" smtClean="0"/>
              <a:t>source program</a:t>
            </a:r>
            <a:r>
              <a:rPr lang="en-US" dirty="0" smtClean="0"/>
              <a:t>) is compiled using alt+F9, </a:t>
            </a:r>
            <a:r>
              <a:rPr lang="en-US" i="1" dirty="0" smtClean="0"/>
              <a:t>abc.obj</a:t>
            </a:r>
            <a:r>
              <a:rPr lang="en-US" dirty="0" smtClean="0"/>
              <a:t> program (called </a:t>
            </a:r>
            <a:r>
              <a:rPr lang="en-US" i="1" dirty="0" smtClean="0"/>
              <a:t>object program</a:t>
            </a:r>
            <a:r>
              <a:rPr lang="en-US" dirty="0" smtClean="0"/>
              <a:t>) is formed.</a:t>
            </a:r>
          </a:p>
          <a:p>
            <a:pPr algn="just">
              <a:buNone/>
            </a:pPr>
            <a:r>
              <a:rPr lang="en-US" dirty="0" smtClean="0"/>
              <a:t>				           Errors</a:t>
            </a:r>
          </a:p>
          <a:p>
            <a:pPr algn="just">
              <a:buNone/>
            </a:pPr>
            <a:r>
              <a:rPr lang="en-US" dirty="0" smtClean="0"/>
              <a:t>Source program				Object program</a:t>
            </a:r>
          </a:p>
          <a:p>
            <a:pPr algn="just">
              <a:buNone/>
            </a:pPr>
            <a:r>
              <a:rPr lang="en-US" dirty="0" err="1" smtClean="0"/>
              <a:t>abc.c</a:t>
            </a:r>
            <a:r>
              <a:rPr lang="en-US" dirty="0" smtClean="0"/>
              <a:t>							  abc.obj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i="1" dirty="0" err="1" smtClean="0"/>
              <a:t>abc.c</a:t>
            </a:r>
            <a:r>
              <a:rPr lang="en-US" dirty="0" smtClean="0"/>
              <a:t> program is directly run using ctrl+F9, </a:t>
            </a:r>
            <a:r>
              <a:rPr lang="en-US" i="1" dirty="0" smtClean="0"/>
              <a:t>abc.obj</a:t>
            </a:r>
            <a:r>
              <a:rPr lang="en-US" dirty="0" smtClean="0"/>
              <a:t> and </a:t>
            </a:r>
            <a:r>
              <a:rPr lang="en-US" i="1" dirty="0" smtClean="0"/>
              <a:t>abc.exe</a:t>
            </a:r>
            <a:r>
              <a:rPr lang="en-US" dirty="0" smtClean="0"/>
              <a:t> programs are formed.</a:t>
            </a:r>
          </a:p>
          <a:p>
            <a:pPr algn="just"/>
            <a:r>
              <a:rPr lang="en-US" i="1" dirty="0" smtClean="0"/>
              <a:t>abc.exe</a:t>
            </a:r>
            <a:r>
              <a:rPr lang="en-US" dirty="0" smtClean="0"/>
              <a:t> is a Windows executable file and this is your final program (</a:t>
            </a:r>
            <a:r>
              <a:rPr lang="en-US" dirty="0" smtClean="0">
                <a:solidFill>
                  <a:srgbClr val="FF0000"/>
                </a:solidFill>
              </a:rPr>
              <a:t>the software you have created</a:t>
            </a:r>
            <a:r>
              <a:rPr lang="en-US" dirty="0" smtClean="0"/>
              <a:t>) that you can carry on pen-drive and run on any Windows machine.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25908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47800" y="29718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5638800" y="29337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572000" y="22098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are names given to values.</a:t>
            </a:r>
          </a:p>
          <a:p>
            <a:r>
              <a:rPr lang="en-US" dirty="0" smtClean="0"/>
              <a:t>Variables must be declared for use.</a:t>
            </a:r>
          </a:p>
          <a:p>
            <a:r>
              <a:rPr lang="en-US" dirty="0" smtClean="0"/>
              <a:t>E.g.</a:t>
            </a:r>
          </a:p>
          <a:p>
            <a:pPr>
              <a:buNone/>
            </a:pPr>
            <a:r>
              <a:rPr lang="en-US" dirty="0" smtClean="0"/>
              <a:t>			void main()</a:t>
            </a:r>
          </a:p>
          <a:p>
            <a:pPr>
              <a:buNone/>
            </a:pPr>
            <a:r>
              <a:rPr lang="en-US" dirty="0" smtClean="0"/>
              <a:t>			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int	a;</a:t>
            </a:r>
            <a:r>
              <a:rPr lang="en-US" dirty="0" smtClean="0"/>
              <a:t>		// Here, a is a variable</a:t>
            </a:r>
          </a:p>
          <a:p>
            <a:pPr>
              <a:buNone/>
            </a:pPr>
            <a:r>
              <a:rPr lang="en-US" dirty="0" smtClean="0"/>
              <a:t>			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name Variables?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295" y="2967335"/>
            <a:ext cx="85234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Same as Identifier naming style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give values to Variables?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int	a=10;</a:t>
            </a:r>
            <a:r>
              <a:rPr lang="en-US" dirty="0" smtClean="0"/>
              <a:t>		//Here, the variable a has value 10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234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Dedicated to those who don’t even know printf()</vt:lpstr>
      <vt:lpstr>Slide 2</vt:lpstr>
      <vt:lpstr>Basic Structure of a C program</vt:lpstr>
      <vt:lpstr>Slide 4</vt:lpstr>
      <vt:lpstr>//Very simple C Program abc.c</vt:lpstr>
      <vt:lpstr>Slide 6</vt:lpstr>
      <vt:lpstr>What are variables?</vt:lpstr>
      <vt:lpstr>How to name Variables?</vt:lpstr>
      <vt:lpstr>How to give values to Variables?</vt:lpstr>
      <vt:lpstr>For taking value from user(i.e. you)!!!</vt:lpstr>
      <vt:lpstr>For displaying the value of the Variable</vt:lpstr>
      <vt:lpstr>So two kinds of printf()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Dedicated to those who don’t even know printf() and scanf()</dc:title>
  <dc:creator>Lok Prakash Pandey</dc:creator>
  <cp:lastModifiedBy>BIJETA</cp:lastModifiedBy>
  <cp:revision>31</cp:revision>
  <dcterms:created xsi:type="dcterms:W3CDTF">2006-08-16T00:00:00Z</dcterms:created>
  <dcterms:modified xsi:type="dcterms:W3CDTF">2012-08-09T04:53:48Z</dcterms:modified>
</cp:coreProperties>
</file>