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3" r:id="rId7"/>
    <p:sldId id="265" r:id="rId8"/>
    <p:sldId id="266" r:id="rId9"/>
    <p:sldId id="268" r:id="rId10"/>
    <p:sldId id="267" r:id="rId11"/>
    <p:sldId id="269" r:id="rId12"/>
    <p:sldId id="270"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3" autoAdjust="0"/>
    <p:restoredTop sz="94624" autoAdjust="0"/>
  </p:normalViewPr>
  <p:slideViewPr>
    <p:cSldViewPr>
      <p:cViewPr>
        <p:scale>
          <a:sx n="69" d="100"/>
          <a:sy n="69" d="100"/>
        </p:scale>
        <p:origin x="-138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68EEA9-903A-46B9-AF2A-2AF1938E4E44}" type="datetimeFigureOut">
              <a:rPr lang="en-US" smtClean="0"/>
              <a:pPr/>
              <a:t>7/15/2014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CEE69C-B7C7-4D1F-8A3C-927C8A11EDC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68EEA9-903A-46B9-AF2A-2AF1938E4E44}" type="datetimeFigureOut">
              <a:rPr lang="en-US" smtClean="0"/>
              <a:pPr/>
              <a:t>7/15/2014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CEE69C-B7C7-4D1F-8A3C-927C8A11EDC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68EEA9-903A-46B9-AF2A-2AF1938E4E44}" type="datetimeFigureOut">
              <a:rPr lang="en-US" smtClean="0"/>
              <a:pPr/>
              <a:t>7/15/2014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CEE69C-B7C7-4D1F-8A3C-927C8A11EDC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68EEA9-903A-46B9-AF2A-2AF1938E4E44}" type="datetimeFigureOut">
              <a:rPr lang="en-US" smtClean="0"/>
              <a:pPr/>
              <a:t>7/15/2014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CEE69C-B7C7-4D1F-8A3C-927C8A11EDC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68EEA9-903A-46B9-AF2A-2AF1938E4E44}" type="datetimeFigureOut">
              <a:rPr lang="en-US" smtClean="0"/>
              <a:pPr/>
              <a:t>7/15/2014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CEE69C-B7C7-4D1F-8A3C-927C8A11EDC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68EEA9-903A-46B9-AF2A-2AF1938E4E44}" type="datetimeFigureOut">
              <a:rPr lang="en-US" smtClean="0"/>
              <a:pPr/>
              <a:t>7/15/2014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CEE69C-B7C7-4D1F-8A3C-927C8A11EDC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68EEA9-903A-46B9-AF2A-2AF1938E4E44}" type="datetimeFigureOut">
              <a:rPr lang="en-US" smtClean="0"/>
              <a:pPr/>
              <a:t>7/15/2014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CEE69C-B7C7-4D1F-8A3C-927C8A11EDC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68EEA9-903A-46B9-AF2A-2AF1938E4E44}" type="datetimeFigureOut">
              <a:rPr lang="en-US" smtClean="0"/>
              <a:pPr/>
              <a:t>7/15/2014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CEE69C-B7C7-4D1F-8A3C-927C8A11EDC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68EEA9-903A-46B9-AF2A-2AF1938E4E44}" type="datetimeFigureOut">
              <a:rPr lang="en-US" smtClean="0"/>
              <a:pPr/>
              <a:t>7/15/2014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CEE69C-B7C7-4D1F-8A3C-927C8A11EDC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68EEA9-903A-46B9-AF2A-2AF1938E4E44}" type="datetimeFigureOut">
              <a:rPr lang="en-US" smtClean="0"/>
              <a:pPr/>
              <a:t>7/15/2014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CEE69C-B7C7-4D1F-8A3C-927C8A11EDC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68EEA9-903A-46B9-AF2A-2AF1938E4E44}" type="datetimeFigureOut">
              <a:rPr lang="en-US" smtClean="0"/>
              <a:pPr/>
              <a:t>7/15/2014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CEE69C-B7C7-4D1F-8A3C-927C8A11EDC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68EEA9-903A-46B9-AF2A-2AF1938E4E44}" type="datetimeFigureOut">
              <a:rPr lang="en-US" smtClean="0"/>
              <a:pPr/>
              <a:t>7/15/2014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CEE69C-B7C7-4D1F-8A3C-927C8A11EDC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2209799"/>
          </a:xfrm>
        </p:spPr>
        <p:txBody>
          <a:bodyPr>
            <a:normAutofit/>
          </a:bodyPr>
          <a:lstStyle/>
          <a:p>
            <a:r>
              <a:rPr lang="en-US" b="1" dirty="0" smtClean="0"/>
              <a:t/>
            </a:r>
            <a:br>
              <a:rPr lang="en-US" b="1" dirty="0" smtClean="0"/>
            </a:br>
            <a:r>
              <a:rPr lang="en-US" sz="2800" b="1" dirty="0" smtClean="0">
                <a:latin typeface="Times New Roman" pitchFamily="18" charset="0"/>
                <a:cs typeface="Times New Roman" pitchFamily="18" charset="0"/>
              </a:rPr>
              <a:t>Unit III</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Different </a:t>
            </a:r>
            <a:r>
              <a:rPr lang="en-US" sz="2800" b="1" dirty="0">
                <a:latin typeface="Times New Roman" pitchFamily="18" charset="0"/>
                <a:cs typeface="Times New Roman" pitchFamily="18" charset="0"/>
              </a:rPr>
              <a:t>learning theories</a:t>
            </a:r>
            <a:endParaRPr lang="en-US" sz="2800"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en-US" dirty="0" err="1" smtClean="0"/>
              <a:t>Aryal</a:t>
            </a:r>
            <a:r>
              <a:rPr lang="en-US" dirty="0" smtClean="0"/>
              <a:t> </a:t>
            </a:r>
            <a:r>
              <a:rPr lang="en-US" dirty="0" err="1" smtClean="0"/>
              <a:t>shiva</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pPr lvl="0"/>
            <a:r>
              <a:rPr lang="en-US" sz="2800" dirty="0" smtClean="0">
                <a:latin typeface="Times New Roman" pitchFamily="18" charset="0"/>
                <a:cs typeface="Times New Roman" pitchFamily="18" charset="0"/>
              </a:rPr>
              <a:t>Basic </a:t>
            </a:r>
            <a:r>
              <a:rPr lang="en-US" sz="2800" dirty="0" smtClean="0">
                <a:latin typeface="Times New Roman" pitchFamily="18" charset="0"/>
                <a:cs typeface="Times New Roman" pitchFamily="18" charset="0"/>
              </a:rPr>
              <a:t>characteristics </a:t>
            </a:r>
            <a:r>
              <a:rPr lang="en-US" sz="2800" dirty="0" smtClean="0">
                <a:latin typeface="Times New Roman" pitchFamily="18" charset="0"/>
                <a:cs typeface="Times New Roman" pitchFamily="18" charset="0"/>
              </a:rPr>
              <a:t>of </a:t>
            </a:r>
            <a:r>
              <a:rPr lang="en-US" sz="2800" dirty="0" smtClean="0">
                <a:latin typeface="Times New Roman" pitchFamily="18" charset="0"/>
                <a:cs typeface="Times New Roman" pitchFamily="18" charset="0"/>
              </a:rPr>
              <a:t>Constructivism </a:t>
            </a:r>
            <a:br>
              <a:rPr lang="en-US" sz="2800"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152400" y="533400"/>
            <a:ext cx="8763000" cy="6019800"/>
          </a:xfrm>
        </p:spPr>
        <p:txBody>
          <a:bodyPr>
            <a:normAutofit lnSpcReduction="10000"/>
          </a:bodyPr>
          <a:lstStyle/>
          <a:p>
            <a:pPr>
              <a:lnSpc>
                <a:spcPct val="90000"/>
              </a:lnSpc>
              <a:defRPr/>
            </a:pPr>
            <a:r>
              <a:rPr lang="en-US" sz="2400" dirty="0" smtClean="0">
                <a:latin typeface="Times New Roman" pitchFamily="18" charset="0"/>
                <a:cs typeface="Times New Roman" pitchFamily="18" charset="0"/>
              </a:rPr>
              <a:t>Implant\ establish the learning process in realistic and relevant learning environment.</a:t>
            </a:r>
            <a:endParaRPr lang="en-US" sz="2400" dirty="0" smtClean="0">
              <a:latin typeface="Times New Roman" pitchFamily="18" charset="0"/>
              <a:cs typeface="Times New Roman" pitchFamily="18" charset="0"/>
            </a:endParaRPr>
          </a:p>
          <a:p>
            <a:pPr>
              <a:lnSpc>
                <a:spcPct val="90000"/>
              </a:lnSpc>
              <a:defRPr/>
            </a:pPr>
            <a:r>
              <a:rPr lang="en-US" sz="2400" dirty="0" smtClean="0">
                <a:latin typeface="Times New Roman" pitchFamily="18" charset="0"/>
                <a:cs typeface="Times New Roman" pitchFamily="18" charset="0"/>
              </a:rPr>
              <a:t>It focus on </a:t>
            </a:r>
            <a:r>
              <a:rPr lang="en-US" sz="2400" dirty="0" err="1" smtClean="0">
                <a:latin typeface="Times New Roman" pitchFamily="18" charset="0"/>
                <a:cs typeface="Times New Roman" pitchFamily="18" charset="0"/>
              </a:rPr>
              <a:t>intersubjective</a:t>
            </a:r>
            <a:r>
              <a:rPr lang="en-US" sz="2400" dirty="0" smtClean="0">
                <a:latin typeface="Times New Roman" pitchFamily="18" charset="0"/>
                <a:cs typeface="Times New Roman" pitchFamily="18" charset="0"/>
              </a:rPr>
              <a:t> attitude: a commitment to build shared meaning with others by finding common ground and exchanging interpretation.</a:t>
            </a:r>
          </a:p>
          <a:p>
            <a:pPr>
              <a:lnSpc>
                <a:spcPct val="90000"/>
              </a:lnSpc>
              <a:defRPr/>
            </a:pPr>
            <a:r>
              <a:rPr lang="en-US" sz="2400" dirty="0" smtClean="0">
                <a:latin typeface="Times New Roman" pitchFamily="18" charset="0"/>
                <a:cs typeface="Times New Roman" pitchFamily="18" charset="0"/>
              </a:rPr>
              <a:t>Knowledge </a:t>
            </a:r>
            <a:r>
              <a:rPr lang="en-US" sz="2400" dirty="0" smtClean="0">
                <a:latin typeface="Times New Roman" pitchFamily="18" charset="0"/>
                <a:cs typeface="Times New Roman" pitchFamily="18" charset="0"/>
              </a:rPr>
              <a:t>is constructed as learners make sense of their experience</a:t>
            </a:r>
          </a:p>
          <a:p>
            <a:pPr lvl="1">
              <a:lnSpc>
                <a:spcPct val="90000"/>
              </a:lnSpc>
              <a:defRPr/>
            </a:pPr>
            <a:r>
              <a:rPr lang="en-US" sz="2400" dirty="0" smtClean="0">
                <a:latin typeface="Times New Roman" pitchFamily="18" charset="0"/>
                <a:cs typeface="Times New Roman" pitchFamily="18" charset="0"/>
              </a:rPr>
              <a:t>Knowledge constructions may not match reality</a:t>
            </a:r>
          </a:p>
          <a:p>
            <a:pPr>
              <a:lnSpc>
                <a:spcPct val="90000"/>
              </a:lnSpc>
              <a:defRPr/>
            </a:pPr>
            <a:r>
              <a:rPr lang="en-US" sz="2400" dirty="0" smtClean="0">
                <a:latin typeface="Times New Roman" pitchFamily="18" charset="0"/>
                <a:cs typeface="Times New Roman" pitchFamily="18" charset="0"/>
              </a:rPr>
              <a:t>Learners actively seek meaning in the environment</a:t>
            </a:r>
          </a:p>
          <a:p>
            <a:pPr>
              <a:lnSpc>
                <a:spcPct val="90000"/>
              </a:lnSpc>
              <a:defRPr/>
            </a:pPr>
            <a:r>
              <a:rPr lang="en-US" sz="2400" dirty="0" smtClean="0">
                <a:latin typeface="Times New Roman" pitchFamily="18" charset="0"/>
                <a:cs typeface="Times New Roman" pitchFamily="18" charset="0"/>
              </a:rPr>
              <a:t>In the learning process, learners create and test theories until a satisfactory explanation is </a:t>
            </a:r>
            <a:r>
              <a:rPr lang="en-US" sz="2400" dirty="0" smtClean="0">
                <a:latin typeface="Times New Roman" pitchFamily="18" charset="0"/>
                <a:cs typeface="Times New Roman" pitchFamily="18" charset="0"/>
              </a:rPr>
              <a:t>known.</a:t>
            </a:r>
          </a:p>
          <a:p>
            <a:pPr>
              <a:lnSpc>
                <a:spcPct val="90000"/>
              </a:lnSpc>
              <a:defRPr/>
            </a:pPr>
            <a:r>
              <a:rPr lang="en-US" sz="2400" dirty="0" smtClean="0">
                <a:latin typeface="Times New Roman" pitchFamily="18" charset="0"/>
                <a:cs typeface="Times New Roman" pitchFamily="18" charset="0"/>
              </a:rPr>
              <a:t>It encourage ownership in learning.</a:t>
            </a:r>
            <a:endParaRPr lang="en-US" sz="2400" dirty="0" smtClean="0">
              <a:latin typeface="Times New Roman" pitchFamily="18" charset="0"/>
              <a:cs typeface="Times New Roman" pitchFamily="18" charset="0"/>
            </a:endParaRPr>
          </a:p>
          <a:p>
            <a:pPr>
              <a:lnSpc>
                <a:spcPct val="90000"/>
              </a:lnSpc>
              <a:defRPr/>
            </a:pPr>
            <a:r>
              <a:rPr lang="en-US" sz="2400" dirty="0" smtClean="0">
                <a:latin typeface="Times New Roman" pitchFamily="18" charset="0"/>
                <a:cs typeface="Times New Roman" pitchFamily="18" charset="0"/>
              </a:rPr>
              <a:t>Knowledge is context-dependent</a:t>
            </a:r>
          </a:p>
          <a:p>
            <a:pPr>
              <a:lnSpc>
                <a:spcPct val="90000"/>
              </a:lnSpc>
              <a:defRPr/>
            </a:pPr>
            <a:r>
              <a:rPr lang="en-US" sz="2400" dirty="0" smtClean="0">
                <a:latin typeface="Times New Roman" pitchFamily="18" charset="0"/>
                <a:cs typeface="Times New Roman" pitchFamily="18" charset="0"/>
              </a:rPr>
              <a:t>Social interactions </a:t>
            </a:r>
            <a:r>
              <a:rPr lang="en-US" sz="2400" dirty="0" smtClean="0">
                <a:latin typeface="Times New Roman" pitchFamily="18" charset="0"/>
                <a:cs typeface="Times New Roman" pitchFamily="18" charset="0"/>
              </a:rPr>
              <a:t>and social negotiations are </a:t>
            </a:r>
            <a:r>
              <a:rPr lang="en-US" sz="2400" dirty="0" smtClean="0">
                <a:latin typeface="Times New Roman" pitchFamily="18" charset="0"/>
                <a:cs typeface="Times New Roman" pitchFamily="18" charset="0"/>
              </a:rPr>
              <a:t>vital to </a:t>
            </a:r>
            <a:r>
              <a:rPr lang="en-US" sz="2400" dirty="0" smtClean="0">
                <a:latin typeface="Times New Roman" pitchFamily="18" charset="0"/>
                <a:cs typeface="Times New Roman" pitchFamily="18" charset="0"/>
              </a:rPr>
              <a:t>learning.</a:t>
            </a:r>
          </a:p>
          <a:p>
            <a:pPr>
              <a:lnSpc>
                <a:spcPct val="90000"/>
              </a:lnSpc>
              <a:defRPr/>
            </a:pPr>
            <a:r>
              <a:rPr lang="en-US" sz="2400" dirty="0" smtClean="0">
                <a:latin typeface="Times New Roman" pitchFamily="18" charset="0"/>
                <a:cs typeface="Times New Roman" pitchFamily="18" charset="0"/>
              </a:rPr>
              <a:t>The knowledge formation process is directed by interaction of internal (cognition) and external ( environmental and social ) factors.</a:t>
            </a:r>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533400"/>
          </a:xfrm>
        </p:spPr>
        <p:txBody>
          <a:bodyPr>
            <a:normAutofit fontScale="90000"/>
          </a:bodyPr>
          <a:lstStyle/>
          <a:p>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Major issues among theories of </a:t>
            </a:r>
            <a:r>
              <a:rPr lang="en-US" sz="2800" dirty="0" smtClean="0">
                <a:latin typeface="Times New Roman" pitchFamily="18" charset="0"/>
                <a:cs typeface="Times New Roman" pitchFamily="18" charset="0"/>
              </a:rPr>
              <a:t>learning </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191000"/>
          </a:xfrm>
        </p:spPr>
        <p:txBody>
          <a:bodyPr>
            <a:normAutofit/>
          </a:bodyPr>
          <a:lstStyle/>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800" dirty="0" smtClean="0">
                <a:latin typeface="Times New Roman" pitchFamily="18" charset="0"/>
                <a:cs typeface="Times New Roman" pitchFamily="18" charset="0"/>
              </a:rPr>
              <a:t>Issues related to process and mechanism of learning</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838200"/>
            <a:ext cx="8229600" cy="5562600"/>
          </a:xfrm>
        </p:spPr>
        <p:txBody>
          <a:bodyPr>
            <a:normAutofit lnSpcReduction="10000"/>
          </a:bodyPr>
          <a:lstStyle/>
          <a:p>
            <a:r>
              <a:rPr lang="en-US" sz="2400" dirty="0" smtClean="0">
                <a:latin typeface="Times New Roman" pitchFamily="18" charset="0"/>
                <a:cs typeface="Times New Roman" pitchFamily="18" charset="0"/>
              </a:rPr>
              <a:t>Involvement of centre brain or peripheral or external brain</a:t>
            </a:r>
          </a:p>
          <a:p>
            <a:r>
              <a:rPr lang="en-US" sz="2400" dirty="0" smtClean="0">
                <a:latin typeface="Times New Roman" pitchFamily="18" charset="0"/>
                <a:cs typeface="Times New Roman" pitchFamily="18" charset="0"/>
              </a:rPr>
              <a:t>Acquisition of habits or cognitive structure</a:t>
            </a:r>
          </a:p>
          <a:p>
            <a:r>
              <a:rPr lang="en-US" sz="2400" dirty="0" smtClean="0">
                <a:latin typeface="Times New Roman" pitchFamily="18" charset="0"/>
                <a:cs typeface="Times New Roman" pitchFamily="18" charset="0"/>
              </a:rPr>
              <a:t>Trial and error or insight in problem solving.</a:t>
            </a:r>
          </a:p>
          <a:p>
            <a:r>
              <a:rPr lang="en-US" sz="2400" dirty="0" smtClean="0">
                <a:latin typeface="Times New Roman" pitchFamily="18" charset="0"/>
                <a:cs typeface="Times New Roman" pitchFamily="18" charset="0"/>
              </a:rPr>
              <a:t>Contiguity and reinforcement: Pavlov and skinner</a:t>
            </a:r>
          </a:p>
          <a:p>
            <a:r>
              <a:rPr lang="en-US" sz="2400" dirty="0" smtClean="0">
                <a:latin typeface="Times New Roman" pitchFamily="18" charset="0"/>
                <a:cs typeface="Times New Roman" pitchFamily="18" charset="0"/>
              </a:rPr>
              <a:t>Extinction of learned responses: </a:t>
            </a:r>
          </a:p>
          <a:p>
            <a:pPr>
              <a:buFont typeface="Wingdings" pitchFamily="2" charset="2"/>
              <a:buChar char="q"/>
            </a:pPr>
            <a:r>
              <a:rPr lang="en-US" sz="2400" dirty="0" smtClean="0">
                <a:latin typeface="Times New Roman" pitchFamily="18" charset="0"/>
                <a:cs typeface="Times New Roman" pitchFamily="18" charset="0"/>
              </a:rPr>
              <a:t>In classical conditioning theory- discontinuity  of </a:t>
            </a:r>
            <a:r>
              <a:rPr lang="en-US" sz="2400" dirty="0" err="1" smtClean="0">
                <a:latin typeface="Times New Roman" pitchFamily="18" charset="0"/>
                <a:cs typeface="Times New Roman" pitchFamily="18" charset="0"/>
              </a:rPr>
              <a:t>u.c.s</a:t>
            </a:r>
            <a:r>
              <a:rPr lang="en-US" sz="2400" dirty="0" smtClean="0">
                <a:latin typeface="Times New Roman" pitchFamily="18" charset="0"/>
                <a:cs typeface="Times New Roman" pitchFamily="18" charset="0"/>
              </a:rPr>
              <a:t>.</a:t>
            </a:r>
          </a:p>
          <a:p>
            <a:pPr>
              <a:buFont typeface="Wingdings" pitchFamily="2" charset="2"/>
              <a:buChar char="q"/>
            </a:pPr>
            <a:r>
              <a:rPr lang="en-US" sz="2400" dirty="0" smtClean="0">
                <a:latin typeface="Times New Roman" pitchFamily="18" charset="0"/>
                <a:cs typeface="Times New Roman" pitchFamily="18" charset="0"/>
              </a:rPr>
              <a:t>Operant conditioning and insightful learning theory – frustration, while they are unable to get reinforcement that  lead to  learner to extinction of learned responses.</a:t>
            </a:r>
          </a:p>
          <a:p>
            <a:pPr>
              <a:buFont typeface="Wingdings" pitchFamily="2" charset="2"/>
              <a:buChar char="q"/>
            </a:pPr>
            <a:r>
              <a:rPr lang="en-US" sz="2400" dirty="0" smtClean="0">
                <a:latin typeface="Times New Roman" pitchFamily="18" charset="0"/>
                <a:cs typeface="Times New Roman" pitchFamily="18" charset="0"/>
              </a:rPr>
              <a:t>Psychoanalyst: Learners, they do not want to recall upset event or extinction of learned responses is the  result of function of unconscious minds.</a:t>
            </a:r>
          </a:p>
          <a:p>
            <a:r>
              <a:rPr lang="en-US" sz="2400" dirty="0" smtClean="0">
                <a:latin typeface="Times New Roman" pitchFamily="18" charset="0"/>
                <a:cs typeface="Times New Roman" pitchFamily="18" charset="0"/>
              </a:rPr>
              <a:t>Learning as a process or product :</a:t>
            </a:r>
          </a:p>
          <a:p>
            <a:r>
              <a:rPr lang="en-US" sz="2400" dirty="0" smtClean="0">
                <a:latin typeface="Times New Roman" pitchFamily="18" charset="0"/>
                <a:cs typeface="Times New Roman" pitchFamily="18" charset="0"/>
              </a:rPr>
              <a:t>One or more kinds of learning : </a:t>
            </a:r>
            <a:r>
              <a:rPr lang="en-US" sz="2400" dirty="0" err="1" smtClean="0">
                <a:latin typeface="Times New Roman" pitchFamily="18" charset="0"/>
                <a:cs typeface="Times New Roman" pitchFamily="18" charset="0"/>
              </a:rPr>
              <a:t>Gane</a:t>
            </a:r>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Times New Roman" pitchFamily="18" charset="0"/>
                <a:cs typeface="Times New Roman" pitchFamily="18" charset="0"/>
              </a:rPr>
              <a:t>Role </a:t>
            </a:r>
            <a:r>
              <a:rPr lang="en-US" sz="2800" dirty="0" smtClean="0">
                <a:latin typeface="Times New Roman" pitchFamily="18" charset="0"/>
                <a:cs typeface="Times New Roman" pitchFamily="18" charset="0"/>
              </a:rPr>
              <a:t>of practice, understanding and reward and punishment in learning</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t>drill</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Concept of learning</a:t>
            </a:r>
            <a:endParaRPr lang="en-US" sz="2800" dirty="0"/>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Learning can be defined as a relatively permanent influence on behavior, knowledge and thinking skills which comes about through experience.</a:t>
            </a:r>
          </a:p>
          <a:p>
            <a:r>
              <a:rPr lang="en-US" sz="2400" dirty="0" smtClean="0">
                <a:latin typeface="Times New Roman" pitchFamily="18" charset="0"/>
                <a:cs typeface="Times New Roman" pitchFamily="18" charset="0"/>
              </a:rPr>
              <a:t>Not everything we know is learned, we inherit some capacities- they are inborn or innate not learned for example, to swallow , to flinch at loud noises or blink  when an object comes too closes to out eyes.</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2800" dirty="0" smtClean="0">
                <a:latin typeface="Times New Roman" pitchFamily="18" charset="0"/>
                <a:cs typeface="Times New Roman" pitchFamily="18" charset="0"/>
              </a:rPr>
              <a:t>Major approaches to learning theories</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2438400"/>
            <a:ext cx="8229600" cy="3687763"/>
          </a:xfrm>
        </p:spPr>
        <p:txBody>
          <a:bodyPr>
            <a:normAutofit/>
          </a:bodyPr>
          <a:lstStyle/>
          <a:p>
            <a:pPr lvl="0"/>
            <a:r>
              <a:rPr lang="en-US" sz="2400" dirty="0" smtClean="0">
                <a:latin typeface="Times New Roman" pitchFamily="18" charset="0"/>
                <a:cs typeface="Times New Roman" pitchFamily="18" charset="0"/>
              </a:rPr>
              <a:t>Behaviorism </a:t>
            </a:r>
            <a:r>
              <a:rPr lang="en-US" sz="2400" dirty="0">
                <a:latin typeface="Times New Roman" pitchFamily="18" charset="0"/>
                <a:cs typeface="Times New Roman" pitchFamily="18" charset="0"/>
              </a:rPr>
              <a:t>and its basic characteristics</a:t>
            </a:r>
          </a:p>
          <a:p>
            <a:pPr lvl="0"/>
            <a:r>
              <a:rPr lang="en-US" sz="2400" dirty="0">
                <a:latin typeface="Times New Roman" pitchFamily="18" charset="0"/>
                <a:cs typeface="Times New Roman" pitchFamily="18" charset="0"/>
              </a:rPr>
              <a:t>Congnitivism and its basic characteristics</a:t>
            </a:r>
          </a:p>
          <a:p>
            <a:pPr lvl="0"/>
            <a:r>
              <a:rPr lang="en-US" sz="2400" dirty="0">
                <a:latin typeface="Times New Roman" pitchFamily="18" charset="0"/>
                <a:cs typeface="Times New Roman" pitchFamily="18" charset="0"/>
              </a:rPr>
              <a:t>Constructivism and its basic characteristics </a:t>
            </a:r>
          </a:p>
          <a:p>
            <a:endParaRPr lang="en-US"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2800" dirty="0" smtClean="0">
                <a:latin typeface="Times New Roman" pitchFamily="18" charset="0"/>
                <a:cs typeface="Times New Roman" pitchFamily="18" charset="0"/>
              </a:rPr>
              <a:t>Behaviorism and its basic characteristics</a:t>
            </a:r>
            <a:br>
              <a:rPr lang="en-US" sz="2800"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Behavioral learning theories believe that the outcomes of learning is change in behavior and emphasizes the effects of external events on the individual.</a:t>
            </a:r>
          </a:p>
          <a:p>
            <a:r>
              <a:rPr lang="en-US" sz="2400" dirty="0" smtClean="0">
                <a:latin typeface="Times New Roman" pitchFamily="18" charset="0"/>
                <a:cs typeface="Times New Roman" pitchFamily="18" charset="0"/>
              </a:rPr>
              <a:t>The behaviorists view that the thought, feeling and motives are not appropriate subject matter for a science of behavior  because that can not be directly observed. They also emphasize associative learning . Which consist of learning that two events are connected or associate .</a:t>
            </a:r>
          </a:p>
          <a:p>
            <a:r>
              <a:rPr lang="en-US" sz="2400" dirty="0" smtClean="0">
                <a:latin typeface="Times New Roman" pitchFamily="18" charset="0"/>
                <a:cs typeface="Times New Roman" pitchFamily="18" charset="0"/>
              </a:rPr>
              <a:t> Its view that behavior is every things that we do, both verbal and nonverbal that can be directly seen or heard.</a:t>
            </a:r>
          </a:p>
          <a:p>
            <a:endParaRPr lang="en-US" sz="2400" dirty="0" smtClean="0">
              <a:latin typeface="Times New Roman" pitchFamily="18" charset="0"/>
              <a:cs typeface="Times New Roman" pitchFamily="18" charset="0"/>
            </a:endParaRPr>
          </a:p>
          <a:p>
            <a:pPr>
              <a:buNone/>
            </a:pPr>
            <a:endParaRPr lang="en-US" sz="24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Times New Roman" pitchFamily="18" charset="0"/>
                <a:cs typeface="Times New Roman" pitchFamily="18" charset="0"/>
              </a:rPr>
              <a:t>Behaviorism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stimulus- response theories</a:t>
            </a:r>
            <a:endParaRPr lang="en-US" sz="2800" dirty="0"/>
          </a:p>
        </p:txBody>
      </p:sp>
      <p:sp>
        <p:nvSpPr>
          <p:cNvPr id="3" name="Text Placeholder 2"/>
          <p:cNvSpPr>
            <a:spLocks noGrp="1"/>
          </p:cNvSpPr>
          <p:nvPr>
            <p:ph type="body" idx="1"/>
          </p:nvPr>
        </p:nvSpPr>
        <p:spPr/>
        <p:txBody>
          <a:bodyPr>
            <a:noAutofit/>
          </a:bodyPr>
          <a:lstStyle/>
          <a:p>
            <a:r>
              <a:rPr lang="en-US" sz="2000" dirty="0" smtClean="0">
                <a:latin typeface="Times New Roman" pitchFamily="18" charset="0"/>
                <a:cs typeface="Times New Roman" pitchFamily="18" charset="0"/>
              </a:rPr>
              <a:t>S-r theory without reinforcement</a:t>
            </a:r>
            <a:endParaRPr lang="en-US" sz="2000" dirty="0">
              <a:latin typeface="Times New Roman" pitchFamily="18" charset="0"/>
              <a:cs typeface="Times New Roman" pitchFamily="18" charset="0"/>
            </a:endParaRPr>
          </a:p>
        </p:txBody>
      </p:sp>
      <p:sp>
        <p:nvSpPr>
          <p:cNvPr id="4" name="Content Placeholder 3"/>
          <p:cNvSpPr>
            <a:spLocks noGrp="1"/>
          </p:cNvSpPr>
          <p:nvPr>
            <p:ph sz="half" idx="2"/>
          </p:nvPr>
        </p:nvSpPr>
        <p:spPr/>
        <p:txBody>
          <a:bodyPr/>
          <a:lstStyle/>
          <a:p>
            <a:r>
              <a:rPr lang="en-US" dirty="0" err="1" smtClean="0">
                <a:latin typeface="Times New Roman" pitchFamily="18" charset="0"/>
                <a:cs typeface="Times New Roman" pitchFamily="18" charset="0"/>
              </a:rPr>
              <a:t>pavlov’s</a:t>
            </a:r>
            <a:r>
              <a:rPr lang="en-US" dirty="0" smtClean="0">
                <a:latin typeface="Times New Roman" pitchFamily="18" charset="0"/>
                <a:cs typeface="Times New Roman" pitchFamily="18" charset="0"/>
              </a:rPr>
              <a:t> classical conditioning theory of learning</a:t>
            </a:r>
          </a:p>
          <a:p>
            <a:r>
              <a:rPr lang="en-US" dirty="0" smtClean="0">
                <a:latin typeface="Times New Roman" pitchFamily="18" charset="0"/>
                <a:cs typeface="Times New Roman" pitchFamily="18" charset="0"/>
              </a:rPr>
              <a:t>Watson's  learning theory</a:t>
            </a:r>
          </a:p>
          <a:p>
            <a:r>
              <a:rPr lang="en-US" dirty="0" smtClean="0">
                <a:latin typeface="Times New Roman" pitchFamily="18" charset="0"/>
                <a:cs typeface="Times New Roman" pitchFamily="18" charset="0"/>
              </a:rPr>
              <a:t>Guthrie's learning theory </a:t>
            </a:r>
            <a:endParaRPr lang="en-US" dirty="0">
              <a:latin typeface="Times New Roman" pitchFamily="18" charset="0"/>
              <a:cs typeface="Times New Roman" pitchFamily="18" charset="0"/>
            </a:endParaRPr>
          </a:p>
        </p:txBody>
      </p:sp>
      <p:sp>
        <p:nvSpPr>
          <p:cNvPr id="5" name="Text Placeholder 4"/>
          <p:cNvSpPr>
            <a:spLocks noGrp="1"/>
          </p:cNvSpPr>
          <p:nvPr>
            <p:ph type="body" sz="quarter" idx="3"/>
          </p:nvPr>
        </p:nvSpPr>
        <p:spPr/>
        <p:txBody>
          <a:bodyPr>
            <a:normAutofit fontScale="92500"/>
          </a:bodyPr>
          <a:lstStyle/>
          <a:p>
            <a:r>
              <a:rPr lang="en-US" dirty="0" smtClean="0"/>
              <a:t>S-r </a:t>
            </a:r>
            <a:r>
              <a:rPr lang="en-US" dirty="0" smtClean="0">
                <a:latin typeface="Times New Roman" pitchFamily="18" charset="0"/>
                <a:cs typeface="Times New Roman" pitchFamily="18" charset="0"/>
              </a:rPr>
              <a:t>theories</a:t>
            </a:r>
            <a:r>
              <a:rPr lang="en-US" dirty="0" smtClean="0"/>
              <a:t> with reinforcement</a:t>
            </a:r>
            <a:endParaRPr lang="en-US" dirty="0"/>
          </a:p>
        </p:txBody>
      </p:sp>
      <p:sp>
        <p:nvSpPr>
          <p:cNvPr id="6" name="Content Placeholder 5"/>
          <p:cNvSpPr>
            <a:spLocks noGrp="1"/>
          </p:cNvSpPr>
          <p:nvPr>
            <p:ph sz="quarter" idx="4"/>
          </p:nvPr>
        </p:nvSpPr>
        <p:spPr/>
        <p:txBody>
          <a:bodyPr/>
          <a:lstStyle/>
          <a:p>
            <a:r>
              <a:rPr lang="en-US" dirty="0" smtClean="0">
                <a:latin typeface="Times New Roman" pitchFamily="18" charset="0"/>
                <a:cs typeface="Times New Roman" pitchFamily="18" charset="0"/>
              </a:rPr>
              <a:t>Thorndike's learning theories</a:t>
            </a:r>
          </a:p>
          <a:p>
            <a:r>
              <a:rPr lang="en-US" dirty="0" smtClean="0">
                <a:latin typeface="Times New Roman" pitchFamily="18" charset="0"/>
                <a:cs typeface="Times New Roman" pitchFamily="18" charset="0"/>
              </a:rPr>
              <a:t>Hull’s learning theory</a:t>
            </a:r>
          </a:p>
          <a:p>
            <a:r>
              <a:rPr lang="en-US" dirty="0" smtClean="0">
                <a:latin typeface="Times New Roman" pitchFamily="18" charset="0"/>
                <a:cs typeface="Times New Roman" pitchFamily="18" charset="0"/>
              </a:rPr>
              <a:t>Skinner’s learning theory</a:t>
            </a:r>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3100" dirty="0" smtClean="0">
                <a:latin typeface="Times New Roman" pitchFamily="18" charset="0"/>
                <a:cs typeface="Times New Roman" pitchFamily="18" charset="0"/>
              </a:rPr>
              <a:t>Congnitivism and its basic characteristics</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A  general approach that views learning as an active mental process of acquiring, remembering and using knowledge.</a:t>
            </a:r>
          </a:p>
          <a:p>
            <a:r>
              <a:rPr lang="en-US" sz="2400" dirty="0" smtClean="0">
                <a:latin typeface="Times New Roman" pitchFamily="18" charset="0"/>
                <a:cs typeface="Times New Roman" pitchFamily="18" charset="0"/>
              </a:rPr>
              <a:t>Cognovits also view learning as “ transforming significant understanding we already have, rather than simple acquisitions written on blank slates”( resnick,1986)</a:t>
            </a:r>
          </a:p>
          <a:p>
            <a:r>
              <a:rPr lang="en-US" sz="2400" dirty="0" smtClean="0">
                <a:latin typeface="Times New Roman" pitchFamily="18" charset="0"/>
                <a:cs typeface="Times New Roman" pitchFamily="18" charset="0"/>
              </a:rPr>
              <a:t>World cognovits views emphasized the acquisition of knowledge but newer approaches </a:t>
            </a:r>
            <a:r>
              <a:rPr lang="en-US" sz="2400" dirty="0" err="1" smtClean="0">
                <a:latin typeface="Times New Roman" pitchFamily="18" charset="0"/>
                <a:cs typeface="Times New Roman" pitchFamily="18" charset="0"/>
              </a:rPr>
              <a:t>staes</a:t>
            </a:r>
            <a:r>
              <a:rPr lang="en-US" sz="2400" dirty="0" smtClean="0">
                <a:latin typeface="Times New Roman" pitchFamily="18" charset="0"/>
                <a:cs typeface="Times New Roman" pitchFamily="18" charset="0"/>
              </a:rPr>
              <a:t> its construction ( </a:t>
            </a:r>
            <a:r>
              <a:rPr lang="en-US" sz="2400" dirty="0" err="1" smtClean="0">
                <a:latin typeface="Times New Roman" pitchFamily="18" charset="0"/>
                <a:cs typeface="Times New Roman" pitchFamily="18" charset="0"/>
              </a:rPr>
              <a:t>anderson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reder</a:t>
            </a:r>
            <a:r>
              <a:rPr lang="en-US" sz="2400" dirty="0" smtClean="0">
                <a:latin typeface="Times New Roman" pitchFamily="18" charset="0"/>
                <a:cs typeface="Times New Roman" pitchFamily="18" charset="0"/>
              </a:rPr>
              <a:t>&amp; simon,1996)  </a:t>
            </a:r>
            <a:endParaRPr lang="en-US" sz="24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Autofit/>
          </a:bodyPr>
          <a:lstStyle/>
          <a:p>
            <a:r>
              <a:rPr lang="en-US" sz="2800" dirty="0" smtClean="0">
                <a:latin typeface="Times New Roman" pitchFamily="18" charset="0"/>
                <a:cs typeface="Times New Roman" pitchFamily="18" charset="0"/>
              </a:rPr>
              <a:t>Cognitive theory</a:t>
            </a:r>
            <a:endParaRPr lang="en-US" sz="2800" dirty="0">
              <a:latin typeface="Times New Roman" pitchFamily="18" charset="0"/>
              <a:cs typeface="Times New Roman" pitchFamily="18" charset="0"/>
            </a:endParaRPr>
          </a:p>
        </p:txBody>
      </p:sp>
      <p:sp>
        <p:nvSpPr>
          <p:cNvPr id="5" name="Content Placeholder 4"/>
          <p:cNvSpPr>
            <a:spLocks noGrp="1"/>
          </p:cNvSpPr>
          <p:nvPr>
            <p:ph idx="1"/>
          </p:nvPr>
        </p:nvSpPr>
        <p:spPr>
          <a:xfrm>
            <a:off x="457200" y="762000"/>
            <a:ext cx="8229600" cy="5715000"/>
          </a:xfrm>
        </p:spPr>
        <p:txBody>
          <a:bodyPr>
            <a:normAutofit/>
          </a:bodyPr>
          <a:lstStyle/>
          <a:p>
            <a:r>
              <a:rPr lang="en-US" sz="2000" b="1" dirty="0" smtClean="0">
                <a:latin typeface="Times New Roman" pitchFamily="18" charset="0"/>
                <a:cs typeface="Times New Roman" pitchFamily="18" charset="0"/>
              </a:rPr>
              <a:t>Schema theory: </a:t>
            </a:r>
            <a:r>
              <a:rPr lang="en-US" sz="2000" dirty="0" smtClean="0">
                <a:latin typeface="Times New Roman" pitchFamily="18" charset="0"/>
                <a:cs typeface="Times New Roman" pitchFamily="18" charset="0"/>
              </a:rPr>
              <a:t>Theory of how knowledge is represented and how the representation of knowledge guides the application of knowledge</a:t>
            </a:r>
          </a:p>
          <a:p>
            <a:r>
              <a:rPr lang="en-US" sz="2000" b="1" dirty="0" smtClean="0">
                <a:latin typeface="Times New Roman" pitchFamily="18" charset="0"/>
                <a:cs typeface="Times New Roman" pitchFamily="18" charset="0"/>
              </a:rPr>
              <a:t>Psychoanalysis theory</a:t>
            </a:r>
            <a:r>
              <a:rPr lang="en-US" sz="2000" dirty="0" smtClean="0">
                <a:latin typeface="Times New Roman" pitchFamily="18" charset="0"/>
                <a:cs typeface="Times New Roman" pitchFamily="18" charset="0"/>
              </a:rPr>
              <a:t>: A method </a:t>
            </a:r>
            <a:r>
              <a:rPr lang="en-US" sz="2000" smtClean="0">
                <a:latin typeface="Times New Roman" pitchFamily="18" charset="0"/>
                <a:cs typeface="Times New Roman" pitchFamily="18" charset="0"/>
              </a:rPr>
              <a:t>of psychotherapy </a:t>
            </a:r>
            <a:r>
              <a:rPr lang="en-US" sz="2000" dirty="0" smtClean="0">
                <a:latin typeface="Times New Roman" pitchFamily="18" charset="0"/>
                <a:cs typeface="Times New Roman" pitchFamily="18" charset="0"/>
              </a:rPr>
              <a:t>developed by Freud based on his belief that the root of all psychological problem is unconscious conflict between the id, the ego, and the superego.</a:t>
            </a:r>
          </a:p>
          <a:p>
            <a:r>
              <a:rPr lang="en-US" sz="2000" b="1" dirty="0" smtClean="0"/>
              <a:t>Gestalt psychology: </a:t>
            </a:r>
            <a:r>
              <a:rPr lang="en-US" sz="2000" dirty="0" smtClean="0">
                <a:latin typeface="Times New Roman" pitchFamily="18" charset="0"/>
                <a:cs typeface="Times New Roman" pitchFamily="18" charset="0"/>
              </a:rPr>
              <a:t>Gestalt is a perspective focuses on the belief that human consciousness cannot be broken down into its elements. This approach to psychology was founded on the concept of the </a:t>
            </a:r>
            <a:r>
              <a:rPr lang="en-US" sz="2000" i="1" dirty="0" smtClean="0">
                <a:latin typeface="Times New Roman" pitchFamily="18" charset="0"/>
                <a:cs typeface="Times New Roman" pitchFamily="18" charset="0"/>
              </a:rPr>
              <a:t>gestalt, or whole. Gestalt psychologists led by Max Wertheimer (1880 - 1943), Wolfgang Kohler (1887 – 1967) and Kurt </a:t>
            </a:r>
            <a:r>
              <a:rPr lang="en-US" sz="2000" i="1" dirty="0" err="1" smtClean="0">
                <a:latin typeface="Times New Roman" pitchFamily="18" charset="0"/>
                <a:cs typeface="Times New Roman" pitchFamily="18" charset="0"/>
              </a:rPr>
              <a:t>Koffka</a:t>
            </a:r>
            <a:r>
              <a:rPr lang="en-US" sz="2000" i="1" dirty="0" smtClean="0">
                <a:latin typeface="Times New Roman" pitchFamily="18" charset="0"/>
                <a:cs typeface="Times New Roman" pitchFamily="18" charset="0"/>
              </a:rPr>
              <a:t> (1886 – 1941) have made substantial contributions to our understanding of perception.</a:t>
            </a:r>
          </a:p>
          <a:p>
            <a:r>
              <a:rPr lang="en-US" sz="2000" b="1" dirty="0" smtClean="0"/>
              <a:t>Information processing model: </a:t>
            </a:r>
            <a:r>
              <a:rPr lang="en-US" sz="2000" dirty="0" smtClean="0">
                <a:latin typeface="Times New Roman" pitchFamily="18" charset="0"/>
                <a:cs typeface="Times New Roman" pitchFamily="18" charset="0"/>
              </a:rPr>
              <a:t>This model proposes that human memory is like the computer which involves a sequence of three stages: sensory memory, short term memory and long term memory.</a:t>
            </a:r>
            <a:endParaRPr lang="en-US" sz="2000" i="1"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sz="2800" dirty="0" smtClean="0">
                <a:latin typeface="Times New Roman" pitchFamily="18" charset="0"/>
                <a:cs typeface="Times New Roman" pitchFamily="18" charset="0"/>
              </a:rPr>
              <a:t>Characteristics of cognitive theory</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609600"/>
            <a:ext cx="8229600" cy="5943600"/>
          </a:xfrm>
        </p:spPr>
        <p:txBody>
          <a:bodyPr>
            <a:normAutofit/>
          </a:bodyPr>
          <a:lstStyle/>
          <a:p>
            <a:r>
              <a:rPr lang="en-US" sz="2400" dirty="0" smtClean="0">
                <a:latin typeface="Times New Roman" pitchFamily="18" charset="0"/>
                <a:cs typeface="Times New Roman" pitchFamily="18" charset="0"/>
              </a:rPr>
              <a:t>Its major focuses on the study of how people think, understand, and know. They emphasizes on learning how people comprehend and represent the outside world within themselves and how our ways of thinking about the world influence our behavior.</a:t>
            </a:r>
          </a:p>
          <a:p>
            <a:r>
              <a:rPr lang="en-US" sz="2400" dirty="0" smtClean="0">
                <a:latin typeface="Times New Roman" pitchFamily="18" charset="0"/>
                <a:cs typeface="Times New Roman" pitchFamily="18" charset="0"/>
              </a:rPr>
              <a:t>Perception of the situation as a whole rather than part.</a:t>
            </a:r>
          </a:p>
          <a:p>
            <a:r>
              <a:rPr lang="en-US" sz="2400" dirty="0" smtClean="0">
                <a:latin typeface="Times New Roman" pitchFamily="18" charset="0"/>
                <a:cs typeface="Times New Roman" pitchFamily="18" charset="0"/>
              </a:rPr>
              <a:t>The cognitive theories emphasize on the  construction of understanding depend on individual’s activeness.</a:t>
            </a:r>
          </a:p>
          <a:p>
            <a:r>
              <a:rPr lang="en-US" sz="2400" dirty="0" smtClean="0">
                <a:latin typeface="Times New Roman" pitchFamily="18" charset="0"/>
                <a:cs typeface="Times New Roman" pitchFamily="18" charset="0"/>
              </a:rPr>
              <a:t>Change always accrue accidently.</a:t>
            </a:r>
          </a:p>
          <a:p>
            <a:r>
              <a:rPr lang="en-US" sz="2400" dirty="0" smtClean="0">
                <a:latin typeface="Times New Roman" pitchFamily="18" charset="0"/>
                <a:cs typeface="Times New Roman" pitchFamily="18" charset="0"/>
              </a:rPr>
              <a:t>It emphasizes on problem solving methods.</a:t>
            </a:r>
          </a:p>
          <a:p>
            <a:r>
              <a:rPr lang="en-US" sz="2400" dirty="0" smtClean="0">
                <a:latin typeface="Times New Roman" pitchFamily="18" charset="0"/>
                <a:cs typeface="Times New Roman" pitchFamily="18" charset="0"/>
              </a:rPr>
              <a:t>Whole perception is the central path of learning.</a:t>
            </a:r>
          </a:p>
          <a:p>
            <a:r>
              <a:rPr lang="en-US" sz="2400" dirty="0" smtClean="0">
                <a:latin typeface="Times New Roman" pitchFamily="18" charset="0"/>
                <a:cs typeface="Times New Roman" pitchFamily="18" charset="0"/>
              </a:rPr>
              <a:t>It focus on individual deference in learning.</a:t>
            </a:r>
          </a:p>
          <a:p>
            <a:r>
              <a:rPr lang="en-US" sz="2400" dirty="0" smtClean="0">
                <a:latin typeface="Times New Roman" pitchFamily="18" charset="0"/>
                <a:cs typeface="Times New Roman" pitchFamily="18" charset="0"/>
              </a:rPr>
              <a:t>Learning as mental process.</a:t>
            </a:r>
            <a:endParaRPr lang="en-US" sz="24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Times New Roman" pitchFamily="18" charset="0"/>
                <a:cs typeface="Times New Roman" pitchFamily="18" charset="0"/>
              </a:rPr>
              <a:t>Constructivism and its basic characteristics</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Constructivism view that emphasizes the active role of the learner in building understanding and making sense of information.</a:t>
            </a:r>
          </a:p>
          <a:p>
            <a:pPr>
              <a:buNone/>
            </a:pPr>
            <a:r>
              <a:rPr lang="en-US" sz="2400" dirty="0" smtClean="0">
                <a:latin typeface="Times New Roman" pitchFamily="18" charset="0"/>
                <a:cs typeface="Times New Roman" pitchFamily="18" charset="0"/>
              </a:rPr>
              <a:t>Forms of constructivism: </a:t>
            </a:r>
          </a:p>
          <a:p>
            <a:pPr>
              <a:buFont typeface="Wingdings" pitchFamily="2" charset="2"/>
              <a:buChar char="q"/>
            </a:pPr>
            <a:r>
              <a:rPr lang="en-US" sz="2400" dirty="0" smtClean="0">
                <a:latin typeface="Times New Roman" pitchFamily="18" charset="0"/>
                <a:cs typeface="Times New Roman" pitchFamily="18" charset="0"/>
              </a:rPr>
              <a:t>First forms of constructivism  focus on the individual and psychological sources of knowing as in </a:t>
            </a:r>
            <a:r>
              <a:rPr lang="en-US" sz="2400" dirty="0" err="1" smtClean="0">
                <a:latin typeface="Times New Roman" pitchFamily="18" charset="0"/>
                <a:cs typeface="Times New Roman" pitchFamily="18" charset="0"/>
              </a:rPr>
              <a:t>piaget</a:t>
            </a:r>
            <a:r>
              <a:rPr lang="en-US" sz="2400" dirty="0" smtClean="0">
                <a:latin typeface="Times New Roman" pitchFamily="18" charset="0"/>
                <a:cs typeface="Times New Roman" pitchFamily="18" charset="0"/>
              </a:rPr>
              <a:t>’ theory.</a:t>
            </a:r>
          </a:p>
          <a:p>
            <a:pPr>
              <a:buFont typeface="Wingdings" pitchFamily="2" charset="2"/>
              <a:buChar char="q"/>
            </a:pPr>
            <a:r>
              <a:rPr lang="en-US" sz="2400" dirty="0" smtClean="0">
                <a:latin typeface="Times New Roman" pitchFamily="18" charset="0"/>
                <a:cs typeface="Times New Roman" pitchFamily="18" charset="0"/>
              </a:rPr>
              <a:t>Second forms of constructivism focus on the cultural and environment sources of knowing ,as in </a:t>
            </a:r>
            <a:r>
              <a:rPr lang="en-US" sz="2400" dirty="0" err="1" smtClean="0">
                <a:latin typeface="Times New Roman" pitchFamily="18" charset="0"/>
                <a:cs typeface="Times New Roman" pitchFamily="18" charset="0"/>
              </a:rPr>
              <a:t>ygotsky’s</a:t>
            </a:r>
            <a:r>
              <a:rPr lang="en-US" sz="2400" dirty="0" smtClean="0">
                <a:latin typeface="Times New Roman" pitchFamily="18" charset="0"/>
                <a:cs typeface="Times New Roman" pitchFamily="18" charset="0"/>
              </a:rPr>
              <a:t> theory.</a:t>
            </a:r>
            <a:endParaRPr lang="en-US" sz="24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998</TotalTime>
  <Words>880</Words>
  <Application>Microsoft Office PowerPoint</Application>
  <PresentationFormat>On-screen Show (4:3)</PresentationFormat>
  <Paragraphs>71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 Unit III Different learning theories</vt:lpstr>
      <vt:lpstr>Concept of learning</vt:lpstr>
      <vt:lpstr>Major approaches to learning theories</vt:lpstr>
      <vt:lpstr>Behaviorism and its basic characteristics </vt:lpstr>
      <vt:lpstr>Behaviorism  stimulus- response theories</vt:lpstr>
      <vt:lpstr>Congnitivism and its basic characteristics </vt:lpstr>
      <vt:lpstr>Cognitive theory</vt:lpstr>
      <vt:lpstr>Characteristics of cognitive theory</vt:lpstr>
      <vt:lpstr>Constructivism and its basic characteristics</vt:lpstr>
      <vt:lpstr>Basic characteristics of Constructivism  </vt:lpstr>
      <vt:lpstr> Major issues among theories of learning   </vt:lpstr>
      <vt:lpstr>Issues related to process and mechanism of learning</vt:lpstr>
      <vt:lpstr>Role of practice, understanding and reward and punishment in learning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III Different learning theories</dc:title>
  <dc:creator>Aryal</dc:creator>
  <cp:lastModifiedBy>Aryal</cp:lastModifiedBy>
  <cp:revision>82</cp:revision>
  <dcterms:created xsi:type="dcterms:W3CDTF">2014-07-10T19:13:05Z</dcterms:created>
  <dcterms:modified xsi:type="dcterms:W3CDTF">2014-07-15T23:57:49Z</dcterms:modified>
</cp:coreProperties>
</file>