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B56C7-9E67-438D-BF66-DA91E6FD9AB4}" type="datetimeFigureOut">
              <a:rPr lang="en-US" smtClean="0"/>
              <a:t>5/10/2014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8FC9F-B94B-453C-91C4-D9E0AC18AC7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68FC9F-B94B-453C-91C4-D9E0AC18AC71}"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75476-E526-4D22-AE32-00CE450037D8}"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75476-E526-4D22-AE32-00CE450037D8}"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75476-E526-4D22-AE32-00CE450037D8}"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E3A2A065-3D4C-4F5A-8841-9B09B0D05C83}" type="slidenum">
              <a:rPr lang="en-US"/>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75476-E526-4D22-AE32-00CE450037D8}"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75476-E526-4D22-AE32-00CE450037D8}" type="datetimeFigureOut">
              <a:rPr lang="en-US" smtClean="0"/>
              <a:pPr/>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75476-E526-4D22-AE32-00CE450037D8}"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75476-E526-4D22-AE32-00CE450037D8}" type="datetimeFigureOut">
              <a:rPr lang="en-US" smtClean="0"/>
              <a:pPr/>
              <a:t>5/10/2014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75476-E526-4D22-AE32-00CE450037D8}" type="datetimeFigureOut">
              <a:rPr lang="en-US" smtClean="0"/>
              <a:pPr/>
              <a:t>5/10/2014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75476-E526-4D22-AE32-00CE450037D8}" type="datetimeFigureOut">
              <a:rPr lang="en-US" smtClean="0"/>
              <a:pPr/>
              <a:t>5/10/2014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75476-E526-4D22-AE32-00CE450037D8}"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75476-E526-4D22-AE32-00CE450037D8}" type="datetimeFigureOut">
              <a:rPr lang="en-US" smtClean="0"/>
              <a:pPr/>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ABE0D-3A7D-4DD8-859C-D203543E92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75476-E526-4D22-AE32-00CE450037D8}" type="datetimeFigureOut">
              <a:rPr lang="en-US" smtClean="0"/>
              <a:pPr/>
              <a:t>5/10/2014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ABE0D-3A7D-4DD8-859C-D203543E92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r>
              <a:rPr lang="en-US" dirty="0"/>
              <a:t>Cognitive approach: Piaget's view</a:t>
            </a:r>
            <a:br>
              <a:rPr lang="en-US" dirty="0"/>
            </a:br>
            <a:endParaRPr lang="en-US" dirty="0"/>
          </a:p>
        </p:txBody>
      </p:sp>
      <p:sp>
        <p:nvSpPr>
          <p:cNvPr id="3" name="Subtitle 2"/>
          <p:cNvSpPr>
            <a:spLocks noGrp="1"/>
          </p:cNvSpPr>
          <p:nvPr>
            <p:ph type="subTitle" idx="1"/>
          </p:nvPr>
        </p:nvSpPr>
        <p:spPr>
          <a:xfrm>
            <a:off x="609600" y="2971800"/>
            <a:ext cx="7924800" cy="3048000"/>
          </a:xfrm>
        </p:spPr>
        <p:txBody>
          <a:bodyPr/>
          <a:lstStyle/>
          <a:p>
            <a:r>
              <a:rPr lang="en-US" dirty="0" err="1" smtClean="0"/>
              <a:t>Aryal</a:t>
            </a:r>
            <a:r>
              <a:rPr lang="en-US" dirty="0" smtClean="0"/>
              <a:t> </a:t>
            </a:r>
            <a:r>
              <a:rPr lang="en-US" dirty="0" err="1" smtClean="0"/>
              <a:t>shiva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2800" dirty="0" smtClean="0"/>
              <a:t>Stage of cogitative development</a:t>
            </a:r>
            <a:endParaRPr lang="en-US" sz="2800" dirty="0"/>
          </a:p>
        </p:txBody>
      </p:sp>
      <p:sp>
        <p:nvSpPr>
          <p:cNvPr id="3" name="Content Placeholder 2"/>
          <p:cNvSpPr>
            <a:spLocks noGrp="1"/>
          </p:cNvSpPr>
          <p:nvPr>
            <p:ph idx="1"/>
          </p:nvPr>
        </p:nvSpPr>
        <p:spPr>
          <a:xfrm>
            <a:off x="457200" y="685800"/>
            <a:ext cx="8229600" cy="5867400"/>
          </a:xfrm>
        </p:spPr>
        <p:txBody>
          <a:bodyPr>
            <a:normAutofit/>
          </a:bodyPr>
          <a:lstStyle/>
          <a:p>
            <a:pPr marL="571500" indent="-571500">
              <a:buNone/>
            </a:pPr>
            <a:r>
              <a:rPr lang="en-US" sz="2400" dirty="0" smtClean="0">
                <a:latin typeface="Times New Roman" pitchFamily="18" charset="0"/>
                <a:cs typeface="Times New Roman" pitchFamily="18" charset="0"/>
              </a:rPr>
              <a:t>1.Sensori- </a:t>
            </a:r>
            <a:r>
              <a:rPr lang="en-US" sz="2400" dirty="0" smtClean="0">
                <a:latin typeface="Times New Roman" pitchFamily="18" charset="0"/>
                <a:cs typeface="Times New Roman" pitchFamily="18" charset="0"/>
              </a:rPr>
              <a:t>motor stage ( from birth to about two years): </a:t>
            </a:r>
          </a:p>
          <a:p>
            <a:pPr marL="571500" indent="-571500"/>
            <a:r>
              <a:rPr lang="en-US" sz="2400" dirty="0" smtClean="0">
                <a:latin typeface="Times New Roman" pitchFamily="18" charset="0"/>
                <a:cs typeface="Times New Roman" pitchFamily="18" charset="0"/>
              </a:rPr>
              <a:t> limited number of uncoordinated reflexes such as  sucking looking, reaching and grasping.</a:t>
            </a:r>
          </a:p>
          <a:p>
            <a:pPr marL="571500" indent="-571500"/>
            <a:r>
              <a:rPr lang="en-US" sz="2400" dirty="0" smtClean="0">
                <a:latin typeface="Times New Roman" pitchFamily="18" charset="0"/>
                <a:cs typeface="Times New Roman" pitchFamily="18" charset="0"/>
              </a:rPr>
              <a:t>During the next four month the uncoordinated reflexes are coordinated into simple schemas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nipple</a:t>
            </a:r>
          </a:p>
          <a:p>
            <a:pPr marL="571500" indent="-571500"/>
            <a:r>
              <a:rPr lang="en-US" sz="2400" dirty="0" smtClean="0">
                <a:latin typeface="Times New Roman" pitchFamily="18" charset="0"/>
                <a:cs typeface="Times New Roman" pitchFamily="18" charset="0"/>
              </a:rPr>
              <a:t>By the age of 8 months the infant is able to react to objects outside himself..</a:t>
            </a:r>
          </a:p>
          <a:p>
            <a:pPr marL="571500" indent="-571500"/>
            <a:r>
              <a:rPr lang="en-US" sz="2400" dirty="0" smtClean="0">
                <a:latin typeface="Times New Roman" pitchFamily="18" charset="0"/>
                <a:cs typeface="Times New Roman" pitchFamily="18" charset="0"/>
              </a:rPr>
              <a:t>Action </a:t>
            </a:r>
            <a:r>
              <a:rPr lang="en-US" sz="2400" dirty="0" err="1" smtClean="0">
                <a:latin typeface="Times New Roman" pitchFamily="18" charset="0"/>
                <a:cs typeface="Times New Roman" pitchFamily="18" charset="0"/>
              </a:rPr>
              <a:t>acheme</a:t>
            </a:r>
            <a:r>
              <a:rPr lang="en-US" sz="2400" dirty="0" err="1" smtClean="0">
                <a:latin typeface="Times New Roman" pitchFamily="18" charset="0"/>
                <a:cs typeface="Times New Roman" pitchFamily="18" charset="0"/>
              </a:rPr>
              <a:t>as</a:t>
            </a:r>
            <a:endParaRPr lang="en-US" dirty="0" smtClean="0"/>
          </a:p>
          <a:p>
            <a:pPr marL="571500" indent="-571500"/>
            <a:endParaRPr lang="en-US" dirty="0" smtClean="0"/>
          </a:p>
          <a:p>
            <a:pPr marL="571500" indent="-57150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200" dirty="0" smtClean="0"/>
              <a:t>2 Pre-operation </a:t>
            </a:r>
            <a:r>
              <a:rPr lang="en-US" sz="3200" dirty="0" smtClean="0"/>
              <a:t>stage ( about 2 to 7 years</a:t>
            </a:r>
            <a:endParaRPr lang="en-US" sz="3200" dirty="0"/>
          </a:p>
        </p:txBody>
      </p:sp>
      <p:sp>
        <p:nvSpPr>
          <p:cNvPr id="3" name="Content Placeholder 2"/>
          <p:cNvSpPr>
            <a:spLocks noGrp="1"/>
          </p:cNvSpPr>
          <p:nvPr>
            <p:ph idx="1"/>
          </p:nvPr>
        </p:nvSpPr>
        <p:spPr>
          <a:xfrm>
            <a:off x="152400" y="838200"/>
            <a:ext cx="8839200" cy="5867400"/>
          </a:xfrm>
        </p:spPr>
        <p:txBody>
          <a:bodyPr>
            <a:normAutofit/>
          </a:bodyPr>
          <a:lstStyle/>
          <a:p>
            <a:pPr>
              <a:buNone/>
            </a:pPr>
            <a:r>
              <a:rPr lang="en-US" sz="2400" dirty="0" smtClean="0">
                <a:latin typeface="Times New Roman" pitchFamily="18" charset="0"/>
                <a:cs typeface="Times New Roman" pitchFamily="18" charset="0"/>
              </a:rPr>
              <a:t>Thinking is also  characterized by other symbolic representations images of the  things in the environment.</a:t>
            </a:r>
          </a:p>
          <a:p>
            <a:r>
              <a:rPr lang="en-US" sz="2400" dirty="0" smtClean="0">
                <a:latin typeface="Times New Roman" pitchFamily="18" charset="0"/>
                <a:cs typeface="Times New Roman" pitchFamily="18" charset="0"/>
              </a:rPr>
              <a:t>The stage can be  divided into :</a:t>
            </a:r>
          </a:p>
          <a:p>
            <a:pPr marL="514350" indent="-514350">
              <a:buFont typeface="+mj-lt"/>
              <a:buAutoNum type="arabicPeriod"/>
            </a:pPr>
            <a:r>
              <a:rPr lang="en-US" sz="2400" dirty="0" smtClean="0">
                <a:latin typeface="Times New Roman" pitchFamily="18" charset="0"/>
                <a:cs typeface="Times New Roman" pitchFamily="18" charset="0"/>
              </a:rPr>
              <a:t> pre- conceptual phase : identify objects by their names and put them into certain classes. However , they usually make mistakes in this process of identification and concept formation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they think all men are “daddy”</a:t>
            </a:r>
          </a:p>
          <a:p>
            <a:pPr marL="514350" indent="-514350"/>
            <a:r>
              <a:rPr lang="en-US" sz="2400" dirty="0" smtClean="0">
                <a:latin typeface="Times New Roman" pitchFamily="18" charset="0"/>
                <a:cs typeface="Times New Roman" pitchFamily="18" charset="0"/>
              </a:rPr>
              <a:t>Their mode of thinking and reasoning is quite illogical a this stage.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cows are big animals with four legs and a long tail. This animal is also big and has four legs and  long tail. Therefore it is a cow.</a:t>
            </a:r>
          </a:p>
          <a:p>
            <a:pPr marL="514350" indent="-514350"/>
            <a:r>
              <a:rPr lang="en-US" sz="2400" dirty="0" smtClean="0">
                <a:latin typeface="Times New Roman" pitchFamily="18" charset="0"/>
                <a:cs typeface="Times New Roman" pitchFamily="18" charset="0"/>
              </a:rPr>
              <a:t>Their thinking is sometimes too imaginative and far removed from reality : they are unable to distinguish between ling   and non-living things.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n-US" sz="2400" dirty="0" smtClean="0">
                <a:latin typeface="Times New Roman" pitchFamily="18" charset="0"/>
                <a:cs typeface="Times New Roman" pitchFamily="18" charset="0"/>
              </a:rPr>
              <a:t>The other major characteristics o the intellectual structure of the child at this stage is concerned with his egocentric nature.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he considers that the sun and moon are following him, the rain falls to delight him, and obviously what exists in the external environment is specifically meant for him</a:t>
            </a:r>
            <a:r>
              <a:rPr lang="en-US" dirty="0" smtClean="0"/>
              <a:t>.</a:t>
            </a:r>
          </a:p>
          <a:p>
            <a:pPr>
              <a:buNone/>
            </a:pPr>
            <a:r>
              <a:rPr lang="en-US" dirty="0" smtClean="0"/>
              <a:t>2 .</a:t>
            </a:r>
            <a:r>
              <a:rPr lang="en-US" sz="2600" dirty="0" smtClean="0">
                <a:latin typeface="Times New Roman" pitchFamily="18" charset="0"/>
                <a:cs typeface="Times New Roman" pitchFamily="18" charset="0"/>
              </a:rPr>
              <a:t>Intuitive or innate </a:t>
            </a:r>
            <a:r>
              <a:rPr lang="en-US" sz="2600" dirty="0" smtClean="0">
                <a:latin typeface="Times New Roman" pitchFamily="18" charset="0"/>
                <a:cs typeface="Times New Roman" pitchFamily="18" charset="0"/>
              </a:rPr>
              <a:t>phase ( approximately four to seven years) : at this stage the child progresses towards the formation of various concepts at a more advanced level for example, now he will agree that apples, oranges and bananas are all fruits despite the differences in their shape , color or taste. But what he thinks or solves at this stage is carried out intuitively, rather than in accordance with and logical rule.</a:t>
            </a:r>
            <a:endParaRPr lang="en-US" sz="2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3.The Concretes operational stage ( from 7 to 11yeas)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763000" cy="5334000"/>
          </a:xfrm>
        </p:spPr>
        <p:txBody>
          <a:bodyPr>
            <a:normAutofit fontScale="92500" lnSpcReduction="20000"/>
          </a:bodyPr>
          <a:lstStyle/>
          <a:p>
            <a:r>
              <a:rPr lang="en-US" sz="2600" dirty="0" smtClean="0">
                <a:latin typeface="Times New Roman" pitchFamily="18" charset="0"/>
                <a:cs typeface="Times New Roman" pitchFamily="18" charset="0"/>
              </a:rPr>
              <a:t>Concrete operational thought involves using the operations.</a:t>
            </a:r>
          </a:p>
          <a:p>
            <a:r>
              <a:rPr lang="en-US" sz="2600" dirty="0" smtClean="0">
                <a:latin typeface="Times New Roman" pitchFamily="18" charset="0"/>
                <a:cs typeface="Times New Roman" pitchFamily="18" charset="0"/>
              </a:rPr>
              <a:t>He can think about things and figure out discrepancy and relationships.</a:t>
            </a:r>
          </a:p>
          <a:p>
            <a:r>
              <a:rPr lang="en-US" sz="2600" dirty="0" smtClean="0">
                <a:latin typeface="Times New Roman" pitchFamily="18" charset="0"/>
                <a:cs typeface="Times New Roman" pitchFamily="18" charset="0"/>
              </a:rPr>
              <a:t>He begin to think in terms of a set of interrelated principles rather than single bits of knowledge. As a result he can think in terms of system.</a:t>
            </a:r>
          </a:p>
          <a:p>
            <a:r>
              <a:rPr lang="en-US" sz="2600" dirty="0" smtClean="0">
                <a:latin typeface="Times New Roman" pitchFamily="18" charset="0"/>
                <a:cs typeface="Times New Roman" pitchFamily="18" charset="0"/>
              </a:rPr>
              <a:t>His thinking becomes more logical and systematic :inductive and deductive.</a:t>
            </a:r>
          </a:p>
          <a:p>
            <a:r>
              <a:rPr lang="en-US" sz="2600" dirty="0" smtClean="0">
                <a:latin typeface="Times New Roman" pitchFamily="18" charset="0"/>
                <a:cs typeface="Times New Roman" pitchFamily="18" charset="0"/>
              </a:rPr>
              <a:t>Child now develop the ability to conserve both in terms of quantity and numbers of objects.</a:t>
            </a:r>
          </a:p>
          <a:p>
            <a:r>
              <a:rPr lang="en-US" sz="2600" dirty="0" smtClean="0">
                <a:latin typeface="Times New Roman" pitchFamily="18" charset="0"/>
                <a:cs typeface="Times New Roman" pitchFamily="18" charset="0"/>
              </a:rPr>
              <a:t> reasoning about a family tree of four generations reveals a child’s concrete operational skills.</a:t>
            </a:r>
          </a:p>
          <a:p>
            <a:r>
              <a:rPr lang="en-US" sz="2600" dirty="0" smtClean="0">
                <a:latin typeface="Times New Roman" pitchFamily="18" charset="0"/>
                <a:cs typeface="Times New Roman" pitchFamily="18" charset="0"/>
              </a:rPr>
              <a:t>Children to reason about relations between classes. One such task is </a:t>
            </a:r>
            <a:r>
              <a:rPr lang="en-US" sz="2600" b="1" dirty="0" smtClean="0">
                <a:latin typeface="Times New Roman" pitchFamily="18" charset="0"/>
                <a:cs typeface="Times New Roman" pitchFamily="18" charset="0"/>
              </a:rPr>
              <a:t>serialization </a:t>
            </a:r>
            <a:r>
              <a:rPr lang="en-US" sz="2600" dirty="0" smtClean="0">
                <a:latin typeface="Times New Roman" pitchFamily="18" charset="0"/>
                <a:cs typeface="Times New Roman" pitchFamily="18" charset="0"/>
              </a:rPr>
              <a:t>, the concrete  operation that involves ordering stimuli along some quantitative dimension (such as length)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At this stage , the child  thinks operationally </a:t>
            </a:r>
            <a:r>
              <a:rPr lang="en-US" sz="24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nd logical reasoning replaces intuitive thought but only in concrete situations. Classification skills are present but abstract problems go unsolved.</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639762"/>
          </a:xfrm>
        </p:spPr>
        <p:txBody>
          <a:bodyPr>
            <a:normAutofit fontScale="90000"/>
          </a:bodyPr>
          <a:lstStyle/>
          <a:p>
            <a:r>
              <a:rPr lang="en-US" sz="3200" dirty="0" smtClean="0">
                <a:latin typeface="Times New Roman" pitchFamily="18" charset="0"/>
                <a:cs typeface="Times New Roman" pitchFamily="18" charset="0"/>
              </a:rPr>
              <a:t>4</a:t>
            </a:r>
            <a:r>
              <a:rPr lang="en-US" sz="3100" dirty="0" smtClean="0">
                <a:latin typeface="Times New Roman" pitchFamily="18" charset="0"/>
                <a:cs typeface="Times New Roman" pitchFamily="18" charset="0"/>
              </a:rPr>
              <a:t>. Formal operational stage ( from 11 to 15 years of age ) </a:t>
            </a:r>
            <a:endParaRPr lang="en-US" sz="31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smtClean="0">
                <a:latin typeface="Times New Roman" pitchFamily="18" charset="0"/>
                <a:cs typeface="Times New Roman" pitchFamily="18" charset="0"/>
              </a:rPr>
              <a:t>Thought is more abstract and idealistic and logical in this stage.</a:t>
            </a:r>
          </a:p>
          <a:p>
            <a:r>
              <a:rPr lang="en-US" sz="2400" dirty="0" smtClean="0">
                <a:latin typeface="Times New Roman" pitchFamily="18" charset="0"/>
                <a:cs typeface="Times New Roman" pitchFamily="18" charset="0"/>
              </a:rPr>
              <a:t>Presences of the more sophisticated cognitive abilities  like the ability to :</a:t>
            </a:r>
          </a:p>
          <a:p>
            <a:pPr marL="571500" indent="-571500">
              <a:buFont typeface="+mj-lt"/>
              <a:buAutoNum type="romanUcPeriod"/>
            </a:pPr>
            <a:r>
              <a:rPr lang="en-US" sz="2400" dirty="0" smtClean="0">
                <a:latin typeface="Times New Roman" pitchFamily="18" charset="0"/>
                <a:cs typeface="Times New Roman" pitchFamily="18" charset="0"/>
              </a:rPr>
              <a:t>Builds of multiples hypothesis and a number of alternate solutions.</a:t>
            </a:r>
          </a:p>
          <a:p>
            <a:pPr marL="571500" indent="-571500">
              <a:buFont typeface="+mj-lt"/>
              <a:buAutoNum type="romanUcPeriod"/>
            </a:pPr>
            <a:r>
              <a:rPr lang="en-US" sz="2400" dirty="0" smtClean="0">
                <a:latin typeface="Times New Roman" pitchFamily="18" charset="0"/>
                <a:cs typeface="Times New Roman" pitchFamily="18" charset="0"/>
              </a:rPr>
              <a:t>Verify  all possible solutions in a systematic and logical way.</a:t>
            </a:r>
          </a:p>
          <a:p>
            <a:pPr marL="571500" indent="-571500">
              <a:buFont typeface="+mj-lt"/>
              <a:buAutoNum type="romanUcPeriod"/>
            </a:pPr>
            <a:r>
              <a:rPr lang="en-US" sz="2400" dirty="0" smtClean="0">
                <a:latin typeface="Times New Roman" pitchFamily="18" charset="0"/>
                <a:cs typeface="Times New Roman" pitchFamily="18" charset="0"/>
              </a:rPr>
              <a:t>Generalize and arrive at abstract rules that cover many specific situations</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According  to </a:t>
            </a:r>
            <a:r>
              <a:rPr lang="en-US" sz="2400" dirty="0" err="1" smtClean="0">
                <a:latin typeface="Times New Roman" pitchFamily="18" charset="0"/>
                <a:cs typeface="Times New Roman" pitchFamily="18" charset="0"/>
              </a:rPr>
              <a:t>piaget</a:t>
            </a: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 after </a:t>
            </a:r>
            <a:r>
              <a:rPr lang="en-US" sz="2400" dirty="0" smtClean="0">
                <a:latin typeface="Times New Roman" pitchFamily="18" charset="0"/>
                <a:cs typeface="Times New Roman" pitchFamily="18" charset="0"/>
              </a:rPr>
              <a:t>he expiry of the formal operation stage the child may reach  full intellectual potential. He may discover the solutions of problems through mental manipulation of symbols by adopting a logical and systematic procedure known as scientific thinking and problem solving rather than a reflexive, motor sensory manipulation as  is done at the sensory stage.</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en-US"/>
              <a:t>Piaget’s Background</a:t>
            </a:r>
          </a:p>
        </p:txBody>
      </p:sp>
      <p:sp>
        <p:nvSpPr>
          <p:cNvPr id="3077" name="Rectangle 5"/>
          <p:cNvSpPr>
            <a:spLocks noGrp="1" noChangeArrowheads="1"/>
          </p:cNvSpPr>
          <p:nvPr>
            <p:ph type="body" sz="half" idx="1"/>
          </p:nvPr>
        </p:nvSpPr>
        <p:spPr>
          <a:xfrm>
            <a:off x="457200" y="1600200"/>
            <a:ext cx="5867400" cy="4495800"/>
          </a:xfrm>
        </p:spPr>
        <p:txBody>
          <a:bodyPr/>
          <a:lstStyle/>
          <a:p>
            <a:r>
              <a:rPr lang="en-US" sz="2400" dirty="0"/>
              <a:t>Born:  August 9, 1896</a:t>
            </a:r>
          </a:p>
          <a:p>
            <a:r>
              <a:rPr lang="en-US" sz="2400" dirty="0"/>
              <a:t>Died: Sept. 16, 1980</a:t>
            </a:r>
          </a:p>
          <a:p>
            <a:r>
              <a:rPr lang="en-US" sz="2400" dirty="0"/>
              <a:t>Birth Place:</a:t>
            </a:r>
          </a:p>
          <a:p>
            <a:pPr lvl="1"/>
            <a:r>
              <a:rPr lang="en-US" sz="2000" dirty="0"/>
              <a:t>Neuchatel, Switzerland</a:t>
            </a:r>
          </a:p>
          <a:p>
            <a:r>
              <a:rPr lang="en-US" sz="2400" dirty="0"/>
              <a:t>Education:</a:t>
            </a:r>
          </a:p>
          <a:p>
            <a:pPr lvl="1"/>
            <a:r>
              <a:rPr lang="en-US" sz="2000" dirty="0"/>
              <a:t>Received PhD from University of </a:t>
            </a:r>
            <a:r>
              <a:rPr lang="en-US" sz="2000" dirty="0" smtClean="0"/>
              <a:t>Neuchatel.</a:t>
            </a:r>
          </a:p>
          <a:p>
            <a:pPr>
              <a:buNone/>
            </a:pPr>
            <a:endParaRPr lang="en-US" sz="2400" dirty="0" smtClean="0"/>
          </a:p>
          <a:p>
            <a:pPr lvl="1">
              <a:buFontTx/>
              <a:buNone/>
            </a:pPr>
            <a:endParaRPr lang="en-US" sz="2000" dirty="0"/>
          </a:p>
          <a:p>
            <a:pPr lvl="1">
              <a:buFontTx/>
              <a:buNone/>
            </a:pPr>
            <a:endParaRPr lang="en-US" sz="2000" dirty="0"/>
          </a:p>
        </p:txBody>
      </p:sp>
      <p:pic>
        <p:nvPicPr>
          <p:cNvPr id="3084" name="Picture 12" descr="piaget08"/>
          <p:cNvPicPr>
            <a:picLocks noChangeAspect="1" noChangeArrowheads="1"/>
          </p:cNvPicPr>
          <p:nvPr/>
        </p:nvPicPr>
        <p:blipFill>
          <a:blip r:embed="rId2"/>
          <a:srcRect/>
          <a:stretch>
            <a:fillRect/>
          </a:stretch>
        </p:blipFill>
        <p:spPr bwMode="auto">
          <a:xfrm>
            <a:off x="6858000" y="1371600"/>
            <a:ext cx="1778000" cy="2438400"/>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533401"/>
            <a:ext cx="7772400" cy="228599"/>
          </a:xfrm>
        </p:spPr>
        <p:txBody>
          <a:bodyPr>
            <a:noAutofit/>
          </a:bodyPr>
          <a:lstStyle/>
          <a:p>
            <a:r>
              <a:rPr lang="en-US" sz="2400" b="1" dirty="0" smtClean="0"/>
              <a:t>Key concepts  in </a:t>
            </a:r>
            <a:r>
              <a:rPr lang="en-US" sz="2400" b="1" dirty="0" err="1" smtClean="0"/>
              <a:t>piaget’s</a:t>
            </a:r>
            <a:r>
              <a:rPr lang="en-US" sz="2400" b="1" dirty="0" smtClean="0"/>
              <a:t>  theory</a:t>
            </a:r>
            <a:endParaRPr lang="en-US" sz="2400" b="1" dirty="0"/>
          </a:p>
        </p:txBody>
      </p:sp>
      <p:sp>
        <p:nvSpPr>
          <p:cNvPr id="6" name="Subtitle 5"/>
          <p:cNvSpPr>
            <a:spLocks noGrp="1"/>
          </p:cNvSpPr>
          <p:nvPr>
            <p:ph type="subTitle" idx="1"/>
          </p:nvPr>
        </p:nvSpPr>
        <p:spPr>
          <a:xfrm>
            <a:off x="457200" y="1828800"/>
            <a:ext cx="7924800" cy="3810000"/>
          </a:xfrm>
        </p:spPr>
        <p:txBody>
          <a:bodyPr>
            <a:normAutofit/>
          </a:bodyPr>
          <a:lstStyle/>
          <a:p>
            <a:pPr algn="l">
              <a:buFont typeface="Wingdings" pitchFamily="2" charset="2"/>
              <a:buChar char="v"/>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Piaget’s believed that cognitive functioning begins as responses to concrete phenomena – babies know only what they can touch, taste, or see. Our ability to use symbols and to think abstractly increases with each subsequent stage until we are able to manipulate abstract concept and consider hypothetical alternatives.</a:t>
            </a:r>
            <a:endParaRPr lang="en-US"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800" dirty="0" smtClean="0">
                <a:latin typeface="Times New Roman" pitchFamily="18" charset="0"/>
                <a:cs typeface="Times New Roman" pitchFamily="18" charset="0"/>
              </a:rPr>
              <a:t>Theoretical  Notions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sz="2400" dirty="0" err="1" smtClean="0">
                <a:latin typeface="Times New Roman" pitchFamily="18" charset="0"/>
                <a:cs typeface="Times New Roman" pitchFamily="18" charset="0"/>
              </a:rPr>
              <a:t>piaget</a:t>
            </a:r>
            <a:r>
              <a:rPr lang="en-US" sz="2400" dirty="0" smtClean="0">
                <a:latin typeface="Times New Roman" pitchFamily="18" charset="0"/>
                <a:cs typeface="Times New Roman" pitchFamily="18" charset="0"/>
              </a:rPr>
              <a:t> designed a proper framework to understand the structure, functioning and development of the cognitive network of the human development.</a:t>
            </a:r>
          </a:p>
          <a:p>
            <a:pPr>
              <a:buNone/>
            </a:pPr>
            <a:r>
              <a:rPr lang="en-US" sz="2400" b="1" dirty="0" smtClean="0">
                <a:latin typeface="Times New Roman" pitchFamily="18" charset="0"/>
                <a:cs typeface="Times New Roman" pitchFamily="18" charset="0"/>
              </a:rPr>
              <a:t>Aspect of human mind:</a:t>
            </a:r>
          </a:p>
          <a:p>
            <a:r>
              <a:rPr lang="en-US" sz="2400" dirty="0" smtClean="0">
                <a:latin typeface="Times New Roman" pitchFamily="18" charset="0"/>
                <a:cs typeface="Times New Roman" pitchFamily="18" charset="0"/>
              </a:rPr>
              <a:t> as a cognitive structure</a:t>
            </a:r>
          </a:p>
          <a:p>
            <a:r>
              <a:rPr lang="en-US" sz="2400" dirty="0" smtClean="0">
                <a:latin typeface="Times New Roman" pitchFamily="18" charset="0"/>
                <a:cs typeface="Times New Roman" pitchFamily="18" charset="0"/>
              </a:rPr>
              <a:t>As cognitive functioning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cognitive structure</a:t>
            </a:r>
            <a:endParaRPr lang="en-US" dirty="0"/>
          </a:p>
        </p:txBody>
      </p:sp>
      <p:sp>
        <p:nvSpPr>
          <p:cNvPr id="3" name="Content Placeholder 2"/>
          <p:cNvSpPr>
            <a:spLocks noGrp="1"/>
          </p:cNvSpPr>
          <p:nvPr>
            <p:ph idx="1"/>
          </p:nvPr>
        </p:nvSpPr>
        <p:spPr>
          <a:xfrm>
            <a:off x="152400" y="762000"/>
            <a:ext cx="8686800" cy="5943600"/>
          </a:xfrm>
        </p:spPr>
        <p:txBody>
          <a:bodyPr/>
          <a:lstStyle/>
          <a:p>
            <a:pPr>
              <a:buFont typeface="Wingdings" pitchFamily="2" charset="2"/>
              <a:buChar char="v"/>
            </a:pPr>
            <a:r>
              <a:rPr lang="en-US" sz="2400" dirty="0" smtClean="0">
                <a:latin typeface="Times New Roman" pitchFamily="18" charset="0"/>
                <a:cs typeface="Times New Roman" pitchFamily="18" charset="0"/>
              </a:rPr>
              <a:t>Human  body is born with a few practical instincts and reflexes such as sucking, looking, reaching and grasping. Therefore, the initial cognitive structure of infant is supposed to incorporate only those cognitive ability which helps them to do such acts such as look, reach out or grasp</a:t>
            </a:r>
            <a:r>
              <a:rPr lang="en-US" dirty="0" smtClean="0"/>
              <a:t>.</a:t>
            </a:r>
          </a:p>
          <a:p>
            <a:pPr>
              <a:buFont typeface="Wingdings" pitchFamily="2" charset="2"/>
              <a:buChar char="v"/>
            </a:pPr>
            <a:r>
              <a:rPr lang="en-US" sz="2400" dirty="0" smtClean="0">
                <a:latin typeface="Times New Roman" pitchFamily="18" charset="0"/>
                <a:cs typeface="Times New Roman" pitchFamily="18" charset="0"/>
              </a:rPr>
              <a:t>Piaget said that as the child seeks to construct an understanding of world, the developing brain creates </a:t>
            </a:r>
            <a:r>
              <a:rPr lang="en-US" sz="2400" b="1" i="1" dirty="0" smtClean="0">
                <a:latin typeface="Times New Roman" pitchFamily="18" charset="0"/>
                <a:cs typeface="Times New Roman" pitchFamily="18" charset="0"/>
              </a:rPr>
              <a:t>schemas. </a:t>
            </a:r>
            <a:r>
              <a:rPr lang="en-US" sz="2400" dirty="0" smtClean="0">
                <a:latin typeface="Times New Roman" pitchFamily="18" charset="0"/>
                <a:cs typeface="Times New Roman" pitchFamily="18" charset="0"/>
              </a:rPr>
              <a:t>These  are actions or mental representations that organize knowledge. In this theory, behavioral  schemas  (physical activities) characterize infancy, and mental schemas ( cognitive activities) develop in childhood</a:t>
            </a:r>
            <a:r>
              <a:rPr lang="en-US" dirty="0" smtClean="0">
                <a:latin typeface="Times New Roman" pitchFamily="18" charset="0"/>
                <a:cs typeface="Times New Roman" pitchFamily="18" charset="0"/>
              </a:rPr>
              <a:t>.</a:t>
            </a:r>
          </a:p>
          <a:p>
            <a:pPr>
              <a:buFont typeface="Wingdings" pitchFamily="2" charset="2"/>
              <a:buChar char="v"/>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dirty="0" smtClean="0"/>
              <a:t> cognitive functioning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structure of an organism is said to play a decisive \ crucial role in its functioning. Therefore , what is available to an individual in terms of his schemas decides how he is going to respond to the stimuli present in his physical or social environment</a:t>
            </a:r>
          </a:p>
          <a:p>
            <a:r>
              <a:rPr lang="en-US" dirty="0" smtClean="0"/>
              <a:t>On the other hand, the individual has to adapt to his environment  for survival as well as proper growth and development. The key to his cognitive development thus lies in his constant interaction with an adaptation to his physical and social environment.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Adaptation : assimilation and accommodation</a:t>
            </a:r>
            <a:endParaRPr lang="en-US" sz="2800" b="1" dirty="0"/>
          </a:p>
        </p:txBody>
      </p:sp>
      <p:sp>
        <p:nvSpPr>
          <p:cNvPr id="3" name="Content Placeholder 2"/>
          <p:cNvSpPr>
            <a:spLocks noGrp="1"/>
          </p:cNvSpPr>
          <p:nvPr>
            <p:ph idx="1"/>
          </p:nvPr>
        </p:nvSpPr>
        <p:spPr/>
        <p:txBody>
          <a:bodyPr/>
          <a:lstStyle/>
          <a:p>
            <a:r>
              <a:rPr lang="en-US" u="sng" dirty="0" smtClean="0"/>
              <a:t>Assimilation</a:t>
            </a:r>
            <a:r>
              <a:rPr lang="en-US" dirty="0" smtClean="0"/>
              <a:t> refers to a kind of matching between the already existing cognitive structures and the environmental needs as they arise.</a:t>
            </a:r>
          </a:p>
          <a:p>
            <a:r>
              <a:rPr lang="en-US" b="1" u="sng" dirty="0" smtClean="0"/>
              <a:t> </a:t>
            </a:r>
            <a:r>
              <a:rPr lang="en-US" u="sng" dirty="0" smtClean="0"/>
              <a:t>Accommodation </a:t>
            </a:r>
            <a:r>
              <a:rPr lang="en-US" dirty="0" smtClean="0"/>
              <a:t>occurs when children adjust their schemas to fit new information and experiences.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Equilibration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a mechanism that </a:t>
            </a:r>
            <a:r>
              <a:rPr lang="en-US" dirty="0" err="1" smtClean="0"/>
              <a:t>piaget</a:t>
            </a:r>
            <a:r>
              <a:rPr lang="en-US" dirty="0" smtClean="0"/>
              <a:t> proposed to explain how children shift from one stage of thought to the next. </a:t>
            </a:r>
          </a:p>
          <a:p>
            <a:r>
              <a:rPr lang="en-US" dirty="0" smtClean="0"/>
              <a:t>The shift occurs as children experience cognitive conflict or disequilibrium , in trying to understand the world, eventually, they resolve the conflict and reach a balance or equilibrium of thought.</a:t>
            </a:r>
          </a:p>
          <a:p>
            <a:r>
              <a:rPr lang="en-US" dirty="0" smtClean="0"/>
              <a:t>It is the need of optimal adaptation or maintaining balance between himself and his environment that makes an individual feel uncomfortable  and start reorganizing his cognitive structure for equipping himself with new ways of thinking and behaving.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following factors in one’s cognitive make-up and its functioning.</a:t>
            </a:r>
            <a:endParaRPr lang="en-US" sz="3200" b="1" dirty="0"/>
          </a:p>
        </p:txBody>
      </p:sp>
      <p:sp>
        <p:nvSpPr>
          <p:cNvPr id="3" name="Content Placeholder 2"/>
          <p:cNvSpPr>
            <a:spLocks noGrp="1"/>
          </p:cNvSpPr>
          <p:nvPr>
            <p:ph idx="1"/>
          </p:nvPr>
        </p:nvSpPr>
        <p:spPr/>
        <p:txBody>
          <a:bodyPr>
            <a:normAutofit/>
          </a:bodyPr>
          <a:lstStyle/>
          <a:p>
            <a:r>
              <a:rPr lang="en-US" sz="3000" dirty="0" smtClean="0">
                <a:latin typeface="Times New Roman" pitchFamily="18" charset="0"/>
                <a:cs typeface="Times New Roman" pitchFamily="18" charset="0"/>
              </a:rPr>
              <a:t>The biologically inherited reflexes and mental  dispositions as the fundamental cognitive structure.</a:t>
            </a:r>
          </a:p>
          <a:p>
            <a:r>
              <a:rPr lang="en-US" sz="3000" dirty="0" smtClean="0">
                <a:latin typeface="Times New Roman" pitchFamily="18" charset="0"/>
                <a:cs typeface="Times New Roman" pitchFamily="18" charset="0"/>
              </a:rPr>
              <a:t>The change and development brought about in the cognitive structure through the maturation </a:t>
            </a:r>
          </a:p>
          <a:p>
            <a:r>
              <a:rPr lang="en-US" sz="3000" dirty="0" smtClean="0">
                <a:latin typeface="Times New Roman" pitchFamily="18" charset="0"/>
                <a:cs typeface="Times New Roman" pitchFamily="18" charset="0"/>
              </a:rPr>
              <a:t>The change and development in the cognitive structure brought about  through experience, involving the processes of assimilation, accommodation and equilibration</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1172</Words>
  <Application>Microsoft Office PowerPoint</Application>
  <PresentationFormat>On-screen Show (4:3)</PresentationFormat>
  <Paragraphs>68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Cognitive approach: Piaget's view </vt:lpstr>
      <vt:lpstr>Piaget’s Background</vt:lpstr>
      <vt:lpstr>Key concepts  in piaget’s  theory</vt:lpstr>
      <vt:lpstr>Theoretical  Notions  </vt:lpstr>
      <vt:lpstr>cognitive structure</vt:lpstr>
      <vt:lpstr>  cognitive functioning</vt:lpstr>
      <vt:lpstr>Adaptation : assimilation and accommodation</vt:lpstr>
      <vt:lpstr>Equilibration </vt:lpstr>
      <vt:lpstr>The following factors in one’s cognitive make-up and its functioning.</vt:lpstr>
      <vt:lpstr>Stage of cogitative development</vt:lpstr>
      <vt:lpstr>2 Pre-operation stage ( about 2 to 7 years</vt:lpstr>
      <vt:lpstr>Contd..</vt:lpstr>
      <vt:lpstr>3.The Concretes operational stage ( from 7 to 11yeas)</vt:lpstr>
      <vt:lpstr>Contd…</vt:lpstr>
      <vt:lpstr>4. Formal operational stage ( from 11 to 15 years of age ) </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approach: Piaget's view</dc:title>
  <dc:creator>acer</dc:creator>
  <cp:lastModifiedBy>acer</cp:lastModifiedBy>
  <cp:revision>49</cp:revision>
  <dcterms:created xsi:type="dcterms:W3CDTF">2014-05-08T10:57:33Z</dcterms:created>
  <dcterms:modified xsi:type="dcterms:W3CDTF">2014-05-10T16:53:05Z</dcterms:modified>
</cp:coreProperties>
</file>