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74"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7FDD12-2DCD-4DE5-9C92-21B319F27952}"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FDD12-2DCD-4DE5-9C92-21B319F27952}"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FDD12-2DCD-4DE5-9C92-21B319F27952}"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FDD12-2DCD-4DE5-9C92-21B319F27952}"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FDD12-2DCD-4DE5-9C92-21B319F27952}"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7FDD12-2DCD-4DE5-9C92-21B319F27952}"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7FDD12-2DCD-4DE5-9C92-21B319F27952}" type="datetimeFigureOut">
              <a:rPr lang="en-US" smtClean="0"/>
              <a:pPr/>
              <a:t>7/9/2014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7FDD12-2DCD-4DE5-9C92-21B319F27952}" type="datetimeFigureOut">
              <a:rPr lang="en-US" smtClean="0"/>
              <a:pPr/>
              <a:t>7/9/2014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FDD12-2DCD-4DE5-9C92-21B319F27952}" type="datetimeFigureOut">
              <a:rPr lang="en-US" smtClean="0"/>
              <a:pPr/>
              <a:t>7/9/2014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FDD12-2DCD-4DE5-9C92-21B319F27952}"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FDD12-2DCD-4DE5-9C92-21B319F27952}"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F99A5-33DA-48C6-93B0-23C93881CE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FDD12-2DCD-4DE5-9C92-21B319F27952}" type="datetimeFigureOut">
              <a:rPr lang="en-US" smtClean="0"/>
              <a:pPr/>
              <a:t>7/9/2014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F99A5-33DA-48C6-93B0-23C93881CE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smtClean="0">
                <a:latin typeface="Times New Roman" pitchFamily="18" charset="0"/>
                <a:cs typeface="Times New Roman" pitchFamily="18" charset="0"/>
              </a:rPr>
              <a:t>Types of </a:t>
            </a:r>
            <a:r>
              <a:rPr lang="en-US" sz="2800" dirty="0" smtClean="0">
                <a:latin typeface="Times New Roman" pitchFamily="18" charset="0"/>
                <a:cs typeface="Times New Roman" pitchFamily="18" charset="0"/>
              </a:rPr>
              <a:t>drug and its effects</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err="1" smtClean="0"/>
              <a:t>Aryal</a:t>
            </a:r>
            <a:r>
              <a:rPr lang="en-US" dirty="0" smtClean="0"/>
              <a:t> </a:t>
            </a:r>
            <a:r>
              <a:rPr lang="en-US" dirty="0" err="1" smtClean="0"/>
              <a:t>shiva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 age </a:t>
            </a:r>
            <a:endParaRPr lang="en-US" dirty="0"/>
          </a:p>
        </p:txBody>
      </p:sp>
      <p:sp>
        <p:nvSpPr>
          <p:cNvPr id="3" name="Content Placeholder 2"/>
          <p:cNvSpPr>
            <a:spLocks noGrp="1"/>
          </p:cNvSpPr>
          <p:nvPr>
            <p:ph idx="1"/>
          </p:nvPr>
        </p:nvSpPr>
        <p:spPr/>
        <p:txBody>
          <a:bodyPr/>
          <a:lstStyle/>
          <a:p>
            <a:r>
              <a:rPr lang="en-US" dirty="0" smtClean="0"/>
              <a:t>There is no uniformity in the age to use the classify an individual as a juvenile or an adult.</a:t>
            </a:r>
          </a:p>
          <a:p>
            <a:r>
              <a:rPr lang="en-US" dirty="0" smtClean="0"/>
              <a:t>Some states have establishage18 as defining the juvenile. Some other states use age as 19 and other 16 and 17.</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addition to the legal classifications of index offenses and status offenses, many of the behaviors considered delinquent are included in widely used classifications </a:t>
            </a:r>
            <a:r>
              <a:rPr lang="en-US" u="sng" dirty="0" smtClean="0"/>
              <a:t>of abnormal behavior.</a:t>
            </a:r>
          </a:p>
          <a:p>
            <a:r>
              <a:rPr lang="en-US" b="1" dirty="0" smtClean="0"/>
              <a:t>Conducted disorder</a:t>
            </a:r>
            <a:r>
              <a:rPr lang="en-US" dirty="0" smtClean="0"/>
              <a:t>: is the psychiatric diagnostic  category used when multiple behaviors occur over a six-month period. This behavior include truancy, running away, fire setting, cruelty to animals, breaking and entering excessive fighting, and others.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When three or more of these behavior co-occur before the age of 15 and the child and adolescent is considered unmanageable or  out of control, the </a:t>
            </a:r>
            <a:r>
              <a:rPr lang="en-US" b="1" dirty="0" smtClean="0"/>
              <a:t>clinical diagnosis  </a:t>
            </a:r>
            <a:r>
              <a:rPr lang="en-US" dirty="0" smtClean="0"/>
              <a:t>is conduct disorder</a:t>
            </a:r>
            <a:r>
              <a:rPr lang="en-US" u="sng" dirty="0" smtClean="0"/>
              <a:t>. </a:t>
            </a:r>
            <a:endParaRPr lang="en-US"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The antecedents of  Juvenile Delinquency</a:t>
            </a:r>
            <a:endParaRPr lang="en-US" sz="2800" b="1" dirty="0"/>
          </a:p>
        </p:txBody>
      </p:sp>
      <p:sp>
        <p:nvSpPr>
          <p:cNvPr id="3" name="Text Placeholder 2"/>
          <p:cNvSpPr>
            <a:spLocks noGrp="1"/>
          </p:cNvSpPr>
          <p:nvPr>
            <p:ph type="body" idx="1"/>
          </p:nvPr>
        </p:nvSpPr>
        <p:spPr>
          <a:xfrm>
            <a:off x="457200" y="838200"/>
            <a:ext cx="4040188" cy="457200"/>
          </a:xfrm>
        </p:spPr>
        <p:txBody>
          <a:bodyPr>
            <a:normAutofit/>
          </a:bodyPr>
          <a:lstStyle/>
          <a:p>
            <a:r>
              <a:rPr lang="en-US" dirty="0" smtClean="0"/>
              <a:t>Antecedent</a:t>
            </a:r>
            <a:endParaRPr lang="en-US" dirty="0"/>
          </a:p>
        </p:txBody>
      </p:sp>
      <p:sp>
        <p:nvSpPr>
          <p:cNvPr id="4" name="Content Placeholder 3"/>
          <p:cNvSpPr>
            <a:spLocks noGrp="1"/>
          </p:cNvSpPr>
          <p:nvPr>
            <p:ph sz="half" idx="2"/>
          </p:nvPr>
        </p:nvSpPr>
        <p:spPr>
          <a:xfrm>
            <a:off x="457200" y="1295400"/>
            <a:ext cx="4040188" cy="5257800"/>
          </a:xfrm>
        </p:spPr>
        <p:txBody>
          <a:bodyPr>
            <a:normAutofit lnSpcReduction="10000"/>
          </a:bodyPr>
          <a:lstStyle/>
          <a:p>
            <a:r>
              <a:rPr lang="en-US" dirty="0" smtClean="0"/>
              <a:t>Authority conflict </a:t>
            </a:r>
          </a:p>
          <a:p>
            <a:r>
              <a:rPr lang="en-US" dirty="0" smtClean="0"/>
              <a:t>Covert act</a:t>
            </a:r>
          </a:p>
          <a:p>
            <a:r>
              <a:rPr lang="en-US" dirty="0" smtClean="0"/>
              <a:t>Overt acts of aggression </a:t>
            </a:r>
          </a:p>
          <a:p>
            <a:r>
              <a:rPr lang="en-US" dirty="0" smtClean="0"/>
              <a:t>Cognitive distortions</a:t>
            </a:r>
          </a:p>
          <a:p>
            <a:r>
              <a:rPr lang="en-US" dirty="0" smtClean="0"/>
              <a:t>Self-control</a:t>
            </a:r>
          </a:p>
          <a:p>
            <a:r>
              <a:rPr lang="en-US" dirty="0" smtClean="0"/>
              <a:t>Age</a:t>
            </a:r>
          </a:p>
          <a:p>
            <a:r>
              <a:rPr lang="en-US" dirty="0" smtClean="0"/>
              <a:t>Sex</a:t>
            </a:r>
          </a:p>
          <a:p>
            <a:r>
              <a:rPr lang="en-US" dirty="0" smtClean="0"/>
              <a:t>Expectations for education and school grades</a:t>
            </a:r>
          </a:p>
          <a:p>
            <a:r>
              <a:rPr lang="en-US" dirty="0" smtClean="0"/>
              <a:t>Parental influences</a:t>
            </a:r>
          </a:p>
          <a:p>
            <a:r>
              <a:rPr lang="en-US" dirty="0" smtClean="0"/>
              <a:t>Sibling relations</a:t>
            </a:r>
          </a:p>
          <a:p>
            <a:r>
              <a:rPr lang="en-US" dirty="0" smtClean="0"/>
              <a:t>Socioeconomic status </a:t>
            </a:r>
          </a:p>
          <a:p>
            <a:r>
              <a:rPr lang="en-US" dirty="0" smtClean="0"/>
              <a:t>Neighborhood quality</a:t>
            </a:r>
          </a:p>
          <a:p>
            <a:endParaRPr lang="en-US" dirty="0"/>
          </a:p>
        </p:txBody>
      </p:sp>
      <p:sp>
        <p:nvSpPr>
          <p:cNvPr id="5" name="Text Placeholder 4"/>
          <p:cNvSpPr>
            <a:spLocks noGrp="1"/>
          </p:cNvSpPr>
          <p:nvPr>
            <p:ph type="body" sz="quarter" idx="3"/>
          </p:nvPr>
        </p:nvSpPr>
        <p:spPr>
          <a:xfrm>
            <a:off x="4645025" y="914400"/>
            <a:ext cx="4041775" cy="457199"/>
          </a:xfrm>
        </p:spPr>
        <p:txBody>
          <a:bodyPr>
            <a:normAutofit lnSpcReduction="10000"/>
          </a:bodyPr>
          <a:lstStyle/>
          <a:p>
            <a:r>
              <a:rPr lang="en-US" dirty="0" smtClean="0"/>
              <a:t>Association of delinquency </a:t>
            </a:r>
            <a:endParaRPr lang="en-US" dirty="0"/>
          </a:p>
        </p:txBody>
      </p:sp>
      <p:sp>
        <p:nvSpPr>
          <p:cNvPr id="6" name="Content Placeholder 5"/>
          <p:cNvSpPr>
            <a:spLocks noGrp="1"/>
          </p:cNvSpPr>
          <p:nvPr>
            <p:ph sz="quarter" idx="4"/>
          </p:nvPr>
        </p:nvSpPr>
        <p:spPr>
          <a:xfrm>
            <a:off x="4645025" y="1295400"/>
            <a:ext cx="4041775" cy="5257800"/>
          </a:xfrm>
        </p:spPr>
        <p:txBody>
          <a:bodyPr>
            <a:normAutofit fontScale="92500" lnSpcReduction="20000"/>
          </a:bodyPr>
          <a:lstStyle/>
          <a:p>
            <a:r>
              <a:rPr lang="en-US" dirty="0" smtClean="0"/>
              <a:t>High degree</a:t>
            </a:r>
          </a:p>
          <a:p>
            <a:r>
              <a:rPr lang="en-US" dirty="0" smtClean="0"/>
              <a:t>Frequent</a:t>
            </a:r>
          </a:p>
          <a:p>
            <a:r>
              <a:rPr lang="en-US" dirty="0" smtClean="0"/>
              <a:t>Frequent</a:t>
            </a:r>
          </a:p>
          <a:p>
            <a:r>
              <a:rPr lang="en-US" dirty="0" smtClean="0"/>
              <a:t> High degree</a:t>
            </a:r>
          </a:p>
          <a:p>
            <a:r>
              <a:rPr lang="en-US" dirty="0" smtClean="0"/>
              <a:t>Low degree</a:t>
            </a:r>
          </a:p>
          <a:p>
            <a:r>
              <a:rPr lang="en-US" dirty="0" smtClean="0"/>
              <a:t>Early initiation</a:t>
            </a:r>
          </a:p>
          <a:p>
            <a:r>
              <a:rPr lang="en-US" dirty="0" smtClean="0"/>
              <a:t>Male</a:t>
            </a:r>
          </a:p>
          <a:p>
            <a:r>
              <a:rPr lang="en-US" dirty="0" smtClean="0"/>
              <a:t>Low expectations and low grades</a:t>
            </a:r>
          </a:p>
          <a:p>
            <a:r>
              <a:rPr lang="en-US" dirty="0" smtClean="0"/>
              <a:t>Monitoring and support low, ineffective discipline</a:t>
            </a:r>
          </a:p>
          <a:p>
            <a:r>
              <a:rPr lang="en-US" dirty="0" smtClean="0"/>
              <a:t>Older sibling relations</a:t>
            </a:r>
          </a:p>
          <a:p>
            <a:r>
              <a:rPr lang="en-US" dirty="0" smtClean="0"/>
              <a:t>Low</a:t>
            </a:r>
          </a:p>
          <a:p>
            <a:r>
              <a:rPr lang="en-US" dirty="0" smtClean="0"/>
              <a:t>Urban, high crime, high mobility</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 and suicide</a:t>
            </a:r>
            <a:endParaRPr lang="en-US" dirty="0"/>
          </a:p>
        </p:txBody>
      </p:sp>
      <p:sp>
        <p:nvSpPr>
          <p:cNvPr id="3" name="Content Placeholder 2"/>
          <p:cNvSpPr>
            <a:spLocks noGrp="1"/>
          </p:cNvSpPr>
          <p:nvPr>
            <p:ph idx="1"/>
          </p:nvPr>
        </p:nvSpPr>
        <p:spPr/>
        <p:txBody>
          <a:bodyPr>
            <a:normAutofit fontScale="92500"/>
          </a:bodyPr>
          <a:lstStyle/>
          <a:p>
            <a:r>
              <a:rPr lang="en-US" dirty="0" smtClean="0"/>
              <a:t>Especially, in this section, we discuss the nature of adolescent depression and adolescent suicide.</a:t>
            </a:r>
          </a:p>
          <a:p>
            <a:r>
              <a:rPr lang="en-US" b="1" dirty="0" smtClean="0"/>
              <a:t>Depression</a:t>
            </a:r>
            <a:r>
              <a:rPr lang="en-US" dirty="0" smtClean="0"/>
              <a:t>: Generally, it may be describing a mood that lasts only a few hours or  a much longer lasting mental disorder.</a:t>
            </a:r>
          </a:p>
          <a:p>
            <a:r>
              <a:rPr lang="en-US" b="1" dirty="0" smtClean="0"/>
              <a:t> Major depressive disorder characteristics</a:t>
            </a:r>
            <a:r>
              <a:rPr lang="en-US" dirty="0" smtClean="0"/>
              <a:t>: such as laziness\ lethargy, for at least two weeks or longer and daily functioning becomes impaired \spoil.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Contd.. </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pPr marL="514350" indent="-514350">
              <a:buNone/>
            </a:pPr>
            <a:r>
              <a:rPr lang="en-US" sz="3100" dirty="0" smtClean="0">
                <a:latin typeface="Times New Roman" pitchFamily="18" charset="0"/>
                <a:cs typeface="Times New Roman" pitchFamily="18" charset="0"/>
              </a:rPr>
              <a:t>     Characteristics or symptoms of  depressive disorder :</a:t>
            </a:r>
          </a:p>
          <a:p>
            <a:pPr marL="514350" indent="-514350">
              <a:buFont typeface="+mj-lt"/>
              <a:buAutoNum type="arabicPeriod"/>
            </a:pPr>
            <a:r>
              <a:rPr lang="en-US" sz="3100" dirty="0" smtClean="0">
                <a:latin typeface="Times New Roman" pitchFamily="18" charset="0"/>
                <a:cs typeface="Times New Roman" pitchFamily="18" charset="0"/>
              </a:rPr>
              <a:t>Depressed mood most of the day</a:t>
            </a:r>
          </a:p>
          <a:p>
            <a:pPr marL="514350" indent="-514350">
              <a:buFont typeface="+mj-lt"/>
              <a:buAutoNum type="arabicPeriod"/>
            </a:pPr>
            <a:r>
              <a:rPr lang="en-US" sz="3100" dirty="0" smtClean="0">
                <a:latin typeface="Times New Roman" pitchFamily="18" charset="0"/>
                <a:cs typeface="Times New Roman" pitchFamily="18" charset="0"/>
              </a:rPr>
              <a:t>Problem in sleeping or sleeping too much</a:t>
            </a:r>
          </a:p>
          <a:p>
            <a:pPr marL="514350" indent="-514350">
              <a:buFont typeface="+mj-lt"/>
              <a:buAutoNum type="arabicPeriod"/>
            </a:pPr>
            <a:r>
              <a:rPr lang="en-US" sz="3100" dirty="0" smtClean="0">
                <a:latin typeface="Times New Roman" pitchFamily="18" charset="0"/>
                <a:cs typeface="Times New Roman" pitchFamily="18" charset="0"/>
              </a:rPr>
              <a:t>Psychomotor agitation or retardation</a:t>
            </a:r>
          </a:p>
          <a:p>
            <a:pPr marL="514350" indent="-514350">
              <a:buFont typeface="+mj-lt"/>
              <a:buAutoNum type="arabicPeriod"/>
            </a:pPr>
            <a:r>
              <a:rPr lang="en-US" sz="3100" dirty="0" smtClean="0">
                <a:latin typeface="Times New Roman" pitchFamily="18" charset="0"/>
                <a:cs typeface="Times New Roman" pitchFamily="18" charset="0"/>
              </a:rPr>
              <a:t>Reduced interest or pleasure in all or most activities</a:t>
            </a:r>
          </a:p>
          <a:p>
            <a:pPr marL="514350" indent="-514350">
              <a:buFont typeface="+mj-lt"/>
              <a:buAutoNum type="arabicPeriod"/>
            </a:pPr>
            <a:r>
              <a:rPr lang="en-US" sz="3100" dirty="0" smtClean="0">
                <a:latin typeface="Times New Roman" pitchFamily="18" charset="0"/>
                <a:cs typeface="Times New Roman" pitchFamily="18" charset="0"/>
              </a:rPr>
              <a:t>Significant weight loss or gain </a:t>
            </a:r>
          </a:p>
          <a:p>
            <a:pPr marL="514350" indent="-514350">
              <a:buFont typeface="+mj-lt"/>
              <a:buAutoNum type="arabicPeriod"/>
            </a:pPr>
            <a:r>
              <a:rPr lang="en-US" sz="3100" dirty="0" smtClean="0">
                <a:latin typeface="Times New Roman" pitchFamily="18" charset="0"/>
                <a:cs typeface="Times New Roman" pitchFamily="18" charset="0"/>
              </a:rPr>
              <a:t>Fatigue or less of energy</a:t>
            </a:r>
          </a:p>
          <a:p>
            <a:pPr marL="514350" indent="-514350">
              <a:buFont typeface="+mj-lt"/>
              <a:buAutoNum type="arabicPeriod"/>
            </a:pPr>
            <a:r>
              <a:rPr lang="en-US" sz="3100" dirty="0" smtClean="0">
                <a:latin typeface="Times New Roman" pitchFamily="18" charset="0"/>
                <a:cs typeface="Times New Roman" pitchFamily="18" charset="0"/>
              </a:rPr>
              <a:t>Feeling worthless  or guilty in an excessive or inappropriate manner </a:t>
            </a:r>
          </a:p>
          <a:p>
            <a:pPr marL="514350" indent="-514350">
              <a:buFont typeface="+mj-lt"/>
              <a:buAutoNum type="arabicPeriod"/>
            </a:pPr>
            <a:r>
              <a:rPr lang="en-US" sz="3100" dirty="0" smtClean="0">
                <a:latin typeface="Times New Roman" pitchFamily="18" charset="0"/>
                <a:cs typeface="Times New Roman" pitchFamily="18" charset="0"/>
              </a:rPr>
              <a:t> Problem in thinking , concentrate, making decisions</a:t>
            </a:r>
          </a:p>
          <a:p>
            <a:pPr marL="514350" indent="-514350">
              <a:buNone/>
            </a:pPr>
            <a:r>
              <a:rPr lang="en-US" sz="3100" dirty="0" smtClean="0">
                <a:latin typeface="Times New Roman" pitchFamily="18" charset="0"/>
                <a:cs typeface="Times New Roman" pitchFamily="18" charset="0"/>
              </a:rPr>
              <a:t>9.    Recurrent thoughts of death and suicide</a:t>
            </a:r>
          </a:p>
          <a:p>
            <a:pPr marL="514350" indent="-514350">
              <a:buFont typeface="+mj-lt"/>
              <a:buAutoNum type="arabicPeriod"/>
            </a:pPr>
            <a:endParaRPr lang="en-US" dirty="0" smtClean="0"/>
          </a:p>
          <a:p>
            <a:pPr>
              <a:buNone/>
            </a:pPr>
            <a:r>
              <a:rPr lang="en-US" sz="3100" dirty="0" smtClean="0"/>
              <a:t>(American psychiatric association -1974 </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Depressive symptoms during the Adolescent  </a:t>
            </a:r>
            <a:endParaRPr lang="en-US" sz="3200" dirty="0"/>
          </a:p>
        </p:txBody>
      </p:sp>
      <p:sp>
        <p:nvSpPr>
          <p:cNvPr id="3" name="Content Placeholder 2"/>
          <p:cNvSpPr>
            <a:spLocks noGrp="1"/>
          </p:cNvSpPr>
          <p:nvPr>
            <p:ph idx="1"/>
          </p:nvPr>
        </p:nvSpPr>
        <p:spPr/>
        <p:txBody>
          <a:bodyPr/>
          <a:lstStyle/>
          <a:p>
            <a:r>
              <a:rPr lang="en-US" dirty="0" smtClean="0"/>
              <a:t>Lack of motivation and missed  classes </a:t>
            </a:r>
          </a:p>
          <a:p>
            <a:r>
              <a:rPr lang="en-US" dirty="0" smtClean="0"/>
              <a:t>Sleeping during the day</a:t>
            </a:r>
          </a:p>
          <a:p>
            <a:r>
              <a:rPr lang="en-US" dirty="0" smtClean="0"/>
              <a:t>Lack of  interest in pleasure activity</a:t>
            </a:r>
          </a:p>
          <a:p>
            <a:r>
              <a:rPr lang="en-US" dirty="0" smtClean="0"/>
              <a:t>Sleeping problem appear in whole night, television watching </a:t>
            </a:r>
          </a:p>
          <a:p>
            <a:r>
              <a:rPr lang="en-US" dirty="0" smtClean="0"/>
              <a:t> Difficulty in getting up for school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reason for girls depression</a:t>
            </a:r>
            <a:endParaRPr lang="en-US" dirty="0"/>
          </a:p>
        </p:txBody>
      </p:sp>
      <p:sp>
        <p:nvSpPr>
          <p:cNvPr id="3" name="Content Placeholder 2"/>
          <p:cNvSpPr>
            <a:spLocks noGrp="1"/>
          </p:cNvSpPr>
          <p:nvPr>
            <p:ph idx="1"/>
          </p:nvPr>
        </p:nvSpPr>
        <p:spPr/>
        <p:txBody>
          <a:bodyPr/>
          <a:lstStyle/>
          <a:p>
            <a:r>
              <a:rPr lang="en-US" dirty="0" smtClean="0"/>
              <a:t>Female tend to ruminate\ think over in their depressed mood and intensify it.</a:t>
            </a:r>
          </a:p>
          <a:p>
            <a:r>
              <a:rPr lang="en-US" dirty="0" smtClean="0"/>
              <a:t>Female’s self-image, especially their body images are more negative than males. </a:t>
            </a:r>
          </a:p>
          <a:p>
            <a:r>
              <a:rPr lang="en-US" dirty="0" smtClean="0"/>
              <a:t>Females face more discrimination than males do</a:t>
            </a:r>
          </a:p>
          <a:p>
            <a:r>
              <a:rPr lang="en-US" dirty="0" smtClean="0"/>
              <a:t>Harman change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depression</a:t>
            </a:r>
            <a:endParaRPr lang="en-US" dirty="0"/>
          </a:p>
        </p:txBody>
      </p:sp>
      <p:sp>
        <p:nvSpPr>
          <p:cNvPr id="3" name="Content Placeholder 2"/>
          <p:cNvSpPr>
            <a:spLocks noGrp="1"/>
          </p:cNvSpPr>
          <p:nvPr>
            <p:ph idx="1"/>
          </p:nvPr>
        </p:nvSpPr>
        <p:spPr/>
        <p:txBody>
          <a:bodyPr/>
          <a:lstStyle/>
          <a:p>
            <a:r>
              <a:rPr lang="en-US" dirty="0" smtClean="0"/>
              <a:t>Depressed parents is a risk factor for depression in childhood and adolescence.</a:t>
            </a:r>
          </a:p>
          <a:p>
            <a:r>
              <a:rPr lang="en-US" dirty="0" smtClean="0"/>
              <a:t>Poor peer relationship</a:t>
            </a:r>
          </a:p>
          <a:p>
            <a:r>
              <a:rPr lang="en-US" dirty="0" smtClean="0"/>
              <a:t>Difficult challenge</a:t>
            </a:r>
          </a:p>
          <a:p>
            <a:r>
              <a:rPr lang="en-US" dirty="0" smtClean="0"/>
              <a:t>Parental </a:t>
            </a:r>
            <a:r>
              <a:rPr lang="en-US" dirty="0" err="1" smtClean="0"/>
              <a:t>devorce</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800" dirty="0" smtClean="0">
                <a:latin typeface="Times New Roman" pitchFamily="18" charset="0"/>
                <a:cs typeface="Times New Roman" pitchFamily="18" charset="0"/>
              </a:rPr>
              <a:t>Hallucinogens: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5516563"/>
          </a:xfrm>
        </p:spPr>
        <p:txBody>
          <a:bodyPr>
            <a:normAutofit/>
          </a:bodyPr>
          <a:lstStyle/>
          <a:p>
            <a:pPr marL="571500" indent="-571500">
              <a:buNone/>
            </a:pPr>
            <a:r>
              <a:rPr lang="en-US" sz="2400" dirty="0" smtClean="0">
                <a:latin typeface="Times New Roman" pitchFamily="18" charset="0"/>
                <a:cs typeface="Times New Roman" pitchFamily="18" charset="0"/>
              </a:rPr>
              <a:t>      It is drug that alter\change an individual </a:t>
            </a:r>
            <a:r>
              <a:rPr lang="en-US" sz="2400" dirty="0" smtClean="0">
                <a:latin typeface="Times New Roman" pitchFamily="18" charset="0"/>
                <a:cs typeface="Times New Roman" pitchFamily="18" charset="0"/>
              </a:rPr>
              <a:t>mind or perceptual </a:t>
            </a:r>
            <a:r>
              <a:rPr lang="en-US" sz="2400" dirty="0" smtClean="0">
                <a:latin typeface="Times New Roman" pitchFamily="18" charset="0"/>
                <a:cs typeface="Times New Roman" pitchFamily="18" charset="0"/>
              </a:rPr>
              <a:t>experience.</a:t>
            </a:r>
          </a:p>
          <a:p>
            <a:pPr marL="571500" indent="-571500">
              <a:buFont typeface="+mj-lt"/>
              <a:buAutoNum type="romanUcPeriod"/>
            </a:pPr>
            <a:r>
              <a:rPr lang="en-US" sz="2400" dirty="0" smtClean="0">
                <a:latin typeface="Times New Roman" pitchFamily="18" charset="0"/>
                <a:cs typeface="Times New Roman" pitchFamily="18" charset="0"/>
              </a:rPr>
              <a:t>LSD: lysergic acid </a:t>
            </a:r>
            <a:r>
              <a:rPr lang="en-US" sz="2400" dirty="0" err="1" smtClean="0">
                <a:latin typeface="Times New Roman" pitchFamily="18" charset="0"/>
                <a:cs typeface="Times New Roman" pitchFamily="18" charset="0"/>
              </a:rPr>
              <a:t>diethylmide</a:t>
            </a:r>
            <a:r>
              <a:rPr lang="en-US" sz="2400" dirty="0" smtClean="0">
                <a:latin typeface="Times New Roman" pitchFamily="18" charset="0"/>
                <a:cs typeface="Times New Roman" pitchFamily="18" charset="0"/>
              </a:rPr>
              <a:t>: after having this people feel object glow and change shape.</a:t>
            </a:r>
          </a:p>
          <a:p>
            <a:pPr marL="571500" indent="-571500">
              <a:buFont typeface="+mj-lt"/>
              <a:buAutoNum type="romanUcPeriod"/>
            </a:pPr>
            <a:r>
              <a:rPr lang="en-US" sz="2400" dirty="0" smtClean="0">
                <a:latin typeface="Times New Roman" pitchFamily="18" charset="0"/>
                <a:cs typeface="Times New Roman" pitchFamily="18" charset="0"/>
              </a:rPr>
              <a:t>Marijuana : </a:t>
            </a:r>
            <a:r>
              <a:rPr lang="en-US" sz="2400" dirty="0" smtClean="0">
                <a:latin typeface="Times New Roman" pitchFamily="18" charset="0"/>
                <a:cs typeface="Times New Roman" pitchFamily="18" charset="0"/>
              </a:rPr>
              <a:t> that produces a sense of relaxation and well- being . It is not physica</a:t>
            </a:r>
            <a:r>
              <a:rPr lang="en-US" sz="2400" dirty="0" smtClean="0">
                <a:latin typeface="Times New Roman" pitchFamily="18" charset="0"/>
                <a:cs typeface="Times New Roman" pitchFamily="18" charset="0"/>
              </a:rPr>
              <a:t>lly addictive. However, psychological dependence is possible. ( </a:t>
            </a:r>
            <a:r>
              <a:rPr lang="en-US" sz="2400" dirty="0" smtClean="0">
                <a:latin typeface="Times New Roman" pitchFamily="18" charset="0"/>
                <a:cs typeface="Times New Roman" pitchFamily="18" charset="0"/>
              </a:rPr>
              <a:t>it </a:t>
            </a:r>
            <a:r>
              <a:rPr lang="en-US" sz="2400" dirty="0" smtClean="0">
                <a:latin typeface="Times New Roman" pitchFamily="18" charset="0"/>
                <a:cs typeface="Times New Roman" pitchFamily="18" charset="0"/>
              </a:rPr>
              <a:t>is made of the hemp plant dry </a:t>
            </a:r>
            <a:r>
              <a:rPr lang="en-US" sz="2400" dirty="0" smtClean="0">
                <a:latin typeface="Times New Roman" pitchFamily="18" charset="0"/>
                <a:cs typeface="Times New Roman" pitchFamily="18" charset="0"/>
              </a:rPr>
              <a:t>leaves) – decreasing the action of  male sex hormones, cognitive processing,  lung cancer etc.</a:t>
            </a:r>
          </a:p>
          <a:p>
            <a:pPr marL="571500" indent="-571500">
              <a:buFont typeface="+mj-lt"/>
              <a:buAutoNum type="romanUcPeriod"/>
            </a:pPr>
            <a:r>
              <a:rPr lang="en-US" sz="2400" dirty="0" smtClean="0">
                <a:latin typeface="Times New Roman" pitchFamily="18" charset="0"/>
                <a:cs typeface="Times New Roman" pitchFamily="18" charset="0"/>
              </a:rPr>
              <a:t>Mescaline ( derived from the peyote cactus)</a:t>
            </a:r>
          </a:p>
          <a:p>
            <a:pPr marL="571500" indent="-571500">
              <a:buFont typeface="+mj-lt"/>
              <a:buAutoNum type="romanUcPeriod"/>
            </a:pPr>
            <a:r>
              <a:rPr lang="en-US" sz="2400" dirty="0" smtClean="0">
                <a:latin typeface="Times New Roman" pitchFamily="18" charset="0"/>
                <a:cs typeface="Times New Roman" pitchFamily="18" charset="0"/>
              </a:rPr>
              <a:t>Psilocybin( derived from a kind of mushroom).  These drugs change perceptual experiences, but only large doses cause bright hallucinations\ mirage.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latin typeface="Times New Roman" pitchFamily="18" charset="0"/>
                <a:cs typeface="Times New Roman" pitchFamily="18" charset="0"/>
              </a:rPr>
              <a:t>Contd</a:t>
            </a:r>
            <a:r>
              <a:rPr lang="en-US" dirty="0" smtClean="0"/>
              <a:t>…</a:t>
            </a:r>
            <a:endParaRPr lang="en-US" dirty="0"/>
          </a:p>
        </p:txBody>
      </p:sp>
      <p:sp>
        <p:nvSpPr>
          <p:cNvPr id="3" name="Content Placeholder 2"/>
          <p:cNvSpPr>
            <a:spLocks noGrp="1"/>
          </p:cNvSpPr>
          <p:nvPr>
            <p:ph idx="1"/>
          </p:nvPr>
        </p:nvSpPr>
        <p:spPr/>
        <p:txBody>
          <a:bodyPr>
            <a:normAutofit/>
          </a:bodyPr>
          <a:lstStyle/>
          <a:p>
            <a:pPr marL="571500" indent="-571500">
              <a:buNone/>
            </a:pPr>
            <a:r>
              <a:rPr lang="en-US" sz="2400" b="1" dirty="0" smtClean="0">
                <a:latin typeface="Times New Roman" pitchFamily="18" charset="0"/>
                <a:cs typeface="Times New Roman" pitchFamily="18" charset="0"/>
              </a:rPr>
              <a:t>iv</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Polydrug</a:t>
            </a:r>
            <a:r>
              <a:rPr lang="en-US" sz="2400" u="sng"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abuse</a:t>
            </a:r>
            <a:r>
              <a:rPr lang="en-US" sz="2400" dirty="0" smtClean="0">
                <a:latin typeface="Times New Roman" pitchFamily="18" charset="0"/>
                <a:cs typeface="Times New Roman" pitchFamily="18" charset="0"/>
              </a:rPr>
              <a:t>: an individual to abuse man of these drugs at the same time –so called </a:t>
            </a:r>
            <a:r>
              <a:rPr lang="en-US" sz="2400" dirty="0" err="1" smtClean="0">
                <a:latin typeface="Times New Roman" pitchFamily="18" charset="0"/>
                <a:cs typeface="Times New Roman" pitchFamily="18" charset="0"/>
              </a:rPr>
              <a:t>polydrug</a:t>
            </a:r>
            <a:r>
              <a:rPr lang="en-US" sz="2400" dirty="0" smtClean="0">
                <a:latin typeface="Times New Roman" pitchFamily="18" charset="0"/>
                <a:cs typeface="Times New Roman" pitchFamily="18" charset="0"/>
              </a:rPr>
              <a:t> abuse. This increase the possibilities of addiction and dependence. The chance that the use of drugs will interfere with and individual[s adjustment to school, work or family. </a:t>
            </a:r>
            <a:r>
              <a:rPr lang="en-US" sz="2400" dirty="0" err="1" smtClean="0">
                <a:latin typeface="Times New Roman" pitchFamily="18" charset="0"/>
                <a:cs typeface="Times New Roman" pitchFamily="18" charset="0"/>
              </a:rPr>
              <a:t>Polydrug</a:t>
            </a:r>
            <a:r>
              <a:rPr lang="en-US" sz="2400" dirty="0" smtClean="0">
                <a:latin typeface="Times New Roman" pitchFamily="18" charset="0"/>
                <a:cs typeface="Times New Roman" pitchFamily="18" charset="0"/>
              </a:rPr>
              <a:t> abuser have a high rate of mental problems .</a:t>
            </a:r>
          </a:p>
          <a:p>
            <a:pPr marL="571500" indent="-571500"/>
            <a:r>
              <a:rPr lang="en-US" sz="2400" dirty="0" smtClean="0">
                <a:latin typeface="Times New Roman" pitchFamily="18" charset="0"/>
                <a:cs typeface="Times New Roman" pitchFamily="18" charset="0"/>
              </a:rPr>
              <a:t>It may be attributable to the drug taker’s dissatisfaction with everyday life than to the drug itself.</a:t>
            </a:r>
          </a:p>
          <a:p>
            <a:pPr marL="571500" indent="-571500"/>
            <a:r>
              <a:rPr lang="en-US" sz="2400" dirty="0" smtClean="0">
                <a:latin typeface="Times New Roman" pitchFamily="18" charset="0"/>
                <a:cs typeface="Times New Roman" pitchFamily="18" charset="0"/>
              </a:rPr>
              <a:t>They are generally not physiologically addictive but individuals can quickly become psychologically dependent on them</a:t>
            </a:r>
          </a:p>
          <a:p>
            <a:pPr marL="571500" indent="-571500">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2800" dirty="0" smtClean="0">
                <a:latin typeface="Times New Roman" pitchFamily="18" charset="0"/>
                <a:cs typeface="Times New Roman" pitchFamily="18" charset="0"/>
              </a:rPr>
              <a:t>stimulants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609600"/>
            <a:ext cx="8763000" cy="5943600"/>
          </a:xfrm>
        </p:spPr>
        <p:txBody>
          <a:bodyPr>
            <a:normAutofit fontScale="92500"/>
          </a:bodyPr>
          <a:lstStyle/>
          <a:p>
            <a:r>
              <a:rPr lang="en-US" sz="2400" dirty="0" smtClean="0">
                <a:latin typeface="Times New Roman" pitchFamily="18" charset="0"/>
                <a:cs typeface="Times New Roman" pitchFamily="18" charset="0"/>
              </a:rPr>
              <a:t>The drug that increase the activities of the </a:t>
            </a:r>
            <a:r>
              <a:rPr lang="en-US" sz="2400" dirty="0" smtClean="0">
                <a:latin typeface="Times New Roman" pitchFamily="18" charset="0"/>
                <a:cs typeface="Times New Roman" pitchFamily="18" charset="0"/>
              </a:rPr>
              <a:t> motivational centers and decrease activity of inhibitory\ slow down centers in the central nervous system , providing a sense of energy and well- being:</a:t>
            </a:r>
            <a:endParaRPr lang="en-US" sz="2400" dirty="0" smtClean="0">
              <a:latin typeface="Times New Roman" pitchFamily="18" charset="0"/>
              <a:cs typeface="Times New Roman" pitchFamily="18" charset="0"/>
            </a:endParaRPr>
          </a:p>
          <a:p>
            <a:pPr marL="571500" indent="-571500">
              <a:buFont typeface="+mj-lt"/>
              <a:buAutoNum type="romanUcPeriod"/>
            </a:pPr>
            <a:r>
              <a:rPr lang="en-US" sz="2400" dirty="0" smtClean="0">
                <a:latin typeface="Times New Roman" pitchFamily="18" charset="0"/>
                <a:cs typeface="Times New Roman" pitchFamily="18" charset="0"/>
              </a:rPr>
              <a:t>Cigarette: it stimulates for short periods.</a:t>
            </a:r>
          </a:p>
          <a:p>
            <a:pPr marL="571500" indent="-571500">
              <a:buFont typeface="+mj-lt"/>
              <a:buAutoNum type="romanUcPeriod"/>
            </a:pPr>
            <a:r>
              <a:rPr lang="en-US" sz="2400" dirty="0" smtClean="0">
                <a:latin typeface="Times New Roman" pitchFamily="18" charset="0"/>
                <a:cs typeface="Times New Roman" pitchFamily="18" charset="0"/>
              </a:rPr>
              <a:t>Cocaine: derived from coca plant. people used it to increase their stamina \physical energy. It is either snorted or injected</a:t>
            </a:r>
            <a:r>
              <a:rPr lang="en-US" sz="2400" dirty="0" smtClean="0">
                <a:latin typeface="Times New Roman" pitchFamily="18" charset="0"/>
                <a:cs typeface="Times New Roman" pitchFamily="18" charset="0"/>
              </a:rPr>
              <a:t>. (addiction drug), effect on tiredness, hungry and in need on long periods of sleep.</a:t>
            </a:r>
            <a:endParaRPr lang="en-US" sz="2400" dirty="0" smtClean="0">
              <a:latin typeface="Times New Roman" pitchFamily="18" charset="0"/>
              <a:cs typeface="Times New Roman" pitchFamily="18" charset="0"/>
            </a:endParaRPr>
          </a:p>
          <a:p>
            <a:pPr marL="571500" indent="-571500">
              <a:buFont typeface="+mj-lt"/>
              <a:buAutoNum type="romanUcPeriod"/>
            </a:pPr>
            <a:r>
              <a:rPr lang="en-US" sz="2400" dirty="0" smtClean="0">
                <a:latin typeface="Times New Roman" pitchFamily="18" charset="0"/>
                <a:cs typeface="Times New Roman" pitchFamily="18" charset="0"/>
              </a:rPr>
              <a:t>Amphetamines: </a:t>
            </a:r>
            <a:r>
              <a:rPr lang="en-US" sz="2400" dirty="0" smtClean="0">
                <a:latin typeface="Times New Roman" pitchFamily="18" charset="0"/>
                <a:cs typeface="Times New Roman" pitchFamily="18" charset="0"/>
              </a:rPr>
              <a:t> ( trade names Dexedrine ,Benzedrine, and </a:t>
            </a:r>
            <a:r>
              <a:rPr lang="en-US" sz="2400" dirty="0" err="1" smtClean="0">
                <a:latin typeface="Times New Roman" pitchFamily="18" charset="0"/>
                <a:cs typeface="Times New Roman" pitchFamily="18" charset="0"/>
              </a:rPr>
              <a:t>Methedrine</a:t>
            </a:r>
            <a:r>
              <a:rPr lang="en-US" sz="2400" dirty="0" smtClean="0">
                <a:latin typeface="Times New Roman" pitchFamily="18" charset="0"/>
                <a:cs typeface="Times New Roman" pitchFamily="18" charset="0"/>
              </a:rPr>
              <a:t>)  are  stimulant drugs that generally produce a conscious sense of increase energy, alertness. Enthusiasm and a euphonic high.  They are not physically addictive but produce rapid and intense psychological dependence .</a:t>
            </a:r>
          </a:p>
          <a:p>
            <a:pPr marL="571500" indent="-571500"/>
            <a:r>
              <a:rPr lang="en-US" sz="2400" dirty="0" smtClean="0">
                <a:latin typeface="Times New Roman" pitchFamily="18" charset="0"/>
                <a:cs typeface="Times New Roman" pitchFamily="18" charset="0"/>
              </a:rPr>
              <a:t>It is very dangerous  for the effect on the heart. It distorted thinking , confused and rapidly changing emotions and strong suspiciousness.</a:t>
            </a:r>
            <a:endParaRPr lang="en-US" sz="2400" dirty="0" smtClean="0">
              <a:latin typeface="Times New Roman" pitchFamily="18" charset="0"/>
              <a:cs typeface="Times New Roman" pitchFamily="18" charset="0"/>
            </a:endParaRPr>
          </a:p>
          <a:p>
            <a:pPr marL="571500" indent="-571500">
              <a:buFont typeface="+mj-lt"/>
              <a:buAutoNum type="romanUcPeriod"/>
            </a:pPr>
            <a:r>
              <a:rPr lang="en-US" sz="2400" dirty="0" smtClean="0">
                <a:latin typeface="Times New Roman" pitchFamily="18" charset="0"/>
                <a:cs typeface="Times New Roman" pitchFamily="18" charset="0"/>
              </a:rPr>
              <a:t>ecstasy : types of pills. It has both stimulants and Hallucinogens effects.</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latin typeface="Times New Roman" pitchFamily="18" charset="0"/>
                <a:cs typeface="Times New Roman" pitchFamily="18" charset="0"/>
              </a:rPr>
              <a:t>Depressant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sz="2600" dirty="0" smtClean="0">
                <a:latin typeface="Times New Roman" pitchFamily="18" charset="0"/>
                <a:cs typeface="Times New Roman" pitchFamily="18" charset="0"/>
              </a:rPr>
              <a:t>Drug that slow down the central nervous system, bodily function and behavior. It induced to sleep.</a:t>
            </a:r>
          </a:p>
          <a:p>
            <a:pPr marL="571500" indent="-571500">
              <a:buFont typeface="+mj-lt"/>
              <a:buAutoNum type="romanUcPeriod"/>
            </a:pPr>
            <a:r>
              <a:rPr lang="en-US" sz="2600" dirty="0" smtClean="0">
                <a:latin typeface="Times New Roman" pitchFamily="18" charset="0"/>
                <a:cs typeface="Times New Roman" pitchFamily="18" charset="0"/>
              </a:rPr>
              <a:t>Barbiturates: it  induces to sleep.</a:t>
            </a:r>
          </a:p>
          <a:p>
            <a:pPr marL="571500" indent="-571500">
              <a:buFont typeface="+mj-lt"/>
              <a:buAutoNum type="romanUcPeriod"/>
            </a:pPr>
            <a:r>
              <a:rPr lang="en-US" sz="2600" dirty="0" smtClean="0">
                <a:latin typeface="Times New Roman" pitchFamily="18" charset="0"/>
                <a:cs typeface="Times New Roman" pitchFamily="18" charset="0"/>
              </a:rPr>
              <a:t>Tranquilizers and sedatives: this types of drug are depressants that in mild doses. It produce a state of peaceful \calm relaxation. It prescribes for as a drug to aid sleep and sometimes to combat anxiety. </a:t>
            </a:r>
            <a:r>
              <a:rPr lang="en-US" sz="2600" dirty="0" smtClean="0">
                <a:latin typeface="Times New Roman" pitchFamily="18" charset="0"/>
                <a:cs typeface="Times New Roman" pitchFamily="18" charset="0"/>
              </a:rPr>
              <a:t>make people feel </a:t>
            </a:r>
            <a:r>
              <a:rPr lang="en-US" sz="2600" dirty="0" smtClean="0">
                <a:latin typeface="Times New Roman" pitchFamily="18" charset="0"/>
                <a:cs typeface="Times New Roman" pitchFamily="18" charset="0"/>
              </a:rPr>
              <a:t>peace </a:t>
            </a:r>
          </a:p>
          <a:p>
            <a:pPr marL="571500" indent="-571500">
              <a:buFont typeface="+mj-lt"/>
              <a:buAutoNum type="romanUcPeriod"/>
            </a:pPr>
            <a:r>
              <a:rPr lang="en-US" sz="2400" dirty="0" smtClean="0">
                <a:latin typeface="Times New Roman" pitchFamily="18" charset="0"/>
                <a:cs typeface="Times New Roman" pitchFamily="18" charset="0"/>
              </a:rPr>
              <a:t>Narcotics : it is very powerful and highly addictive depressants. It is derived from opium \ poppy including morphine , heroin and codeine are the powerful narcotics drug. It makes relive pain and relaxed. It creates a powerful physiological addictio</a:t>
            </a:r>
            <a:r>
              <a:rPr lang="en-US" sz="2400" dirty="0" smtClean="0">
                <a:latin typeface="Times New Roman" pitchFamily="18" charset="0"/>
                <a:cs typeface="Times New Roman" pitchFamily="18" charset="0"/>
              </a:rPr>
              <a:t>n very rapidly.</a:t>
            </a:r>
          </a:p>
          <a:p>
            <a:pPr marL="571500" indent="-571500">
              <a:buFont typeface="+mj-lt"/>
              <a:buAutoNum type="romanUcPeriod"/>
            </a:pPr>
            <a:endParaRPr lang="en-US" sz="2400" dirty="0" smtClean="0">
              <a:latin typeface="Times New Roman" pitchFamily="18" charset="0"/>
              <a:cs typeface="Times New Roman" pitchFamily="18" charset="0"/>
            </a:endParaRPr>
          </a:p>
          <a:p>
            <a:pPr marL="571500" indent="-57150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latin typeface="Times New Roman" pitchFamily="18" charset="0"/>
                <a:cs typeface="Times New Roman" pitchFamily="18" charset="0"/>
              </a:rPr>
              <a:t>Contd..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364163"/>
          </a:xfrm>
        </p:spPr>
        <p:txBody>
          <a:bodyPr>
            <a:normAutofit/>
          </a:bodyPr>
          <a:lstStyle/>
          <a:p>
            <a:pPr>
              <a:buNone/>
            </a:pPr>
            <a:r>
              <a:rPr lang="en-US" sz="2400" dirty="0" smtClean="0">
                <a:latin typeface="Times New Roman" pitchFamily="18" charset="0"/>
                <a:cs typeface="Times New Roman" pitchFamily="18" charset="0"/>
              </a:rPr>
              <a:t>IV. Opium</a:t>
            </a:r>
            <a:r>
              <a:rPr lang="en-US" sz="2400" dirty="0" smtClean="0">
                <a:latin typeface="Times New Roman" pitchFamily="18" charset="0"/>
                <a:cs typeface="Times New Roman" pitchFamily="18" charset="0"/>
              </a:rPr>
              <a:t>: it is not only kinds of narcotics drug. In recent years , synthetic narcotics have  been artificial produced in drug laboratories. It is widely used painkilling drugs with trade name methadone and </a:t>
            </a:r>
            <a:r>
              <a:rPr lang="en-US" sz="2400" dirty="0" err="1" smtClean="0">
                <a:latin typeface="Times New Roman" pitchFamily="18" charset="0"/>
                <a:cs typeface="Times New Roman" pitchFamily="18" charset="0"/>
              </a:rPr>
              <a:t>percadan</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V. inhalants: substances that when breathe in  produce a sense of intoxication \ excite are called inhalants. To produce high  toxic substance such as flue , cleaning fluid and paint are typically placed in paper bags and breathe in . </a:t>
            </a:r>
          </a:p>
          <a:p>
            <a:r>
              <a:rPr lang="en-US" sz="2400" dirty="0" smtClean="0">
                <a:latin typeface="Times New Roman" pitchFamily="18" charset="0"/>
                <a:cs typeface="Times New Roman" pitchFamily="18" charset="0"/>
              </a:rPr>
              <a:t>Inhalants are highly addictive and extremely dangerous. This toxic smoke often cause permanent brain damage and other serious complications.</a:t>
            </a:r>
            <a:endParaRPr lang="en-US" sz="24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200" dirty="0"/>
              <a:t>Juvenile delinquency </a:t>
            </a:r>
            <a:r>
              <a:rPr lang="en-US" sz="1400" dirty="0"/>
              <a:t/>
            </a:r>
            <a:br>
              <a:rPr lang="en-US" sz="1400" dirty="0"/>
            </a:br>
            <a:endParaRPr lang="en-US" dirty="0"/>
          </a:p>
        </p:txBody>
      </p:sp>
      <p:sp>
        <p:nvSpPr>
          <p:cNvPr id="3" name="Content Placeholder 2"/>
          <p:cNvSpPr>
            <a:spLocks noGrp="1"/>
          </p:cNvSpPr>
          <p:nvPr>
            <p:ph idx="1"/>
          </p:nvPr>
        </p:nvSpPr>
        <p:spPr/>
        <p:txBody>
          <a:bodyPr/>
          <a:lstStyle/>
          <a:p>
            <a:pPr>
              <a:buNone/>
            </a:pPr>
            <a:r>
              <a:rPr lang="en-US" dirty="0" smtClean="0"/>
              <a:t>The term juvenile delinquency  refers to a broad range of child and adolescent behaviors ,  including socially unacceptable behavior ( such as acting out in school ),status offenses ( running away ) and criminal acts ( such as burglary)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offenses or criminal act</a:t>
            </a:r>
            <a:endParaRPr lang="en-US" dirty="0"/>
          </a:p>
        </p:txBody>
      </p:sp>
      <p:sp>
        <p:nvSpPr>
          <p:cNvPr id="3" name="Content Placeholder 2"/>
          <p:cNvSpPr>
            <a:spLocks noGrp="1"/>
          </p:cNvSpPr>
          <p:nvPr>
            <p:ph idx="1"/>
          </p:nvPr>
        </p:nvSpPr>
        <p:spPr/>
        <p:txBody>
          <a:bodyPr/>
          <a:lstStyle/>
          <a:p>
            <a:r>
              <a:rPr lang="en-US" dirty="0" smtClean="0"/>
              <a:t>It is criminal act, Whether they are committed juveniles or adults. They include such act as robbery, aggravated assault ( physical attract), rape, and homicide \ murder or killing.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offenses</a:t>
            </a:r>
            <a:endParaRPr lang="en-US" dirty="0"/>
          </a:p>
        </p:txBody>
      </p:sp>
      <p:sp>
        <p:nvSpPr>
          <p:cNvPr id="3" name="Content Placeholder 2"/>
          <p:cNvSpPr>
            <a:spLocks noGrp="1"/>
          </p:cNvSpPr>
          <p:nvPr>
            <p:ph idx="1"/>
          </p:nvPr>
        </p:nvSpPr>
        <p:spPr/>
        <p:txBody>
          <a:bodyPr/>
          <a:lstStyle/>
          <a:p>
            <a:r>
              <a:rPr lang="en-US" dirty="0" smtClean="0"/>
              <a:t>Performed by youths under a specified age, these are juvenile offenses that are not as serious as serious  as index offenses. These offenses may include such act as drinking under age, absenteeism\ truancy, and sexual promiscuity or many sexual relationship.</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1224</Words>
  <Application>Microsoft Office PowerPoint</Application>
  <PresentationFormat>On-screen Show (4:3)</PresentationFormat>
  <Paragraphs>103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Types of drug and its effects</vt:lpstr>
      <vt:lpstr>Hallucinogens:</vt:lpstr>
      <vt:lpstr>Contd…</vt:lpstr>
      <vt:lpstr>stimulants</vt:lpstr>
      <vt:lpstr>Depressant</vt:lpstr>
      <vt:lpstr>Contd..</vt:lpstr>
      <vt:lpstr>Juvenile delinquency  </vt:lpstr>
      <vt:lpstr>Index offenses or criminal act</vt:lpstr>
      <vt:lpstr>Status offenses</vt:lpstr>
      <vt:lpstr>Specifics age </vt:lpstr>
      <vt:lpstr>Contd..</vt:lpstr>
      <vt:lpstr>Contd…</vt:lpstr>
      <vt:lpstr>The antecedents of  Juvenile Delinquency</vt:lpstr>
      <vt:lpstr>Depression and suicide</vt:lpstr>
      <vt:lpstr>                                                        Contd.. </vt:lpstr>
      <vt:lpstr>Depressive symptoms during the Adolescent  </vt:lpstr>
      <vt:lpstr>Some reason for girls depression</vt:lpstr>
      <vt:lpstr>Causes of depression</vt:lpstr>
      <vt:lpstr>suicide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drug</dc:title>
  <dc:creator>Shiva</dc:creator>
  <cp:lastModifiedBy>Aryal</cp:lastModifiedBy>
  <cp:revision>66</cp:revision>
  <dcterms:created xsi:type="dcterms:W3CDTF">2014-06-28T15:53:55Z</dcterms:created>
  <dcterms:modified xsi:type="dcterms:W3CDTF">2014-07-10T01:28:42Z</dcterms:modified>
</cp:coreProperties>
</file>