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48326E-F453-441D-9E7D-BBE2EF36CE4A}"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F9AE7-750B-45F7-8B70-37F0D3BAEA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8326E-F453-441D-9E7D-BBE2EF36CE4A}"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F9AE7-750B-45F7-8B70-37F0D3BAEA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8326E-F453-441D-9E7D-BBE2EF36CE4A}"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F9AE7-750B-45F7-8B70-37F0D3BAEA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8326E-F453-441D-9E7D-BBE2EF36CE4A}"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F9AE7-750B-45F7-8B70-37F0D3BAEA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48326E-F453-441D-9E7D-BBE2EF36CE4A}" type="datetimeFigureOut">
              <a:rPr lang="en-US" smtClean="0"/>
              <a:pPr/>
              <a:t>6/30/2014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F9AE7-750B-45F7-8B70-37F0D3BAEA5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48326E-F453-441D-9E7D-BBE2EF36CE4A}" type="datetimeFigureOut">
              <a:rPr lang="en-US" smtClean="0"/>
              <a:pPr/>
              <a:t>6/30/2014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F9AE7-750B-45F7-8B70-37F0D3BAEA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48326E-F453-441D-9E7D-BBE2EF36CE4A}" type="datetimeFigureOut">
              <a:rPr lang="en-US" smtClean="0"/>
              <a:pPr/>
              <a:t>6/30/2014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CF9AE7-750B-45F7-8B70-37F0D3BAEA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48326E-F453-441D-9E7D-BBE2EF36CE4A}" type="datetimeFigureOut">
              <a:rPr lang="en-US" smtClean="0"/>
              <a:pPr/>
              <a:t>6/30/2014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CF9AE7-750B-45F7-8B70-37F0D3BAEA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48326E-F453-441D-9E7D-BBE2EF36CE4A}" type="datetimeFigureOut">
              <a:rPr lang="en-US" smtClean="0"/>
              <a:pPr/>
              <a:t>6/30/2014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CF9AE7-750B-45F7-8B70-37F0D3BAEA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8326E-F453-441D-9E7D-BBE2EF36CE4A}" type="datetimeFigureOut">
              <a:rPr lang="en-US" smtClean="0"/>
              <a:pPr/>
              <a:t>6/30/2014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F9AE7-750B-45F7-8B70-37F0D3BAEA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8326E-F453-441D-9E7D-BBE2EF36CE4A}" type="datetimeFigureOut">
              <a:rPr lang="en-US" smtClean="0"/>
              <a:pPr/>
              <a:t>6/30/2014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F9AE7-750B-45F7-8B70-37F0D3BAEA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8326E-F453-441D-9E7D-BBE2EF36CE4A}" type="datetimeFigureOut">
              <a:rPr lang="en-US" smtClean="0"/>
              <a:pPr/>
              <a:t>6/30/2014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F9AE7-750B-45F7-8B70-37F0D3BAEA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904999"/>
          </a:xfrm>
        </p:spPr>
        <p:txBody>
          <a:bodyPr>
            <a:normAutofit fontScale="90000"/>
          </a:bodyPr>
          <a:lstStyle/>
          <a:p>
            <a:pPr lvl="1" algn="l"/>
            <a:r>
              <a:rPr lang="en-US" sz="2800" dirty="0">
                <a:latin typeface="Times New Roman" pitchFamily="18" charset="0"/>
                <a:cs typeface="Times New Roman" pitchFamily="18" charset="0"/>
              </a:rPr>
              <a:t>Career </a:t>
            </a:r>
            <a:r>
              <a:rPr lang="en-US" sz="2800" dirty="0" smtClean="0">
                <a:latin typeface="Times New Roman" pitchFamily="18" charset="0"/>
                <a:cs typeface="Times New Roman" pitchFamily="18" charset="0"/>
              </a:rPr>
              <a:t>development:  </a:t>
            </a:r>
            <a:br>
              <a:rPr lang="en-US" sz="2800" dirty="0" smtClean="0">
                <a:latin typeface="Times New Roman" pitchFamily="18" charset="0"/>
                <a:cs typeface="Times New Roman" pitchFamily="18" charset="0"/>
              </a:rPr>
            </a:b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dirty="0" smtClean="0">
                <a:latin typeface="Times New Roman" pitchFamily="18" charset="0"/>
                <a:cs typeface="Times New Roman" pitchFamily="18" charset="0"/>
              </a:rPr>
              <a:t> Theories </a:t>
            </a:r>
            <a:r>
              <a:rPr lang="en-US" sz="2800" dirty="0">
                <a:latin typeface="Times New Roman" pitchFamily="18" charset="0"/>
                <a:cs typeface="Times New Roman" pitchFamily="18" charset="0"/>
              </a:rPr>
              <a:t>of career development </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Cognitive factors and social contexts</a:t>
            </a:r>
            <a:r>
              <a:rPr lang="en-US" sz="1400" dirty="0"/>
              <a:t/>
            </a:r>
            <a:br>
              <a:rPr lang="en-US" sz="1400" dirty="0"/>
            </a:br>
            <a:endParaRPr lang="en-US" dirty="0"/>
          </a:p>
        </p:txBody>
      </p:sp>
      <p:sp>
        <p:nvSpPr>
          <p:cNvPr id="3" name="Subtitle 2"/>
          <p:cNvSpPr>
            <a:spLocks noGrp="1"/>
          </p:cNvSpPr>
          <p:nvPr>
            <p:ph type="subTitle" idx="1"/>
          </p:nvPr>
        </p:nvSpPr>
        <p:spPr>
          <a:xfrm>
            <a:off x="1371600" y="4876800"/>
            <a:ext cx="6400800" cy="762000"/>
          </a:xfrm>
        </p:spPr>
        <p:txBody>
          <a:bodyPr/>
          <a:lstStyle/>
          <a:p>
            <a:r>
              <a:rPr lang="en-US" dirty="0" err="1" smtClean="0"/>
              <a:t>Aryal</a:t>
            </a:r>
            <a:r>
              <a:rPr lang="en-US" dirty="0" smtClean="0"/>
              <a:t> </a:t>
            </a:r>
            <a:r>
              <a:rPr lang="en-US" dirty="0" err="1" smtClean="0"/>
              <a:t>shiva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Social context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Socioeconomic status</a:t>
            </a:r>
            <a:r>
              <a:rPr lang="en-US" sz="2400" dirty="0" smtClean="0">
                <a:latin typeface="Times New Roman" pitchFamily="18" charset="0"/>
                <a:cs typeface="Times New Roman" pitchFamily="18" charset="0"/>
              </a:rPr>
              <a:t>: </a:t>
            </a:r>
          </a:p>
          <a:p>
            <a:pPr>
              <a:buNone/>
            </a:pPr>
            <a:r>
              <a:rPr lang="en-US" sz="2400" dirty="0" smtClean="0">
                <a:latin typeface="Times New Roman" pitchFamily="18" charset="0"/>
                <a:cs typeface="Times New Roman" pitchFamily="18" charset="0"/>
              </a:rPr>
              <a:t>      many youth in low – income circumstances may have more limited career choices. The many barriers  in low income community youth face such as low quality school, violence and lack of access to job, can restricts access to desirable careers </a:t>
            </a:r>
            <a:endParaRPr lang="en-US"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latin typeface="Times New Roman" pitchFamily="18" charset="0"/>
                <a:cs typeface="Times New Roman" pitchFamily="18" charset="0"/>
              </a:rPr>
              <a:t>Parents and peers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r>
              <a:rPr lang="en-US" sz="2400" dirty="0" smtClean="0">
                <a:latin typeface="Times New Roman" pitchFamily="18" charset="0"/>
                <a:cs typeface="Times New Roman" pitchFamily="18" charset="0"/>
              </a:rPr>
              <a:t>Many factors influence parents’ roles in adolescents’ career development, the  reasonable is that when  both mother and father work and enjoy their work , adolescents learn work values from both parents.</a:t>
            </a:r>
          </a:p>
          <a:p>
            <a:r>
              <a:rPr lang="en-US" sz="2400" dirty="0" smtClean="0">
                <a:latin typeface="Times New Roman" pitchFamily="18" charset="0"/>
                <a:cs typeface="Times New Roman" pitchFamily="18" charset="0"/>
              </a:rPr>
              <a:t>According to </a:t>
            </a:r>
            <a:r>
              <a:rPr lang="en-US" sz="2400" dirty="0" err="1" smtClean="0">
                <a:latin typeface="Times New Roman" pitchFamily="18" charset="0"/>
                <a:cs typeface="Times New Roman" pitchFamily="18" charset="0"/>
              </a:rPr>
              <a:t>Ryu</a:t>
            </a:r>
            <a:r>
              <a:rPr lang="en-US" sz="2400" dirty="0" smtClean="0">
                <a:latin typeface="Times New Roman" pitchFamily="18" charset="0"/>
                <a:cs typeface="Times New Roman" pitchFamily="18" charset="0"/>
              </a:rPr>
              <a:t> &amp; Mortimer, (1996) the development of work value is transmitted more strongly  in same –sex parent adolescent relationships than in opposite – sex parent adolescent relationships. They also believe that  the transmission of work values is more likely to occur in father-son than mother – daughter  relationships.</a:t>
            </a:r>
          </a:p>
          <a:p>
            <a:r>
              <a:rPr lang="en-US" sz="2400" dirty="0" smtClean="0">
                <a:latin typeface="Times New Roman" pitchFamily="18" charset="0"/>
                <a:cs typeface="Times New Roman" pitchFamily="18" charset="0"/>
              </a:rPr>
              <a:t>Parents as a sources of information about occupation and its values as well as  work experience . </a:t>
            </a:r>
            <a:endParaRPr lang="en-US"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Parental influence dimension :</a:t>
            </a:r>
          </a:p>
          <a:p>
            <a:pPr marL="514350" indent="-514350">
              <a:buFont typeface="+mj-lt"/>
              <a:buAutoNum type="arabicPeriod"/>
            </a:pPr>
            <a:r>
              <a:rPr lang="en-US" sz="2400" dirty="0" smtClean="0">
                <a:latin typeface="Times New Roman" pitchFamily="18" charset="0"/>
                <a:cs typeface="Times New Roman" pitchFamily="18" charset="0"/>
              </a:rPr>
              <a:t>Academics</a:t>
            </a:r>
            <a:r>
              <a:rPr lang="en-US" sz="2400" dirty="0" smtClean="0">
                <a:latin typeface="Times New Roman" pitchFamily="18" charset="0"/>
                <a:cs typeface="Times New Roman" pitchFamily="18" charset="0"/>
                <a:sym typeface="Wingdings" pitchFamily="2" charset="2"/>
              </a:rPr>
              <a:t>: (such as</a:t>
            </a:r>
            <a:r>
              <a:rPr lang="en-US" sz="2400" dirty="0" smtClean="0">
                <a:latin typeface="Times New Roman" pitchFamily="18" charset="0"/>
                <a:cs typeface="Times New Roman" pitchFamily="18" charset="0"/>
              </a:rPr>
              <a:t> doctors, lawyer architect )</a:t>
            </a:r>
          </a:p>
          <a:p>
            <a:pPr marL="514350" indent="-514350">
              <a:buFont typeface="+mj-lt"/>
              <a:buAutoNum type="arabicPeriod"/>
            </a:pPr>
            <a:r>
              <a:rPr lang="en-US" sz="2400" dirty="0" smtClean="0">
                <a:latin typeface="Times New Roman" pitchFamily="18" charset="0"/>
                <a:cs typeface="Times New Roman" pitchFamily="18" charset="0"/>
              </a:rPr>
              <a:t>Sports: ( such as professionals football and so on)</a:t>
            </a:r>
          </a:p>
          <a:p>
            <a:pPr marL="514350" indent="-514350">
              <a:buNone/>
            </a:pPr>
            <a:endParaRPr lang="en-US"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peers</a:t>
            </a:r>
            <a:endParaRPr lang="en-US" dirty="0"/>
          </a:p>
        </p:txBody>
      </p:sp>
      <p:sp>
        <p:nvSpPr>
          <p:cNvPr id="3" name="Content Placeholder 2"/>
          <p:cNvSpPr>
            <a:spLocks noGrp="1"/>
          </p:cNvSpPr>
          <p:nvPr>
            <p:ph idx="1"/>
          </p:nvPr>
        </p:nvSpPr>
        <p:spPr>
          <a:xfrm>
            <a:off x="457200" y="2362200"/>
            <a:ext cx="8229600" cy="3763963"/>
          </a:xfrm>
        </p:spPr>
        <p:txBody>
          <a:bodyPr>
            <a:normAutofit/>
          </a:bodyPr>
          <a:lstStyle/>
          <a:p>
            <a:r>
              <a:rPr lang="en-US" sz="2400" dirty="0" smtClean="0">
                <a:latin typeface="Times New Roman" pitchFamily="18" charset="0"/>
                <a:cs typeface="Times New Roman" pitchFamily="18" charset="0"/>
              </a:rPr>
              <a:t>Peers also can influence adolescents’ career development . Adolescent often choose peers from within the school setting at an achievement level similar to their own ( </a:t>
            </a:r>
            <a:r>
              <a:rPr lang="en-US" sz="2400" dirty="0" err="1" smtClean="0">
                <a:latin typeface="Times New Roman" pitchFamily="18" charset="0"/>
                <a:cs typeface="Times New Roman" pitchFamily="18" charset="0"/>
              </a:rPr>
              <a:t>vondracek</a:t>
            </a:r>
            <a:r>
              <a:rPr lang="en-US" sz="2400" dirty="0" smtClean="0">
                <a:latin typeface="Times New Roman" pitchFamily="18" charset="0"/>
                <a:cs typeface="Times New Roman" pitchFamily="18" charset="0"/>
              </a:rPr>
              <a:t> &amp; </a:t>
            </a:r>
            <a:r>
              <a:rPr lang="en-US" sz="2400" dirty="0" err="1" smtClean="0">
                <a:latin typeface="Times New Roman" pitchFamily="18" charset="0"/>
                <a:cs typeface="Times New Roman" pitchFamily="18" charset="0"/>
              </a:rPr>
              <a:t>porfeli</a:t>
            </a:r>
            <a:r>
              <a:rPr lang="en-US" sz="2400" dirty="0" smtClean="0">
                <a:latin typeface="Times New Roman" pitchFamily="18" charset="0"/>
                <a:cs typeface="Times New Roman" pitchFamily="18" charset="0"/>
              </a:rPr>
              <a:t>, 2003).</a:t>
            </a:r>
          </a:p>
          <a:p>
            <a:r>
              <a:rPr lang="en-US" sz="2400" dirty="0" smtClean="0">
                <a:latin typeface="Times New Roman" pitchFamily="18" charset="0"/>
                <a:cs typeface="Times New Roman" pitchFamily="18" charset="0"/>
              </a:rPr>
              <a:t>Another groups of researcher find out that when adolescents had friends and parents with high career standards, they were more likely to seek higher –status careers even if they came from low- income families ( Simpson, 1962)</a:t>
            </a:r>
            <a:endParaRPr lang="en-US"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3200" dirty="0" smtClean="0">
                <a:latin typeface="Times New Roman" pitchFamily="18" charset="0"/>
                <a:cs typeface="Times New Roman" pitchFamily="18" charset="0"/>
              </a:rPr>
              <a:t>School influence</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458200" cy="5486400"/>
          </a:xfrm>
        </p:spPr>
        <p:txBody>
          <a:bodyPr>
            <a:normAutofit lnSpcReduction="10000"/>
          </a:bodyPr>
          <a:lstStyle/>
          <a:p>
            <a:r>
              <a:rPr lang="en-US" sz="2400" dirty="0" smtClean="0">
                <a:latin typeface="Times New Roman" pitchFamily="18" charset="0"/>
                <a:cs typeface="Times New Roman" pitchFamily="18" charset="0"/>
              </a:rPr>
              <a:t>School , teacher and counselors can wield a powerful influences on adolescents’ career development .</a:t>
            </a:r>
          </a:p>
          <a:p>
            <a:r>
              <a:rPr lang="en-US" sz="2400" dirty="0" smtClean="0">
                <a:latin typeface="Times New Roman" pitchFamily="18" charset="0"/>
                <a:cs typeface="Times New Roman" pitchFamily="18" charset="0"/>
              </a:rPr>
              <a:t>School provides an  atmosphere for continuing self – development in relation to achievement and work. It is only one institution of society that is now capable of providing the delivery systems necessary for career education -  instruction , guidance, placement and community connections</a:t>
            </a:r>
            <a:r>
              <a:rPr lang="en-US" sz="2400" dirty="0" smtClean="0"/>
              <a:t>. </a:t>
            </a:r>
          </a:p>
          <a:p>
            <a:r>
              <a:rPr lang="en-US" sz="2400" b="1" dirty="0" smtClean="0">
                <a:latin typeface="Times New Roman" pitchFamily="18" charset="0"/>
                <a:cs typeface="Times New Roman" pitchFamily="18" charset="0"/>
              </a:rPr>
              <a:t>Effective school counseling based on :</a:t>
            </a:r>
          </a:p>
          <a:p>
            <a:pPr marL="514350" indent="-514350">
              <a:buFont typeface="+mj-lt"/>
              <a:buAutoNum type="arabicPeriod"/>
            </a:pPr>
            <a:r>
              <a:rPr lang="en-US" sz="2400" dirty="0" smtClean="0">
                <a:latin typeface="Times New Roman" pitchFamily="18" charset="0"/>
                <a:cs typeface="Times New Roman" pitchFamily="18" charset="0"/>
              </a:rPr>
              <a:t>Counselor should be managed on the basis of students’ numbers and their needs.</a:t>
            </a:r>
          </a:p>
          <a:p>
            <a:pPr marL="514350" indent="-514350">
              <a:buFont typeface="+mj-lt"/>
              <a:buAutoNum type="arabicPeriod"/>
            </a:pPr>
            <a:r>
              <a:rPr lang="en-US" sz="2400" dirty="0" smtClean="0">
                <a:latin typeface="Times New Roman" pitchFamily="18" charset="0"/>
                <a:cs typeface="Times New Roman" pitchFamily="18" charset="0"/>
              </a:rPr>
              <a:t>Redefinition of teacher roles : class room teacher roles assume a stronger role in handling the counseling needs of adolescents. ( retraining  and reduction of teaching load )</a:t>
            </a:r>
          </a:p>
          <a:p>
            <a:pPr marL="514350" indent="-514350">
              <a:buFont typeface="+mj-lt"/>
              <a:buAutoNum type="arabicPeriod"/>
            </a:pPr>
            <a:r>
              <a:rPr lang="en-US" sz="2400" dirty="0" smtClean="0">
                <a:latin typeface="Times New Roman" pitchFamily="18" charset="0"/>
                <a:cs typeface="Times New Roman" pitchFamily="18" charset="0"/>
              </a:rPr>
              <a:t> whole ideas of schools counselor would be abandoned</a:t>
            </a:r>
            <a:r>
              <a:rPr lang="en-US" sz="2400" b="1" dirty="0" smtClean="0">
                <a:latin typeface="Times New Roman" pitchFamily="18" charset="0"/>
                <a:cs typeface="Times New Roman" pitchFamily="18" charset="0"/>
              </a:rPr>
              <a:t>:  ( well developed  net- works of social and labor office)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3200" dirty="0" smtClean="0">
                <a:latin typeface="Times New Roman" pitchFamily="18" charset="0"/>
                <a:cs typeface="Times New Roman" pitchFamily="18" charset="0"/>
              </a:rPr>
              <a:t>Gender</a:t>
            </a:r>
            <a:r>
              <a:rPr lang="en-US" dirty="0" smtClean="0"/>
              <a:t> </a:t>
            </a:r>
            <a:endParaRPr lang="en-US" dirty="0"/>
          </a:p>
        </p:txBody>
      </p:sp>
      <p:sp>
        <p:nvSpPr>
          <p:cNvPr id="3" name="Content Placeholder 2"/>
          <p:cNvSpPr>
            <a:spLocks noGrp="1"/>
          </p:cNvSpPr>
          <p:nvPr>
            <p:ph idx="1"/>
          </p:nvPr>
        </p:nvSpPr>
        <p:spPr>
          <a:xfrm>
            <a:off x="457200" y="838200"/>
            <a:ext cx="8229600" cy="5287963"/>
          </a:xfrm>
        </p:spPr>
        <p:txBody>
          <a:bodyPr>
            <a:normAutofit/>
          </a:bodyPr>
          <a:lstStyle/>
          <a:p>
            <a:r>
              <a:rPr lang="en-US" sz="2400" dirty="0" smtClean="0">
                <a:latin typeface="Times New Roman" pitchFamily="18" charset="0"/>
                <a:cs typeface="Times New Roman" pitchFamily="18" charset="0"/>
              </a:rPr>
              <a:t>The motivation for work is the same for both sexes, however, females ad males make different choices  because of their socialization experiences and the ways  that social forces structure the opportunities available them ( Tracey m Robbins &amp; </a:t>
            </a:r>
            <a:r>
              <a:rPr lang="en-US" sz="2400" dirty="0" err="1" smtClean="0">
                <a:latin typeface="Times New Roman" pitchFamily="18" charset="0"/>
                <a:cs typeface="Times New Roman" pitchFamily="18" charset="0"/>
              </a:rPr>
              <a:t>Hofsess</a:t>
            </a:r>
            <a:r>
              <a:rPr lang="en-US" sz="2400" dirty="0" smtClean="0">
                <a:latin typeface="Times New Roman" pitchFamily="18" charset="0"/>
                <a:cs typeface="Times New Roman" pitchFamily="18" charset="0"/>
              </a:rPr>
              <a:t>, 2005)</a:t>
            </a:r>
          </a:p>
          <a:p>
            <a:r>
              <a:rPr lang="en-US" sz="2400" dirty="0" smtClean="0">
                <a:latin typeface="Times New Roman" pitchFamily="18" charset="0"/>
                <a:cs typeface="Times New Roman" pitchFamily="18" charset="0"/>
              </a:rPr>
              <a:t>When young women pursue the career, they are faced with some questions  involving career and  family.( Burke &amp; </a:t>
            </a:r>
            <a:r>
              <a:rPr lang="en-US" sz="2400" dirty="0" err="1" smtClean="0">
                <a:latin typeface="Times New Roman" pitchFamily="18" charset="0"/>
                <a:cs typeface="Times New Roman" pitchFamily="18" charset="0"/>
              </a:rPr>
              <a:t>Vinnicombe</a:t>
            </a:r>
            <a:r>
              <a:rPr lang="en-US" sz="2400" dirty="0" smtClean="0">
                <a:latin typeface="Times New Roman" pitchFamily="18" charset="0"/>
                <a:cs typeface="Times New Roman" pitchFamily="18" charset="0"/>
              </a:rPr>
              <a:t> ,2005)</a:t>
            </a:r>
          </a:p>
          <a:p>
            <a:r>
              <a:rPr lang="en-US" sz="2400" dirty="0" smtClean="0">
                <a:latin typeface="Times New Roman" pitchFamily="18" charset="0"/>
                <a:cs typeface="Times New Roman" pitchFamily="18" charset="0"/>
              </a:rPr>
              <a:t>Today, most of the females have pursued the career or work instead of marrying, for women to succeed in career they need to be competent in using modern technology equipment such as computer and telecommunications equipment.</a:t>
            </a:r>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Ethnic Minorities Adolescent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Effectively, the career development of ethnic minority youth, counselor need  to increase their knowledge of communication styles, values regarding  the importance of the family, the impact of language fluency  and achievement expectation in various ethnic minority groups.</a:t>
            </a: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Theories of  </a:t>
            </a:r>
            <a:r>
              <a:rPr lang="en-US" sz="3200" dirty="0"/>
              <a:t>C</a:t>
            </a:r>
            <a:r>
              <a:rPr lang="en-US" sz="3200" dirty="0" smtClean="0"/>
              <a:t>areer </a:t>
            </a:r>
            <a:r>
              <a:rPr lang="en-US" sz="3200" dirty="0"/>
              <a:t>D</a:t>
            </a:r>
            <a:r>
              <a:rPr lang="en-US" sz="3200" dirty="0" smtClean="0"/>
              <a:t>evelopment</a:t>
            </a:r>
            <a:endParaRPr lang="en-US" sz="3200" dirty="0"/>
          </a:p>
        </p:txBody>
      </p:sp>
      <p:sp>
        <p:nvSpPr>
          <p:cNvPr id="3" name="Content Placeholder 2"/>
          <p:cNvSpPr>
            <a:spLocks noGrp="1"/>
          </p:cNvSpPr>
          <p:nvPr>
            <p:ph idx="1"/>
          </p:nvPr>
        </p:nvSpPr>
        <p:spPr/>
        <p:txBody>
          <a:bodyPr/>
          <a:lstStyle/>
          <a:p>
            <a:r>
              <a:rPr lang="en-US" dirty="0" smtClean="0"/>
              <a:t>Developmental career choice theory</a:t>
            </a:r>
          </a:p>
          <a:p>
            <a:r>
              <a:rPr lang="en-US" dirty="0" smtClean="0"/>
              <a:t>Career self-concept theory</a:t>
            </a:r>
          </a:p>
          <a:p>
            <a:r>
              <a:rPr lang="en-US" dirty="0" smtClean="0"/>
              <a:t>Personality type theory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t>Developmental career choice theory</a:t>
            </a:r>
            <a:r>
              <a:rPr lang="en-US" dirty="0" smtClean="0"/>
              <a:t/>
            </a:r>
            <a:br>
              <a:rPr lang="en-US" dirty="0" smtClean="0"/>
            </a:br>
            <a:r>
              <a:rPr lang="en-US" sz="2000" dirty="0" smtClean="0"/>
              <a:t>(Eli </a:t>
            </a:r>
            <a:r>
              <a:rPr lang="en-US" sz="2000" dirty="0" err="1" smtClean="0"/>
              <a:t>Ginzberg</a:t>
            </a:r>
            <a:r>
              <a:rPr lang="en-US" sz="2000" dirty="0" smtClean="0"/>
              <a:t>’ theory)</a:t>
            </a:r>
            <a:endParaRPr lang="en-US" sz="2000" dirty="0"/>
          </a:p>
        </p:txBody>
      </p:sp>
      <p:sp>
        <p:nvSpPr>
          <p:cNvPr id="3" name="Content Placeholder 2"/>
          <p:cNvSpPr>
            <a:spLocks noGrp="1"/>
          </p:cNvSpPr>
          <p:nvPr>
            <p:ph idx="1"/>
          </p:nvPr>
        </p:nvSpPr>
        <p:spPr/>
        <p:txBody>
          <a:bodyPr>
            <a:normAutofit/>
          </a:bodyPr>
          <a:lstStyle/>
          <a:p>
            <a:pPr marL="514350" indent="-514350">
              <a:buNone/>
            </a:pPr>
            <a:r>
              <a:rPr lang="en-US" dirty="0" smtClean="0"/>
              <a:t>  </a:t>
            </a:r>
            <a:r>
              <a:rPr lang="en-US" sz="2600" dirty="0" smtClean="0">
                <a:latin typeface="Times New Roman" pitchFamily="18" charset="0"/>
                <a:cs typeface="Times New Roman" pitchFamily="18" charset="0"/>
              </a:rPr>
              <a:t>   According to this theory, children and adolescent go through three career choice stage: </a:t>
            </a:r>
          </a:p>
          <a:p>
            <a:pPr marL="514350" indent="-514350"/>
            <a:r>
              <a:rPr lang="en-US" sz="2600" b="1" dirty="0" smtClean="0">
                <a:latin typeface="Times New Roman" pitchFamily="18" charset="0"/>
                <a:cs typeface="Times New Roman" pitchFamily="18" charset="0"/>
              </a:rPr>
              <a:t>Fantasy</a:t>
            </a:r>
            <a:r>
              <a:rPr lang="en-US" sz="2600" dirty="0" smtClean="0">
                <a:latin typeface="Times New Roman" pitchFamily="18" charset="0"/>
                <a:cs typeface="Times New Roman" pitchFamily="18" charset="0"/>
              </a:rPr>
              <a:t>: he believe that until about the age of 11, children are in the fantasy stage </a:t>
            </a:r>
            <a:r>
              <a:rPr lang="en-US" sz="2600" dirty="0" smtClean="0">
                <a:latin typeface="Times New Roman" pitchFamily="18" charset="0"/>
                <a:cs typeface="Times New Roman" pitchFamily="18" charset="0"/>
              </a:rPr>
              <a:t>of </a:t>
            </a:r>
            <a:r>
              <a:rPr lang="en-US" sz="2600" dirty="0" smtClean="0">
                <a:latin typeface="Times New Roman" pitchFamily="18" charset="0"/>
                <a:cs typeface="Times New Roman" pitchFamily="18" charset="0"/>
              </a:rPr>
              <a:t>career choice.</a:t>
            </a:r>
          </a:p>
          <a:p>
            <a:pPr marL="514350" indent="-514350"/>
            <a:r>
              <a:rPr lang="en-US" sz="2600" b="1" dirty="0" smtClean="0">
                <a:latin typeface="Times New Roman" pitchFamily="18" charset="0"/>
                <a:cs typeface="Times New Roman" pitchFamily="18" charset="0"/>
              </a:rPr>
              <a:t>Tentative</a:t>
            </a:r>
            <a:r>
              <a:rPr lang="en-US" sz="2600" dirty="0" smtClean="0">
                <a:latin typeface="Times New Roman" pitchFamily="18" charset="0"/>
                <a:cs typeface="Times New Roman" pitchFamily="18" charset="0"/>
              </a:rPr>
              <a:t> : from the age of 11 to 17, adolescents are in the tentative stage of career development.</a:t>
            </a:r>
          </a:p>
          <a:p>
            <a:pPr marL="514350" indent="-514350"/>
            <a:r>
              <a:rPr lang="en-US" sz="2400" b="1" dirty="0" smtClean="0">
                <a:latin typeface="Times New Roman" pitchFamily="18" charset="0"/>
                <a:cs typeface="Times New Roman" pitchFamily="18" charset="0"/>
              </a:rPr>
              <a:t>Realistic</a:t>
            </a:r>
            <a:r>
              <a:rPr lang="en-US" sz="2400" dirty="0" smtClean="0">
                <a:latin typeface="Times New Roman" pitchFamily="18" charset="0"/>
                <a:cs typeface="Times New Roman" pitchFamily="18" charset="0"/>
              </a:rPr>
              <a:t>: transition from the </a:t>
            </a:r>
            <a:r>
              <a:rPr lang="en-US" sz="2400" dirty="0">
                <a:latin typeface="Times New Roman" pitchFamily="18" charset="0"/>
                <a:cs typeface="Times New Roman" pitchFamily="18" charset="0"/>
              </a:rPr>
              <a:t>f</a:t>
            </a:r>
            <a:r>
              <a:rPr lang="en-US" sz="2400" dirty="0" smtClean="0">
                <a:latin typeface="Times New Roman" pitchFamily="18" charset="0"/>
                <a:cs typeface="Times New Roman" pitchFamily="18" charset="0"/>
              </a:rPr>
              <a:t>antasy stage of childhood to the realistic decision making of young adulthood or from the  age of  17 to 18, adolescent are more capable for realistic career choice.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On the other side, he believe that adolescents progress from evaluating their </a:t>
            </a:r>
            <a:r>
              <a:rPr lang="en-US" sz="2400" b="1" dirty="0" smtClean="0">
                <a:latin typeface="Times New Roman" pitchFamily="18" charset="0"/>
                <a:cs typeface="Times New Roman" pitchFamily="18" charset="0"/>
              </a:rPr>
              <a:t>interest</a:t>
            </a:r>
            <a:r>
              <a:rPr lang="en-US" sz="2400" dirty="0" smtClean="0">
                <a:latin typeface="Times New Roman" pitchFamily="18" charset="0"/>
                <a:cs typeface="Times New Roman" pitchFamily="18" charset="0"/>
              </a:rPr>
              <a:t> ( age 11vto 12 age group), to evaluating their </a:t>
            </a:r>
            <a:r>
              <a:rPr lang="en-US" sz="2400" b="1" dirty="0" smtClean="0">
                <a:latin typeface="Times New Roman" pitchFamily="18" charset="0"/>
                <a:cs typeface="Times New Roman" pitchFamily="18" charset="0"/>
              </a:rPr>
              <a:t> capacities </a:t>
            </a:r>
            <a:r>
              <a:rPr lang="en-US" sz="2400" dirty="0" smtClean="0">
                <a:latin typeface="Times New Roman" pitchFamily="18" charset="0"/>
                <a:cs typeface="Times New Roman" pitchFamily="18" charset="0"/>
              </a:rPr>
              <a:t>( 13 to 14 age) , to evaluation their </a:t>
            </a:r>
            <a:r>
              <a:rPr lang="en-US" sz="2400" b="1" dirty="0" smtClean="0">
                <a:latin typeface="Times New Roman" pitchFamily="18" charset="0"/>
                <a:cs typeface="Times New Roman" pitchFamily="18" charset="0"/>
              </a:rPr>
              <a:t>values</a:t>
            </a:r>
            <a:r>
              <a:rPr lang="en-US" sz="2400" dirty="0" smtClean="0">
                <a:latin typeface="Times New Roman" pitchFamily="18" charset="0"/>
                <a:cs typeface="Times New Roman" pitchFamily="18" charset="0"/>
              </a:rPr>
              <a:t>  ( 15 to 16years of age )</a:t>
            </a:r>
          </a:p>
          <a:p>
            <a:r>
              <a:rPr lang="en-US" sz="2400" dirty="0" smtClean="0">
                <a:latin typeface="Times New Roman" pitchFamily="18" charset="0"/>
                <a:cs typeface="Times New Roman" pitchFamily="18" charset="0"/>
              </a:rPr>
              <a:t>Thinking shift from less subjective to more</a:t>
            </a:r>
            <a:r>
              <a:rPr lang="en-US" sz="2400" b="1" dirty="0" smtClean="0">
                <a:latin typeface="Times New Roman" pitchFamily="18" charset="0"/>
                <a:cs typeface="Times New Roman" pitchFamily="18" charset="0"/>
              </a:rPr>
              <a:t> realistic </a:t>
            </a:r>
            <a:r>
              <a:rPr lang="en-US" sz="2400" dirty="0" smtClean="0">
                <a:latin typeface="Times New Roman" pitchFamily="18" charset="0"/>
                <a:cs typeface="Times New Roman" pitchFamily="18" charset="0"/>
              </a:rPr>
              <a:t>career choices at around 17 to 18 years of age.</a:t>
            </a:r>
          </a:p>
          <a:p>
            <a:r>
              <a:rPr lang="en-US" sz="2400" dirty="0" err="1" smtClean="0">
                <a:latin typeface="Times New Roman" pitchFamily="18" charset="0"/>
                <a:cs typeface="Times New Roman" pitchFamily="18" charset="0"/>
              </a:rPr>
              <a:t>Ginzberg</a:t>
            </a:r>
            <a:r>
              <a:rPr lang="en-US" sz="2400" dirty="0" smtClean="0">
                <a:latin typeface="Times New Roman" pitchFamily="18" charset="0"/>
                <a:cs typeface="Times New Roman" pitchFamily="18" charset="0"/>
              </a:rPr>
              <a:t> calls  the period from 17 to 18 years of age through the early twenties the realistic stage of career choice.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sz="2800" b="1" dirty="0" smtClean="0">
                <a:latin typeface="Times New Roman" pitchFamily="18" charset="0"/>
                <a:cs typeface="Times New Roman" pitchFamily="18" charset="0"/>
              </a:rPr>
              <a:t>Career self- concept theory or Donald super’s theory</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610600" cy="5791200"/>
          </a:xfrm>
        </p:spPr>
        <p:txBody>
          <a:bodyPr>
            <a:normAutofit fontScale="92500" lnSpcReduction="10000"/>
          </a:bodyPr>
          <a:lstStyle/>
          <a:p>
            <a:r>
              <a:rPr lang="en-US" sz="2400" dirty="0" smtClean="0">
                <a:latin typeface="Times New Roman" pitchFamily="18" charset="0"/>
                <a:cs typeface="Times New Roman" pitchFamily="18" charset="0"/>
              </a:rPr>
              <a:t>This theory believe that self- concept plays a central role in his or her career choice. He also said that during the adolescent that individuals first construct career self- concept.</a:t>
            </a:r>
          </a:p>
          <a:p>
            <a:pPr>
              <a:buNone/>
            </a:pPr>
            <a:r>
              <a:rPr lang="en-US" sz="2400" b="1" dirty="0" smtClean="0">
                <a:latin typeface="Times New Roman" pitchFamily="18" charset="0"/>
                <a:cs typeface="Times New Roman" pitchFamily="18" charset="0"/>
              </a:rPr>
              <a:t>Stages of career development:</a:t>
            </a:r>
          </a:p>
          <a:p>
            <a:pPr marL="457200" indent="-457200">
              <a:buFont typeface="+mj-lt"/>
              <a:buAutoNum type="arabicPeriod"/>
            </a:pPr>
            <a:r>
              <a:rPr lang="en-US" sz="2400" b="1" dirty="0" smtClean="0">
                <a:latin typeface="Times New Roman" pitchFamily="18" charset="0"/>
                <a:cs typeface="Times New Roman" pitchFamily="18" charset="0"/>
              </a:rPr>
              <a:t>Crystallization</a:t>
            </a:r>
            <a:r>
              <a:rPr lang="en-US" sz="2400" dirty="0" smtClean="0">
                <a:latin typeface="Times New Roman" pitchFamily="18" charset="0"/>
                <a:cs typeface="Times New Roman" pitchFamily="18" charset="0"/>
              </a:rPr>
              <a:t>:  (first 14 to 18 years of age). Adolescent developed the ideas about work that mesh \ interconnection with their already existing global self- concept.</a:t>
            </a:r>
          </a:p>
          <a:p>
            <a:pPr marL="457200" indent="-457200">
              <a:buFont typeface="+mj-lt"/>
              <a:buAutoNum type="arabicPeriod"/>
            </a:pPr>
            <a:r>
              <a:rPr lang="en-US" sz="2400" b="1" dirty="0" smtClean="0">
                <a:latin typeface="Times New Roman" pitchFamily="18" charset="0"/>
                <a:cs typeface="Times New Roman" pitchFamily="18" charset="0"/>
              </a:rPr>
              <a:t>Specification</a:t>
            </a:r>
            <a:r>
              <a:rPr lang="en-US" sz="2400" dirty="0" smtClean="0">
                <a:latin typeface="Times New Roman" pitchFamily="18" charset="0"/>
                <a:cs typeface="Times New Roman" pitchFamily="18" charset="0"/>
              </a:rPr>
              <a:t> : ( 18 to 22  age of years). Adolescent narrow their career choice and initiate behavior that enables them to enter some type of career.</a:t>
            </a:r>
          </a:p>
          <a:p>
            <a:pPr marL="457200" indent="-457200">
              <a:buFont typeface="+mj-lt"/>
              <a:buAutoNum type="arabicPeriod"/>
            </a:pPr>
            <a:r>
              <a:rPr lang="en-US" sz="2400" b="1" dirty="0" smtClean="0">
                <a:latin typeface="Times New Roman" pitchFamily="18" charset="0"/>
                <a:cs typeface="Times New Roman" pitchFamily="18" charset="0"/>
              </a:rPr>
              <a:t>Implementation</a:t>
            </a:r>
            <a:r>
              <a:rPr lang="en-US" sz="2400" dirty="0" smtClean="0">
                <a:latin typeface="Times New Roman" pitchFamily="18" charset="0"/>
                <a:cs typeface="Times New Roman" pitchFamily="18" charset="0"/>
              </a:rPr>
              <a:t> : ( 21\ 22 to 24 years of age ) adolescent complete their education and training and enter the world of work.</a:t>
            </a:r>
          </a:p>
          <a:p>
            <a:pPr marL="457200" indent="-457200">
              <a:buFont typeface="+mj-lt"/>
              <a:buAutoNum type="arabicPeriod"/>
            </a:pPr>
            <a:r>
              <a:rPr lang="en-US" sz="2400" b="1" dirty="0" smtClean="0">
                <a:latin typeface="Times New Roman" pitchFamily="18" charset="0"/>
                <a:cs typeface="Times New Roman" pitchFamily="18" charset="0"/>
              </a:rPr>
              <a:t>Stabilization</a:t>
            </a:r>
            <a:r>
              <a:rPr lang="en-US" sz="2400" dirty="0" smtClean="0">
                <a:latin typeface="Times New Roman" pitchFamily="18" charset="0"/>
                <a:cs typeface="Times New Roman" pitchFamily="18" charset="0"/>
              </a:rPr>
              <a:t> : ( 25 to 35 years of age)  at this time , decision on specific and appropriate career  is made.</a:t>
            </a:r>
          </a:p>
          <a:p>
            <a:pPr marL="457200" indent="-457200">
              <a:buFont typeface="+mj-lt"/>
              <a:buAutoNum type="arabicPeriod"/>
            </a:pPr>
            <a:r>
              <a:rPr lang="en-US" sz="2400" b="1" dirty="0" smtClean="0">
                <a:latin typeface="Times New Roman" pitchFamily="18" charset="0"/>
                <a:cs typeface="Times New Roman" pitchFamily="18" charset="0"/>
              </a:rPr>
              <a:t>Consolidation</a:t>
            </a:r>
            <a:r>
              <a:rPr lang="en-US" sz="2400" dirty="0" smtClean="0">
                <a:latin typeface="Times New Roman" pitchFamily="18" charset="0"/>
                <a:cs typeface="Times New Roman" pitchFamily="18" charset="0"/>
              </a:rPr>
              <a:t> : ( ( after 35 years of age ) . Individual seek  advance their careers and to reach higher status positions .</a:t>
            </a:r>
          </a:p>
          <a:p>
            <a:pPr>
              <a:buNone/>
            </a:pP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2800" dirty="0" smtClean="0"/>
              <a:t>Personality type theory or </a:t>
            </a:r>
            <a:br>
              <a:rPr lang="en-US" sz="2800" dirty="0" smtClean="0"/>
            </a:br>
            <a:r>
              <a:rPr lang="en-US" sz="2800" dirty="0" smtClean="0"/>
              <a:t>(</a:t>
            </a:r>
            <a:r>
              <a:rPr lang="en-US" sz="2000" dirty="0" smtClean="0"/>
              <a:t>John Holland’s theory)</a:t>
            </a:r>
            <a:endParaRPr lang="en-US" sz="2000" dirty="0"/>
          </a:p>
        </p:txBody>
      </p:sp>
      <p:sp>
        <p:nvSpPr>
          <p:cNvPr id="3" name="Content Placeholder 2"/>
          <p:cNvSpPr>
            <a:spLocks noGrp="1"/>
          </p:cNvSpPr>
          <p:nvPr>
            <p:ph idx="1"/>
          </p:nvPr>
        </p:nvSpPr>
        <p:spPr>
          <a:xfrm>
            <a:off x="457200" y="1371600"/>
            <a:ext cx="8229600" cy="5257800"/>
          </a:xfrm>
        </p:spPr>
        <p:txBody>
          <a:bodyPr>
            <a:normAutofit/>
          </a:bodyPr>
          <a:lstStyle/>
          <a:p>
            <a:r>
              <a:rPr lang="en-US" sz="2400" dirty="0" smtClean="0">
                <a:latin typeface="Times New Roman" pitchFamily="18" charset="0"/>
                <a:cs typeface="Times New Roman" pitchFamily="18" charset="0"/>
              </a:rPr>
              <a:t>Holland believes that an effort should be made to match an individuals' career choice with his or her personality.</a:t>
            </a:r>
          </a:p>
          <a:p>
            <a:pPr>
              <a:buNone/>
            </a:pPr>
            <a:r>
              <a:rPr lang="en-US" sz="2400" b="1" dirty="0" smtClean="0">
                <a:latin typeface="Times New Roman" pitchFamily="18" charset="0"/>
                <a:cs typeface="Times New Roman" pitchFamily="18" charset="0"/>
              </a:rPr>
              <a:t>Personality types </a:t>
            </a:r>
            <a:r>
              <a:rPr lang="en-US" sz="2400" dirty="0" smtClean="0">
                <a:latin typeface="Times New Roman" pitchFamily="18" charset="0"/>
                <a:cs typeface="Times New Roman" pitchFamily="18" charset="0"/>
              </a:rPr>
              <a:t>:</a:t>
            </a:r>
          </a:p>
          <a:p>
            <a:pPr marL="514350" indent="-514350">
              <a:buFont typeface="+mj-lt"/>
              <a:buAutoNum type="arabicPeriod"/>
            </a:pPr>
            <a:r>
              <a:rPr lang="en-US" sz="2400" b="1" dirty="0" smtClean="0">
                <a:latin typeface="Times New Roman" pitchFamily="18" charset="0"/>
                <a:cs typeface="Times New Roman" pitchFamily="18" charset="0"/>
              </a:rPr>
              <a:t>Realistic</a:t>
            </a:r>
            <a:r>
              <a:rPr lang="en-US" sz="2400" dirty="0" smtClean="0">
                <a:latin typeface="Times New Roman" pitchFamily="18" charset="0"/>
                <a:cs typeface="Times New Roman" pitchFamily="18" charset="0"/>
              </a:rPr>
              <a:t>:  the individuals are physical strong and have very little social know. They are best  oriented toward practical careers, </a:t>
            </a:r>
            <a:r>
              <a:rPr lang="en-US" sz="2400" b="1" dirty="0" smtClean="0">
                <a:latin typeface="Times New Roman" pitchFamily="18" charset="0"/>
                <a:cs typeface="Times New Roman" pitchFamily="18" charset="0"/>
              </a:rPr>
              <a:t>such as labor, farming , truck driving and construction.</a:t>
            </a:r>
          </a:p>
          <a:p>
            <a:pPr marL="514350" indent="-514350">
              <a:buFont typeface="+mj-lt"/>
              <a:buAutoNum type="arabicPeriod"/>
            </a:pPr>
            <a:r>
              <a:rPr lang="en-US" sz="2400" b="1" dirty="0" smtClean="0">
                <a:latin typeface="Times New Roman" pitchFamily="18" charset="0"/>
                <a:cs typeface="Times New Roman" pitchFamily="18" charset="0"/>
              </a:rPr>
              <a:t>Investigative</a:t>
            </a:r>
            <a:r>
              <a:rPr lang="en-US" sz="2400" dirty="0" smtClean="0">
                <a:latin typeface="Times New Roman" pitchFamily="18" charset="0"/>
                <a:cs typeface="Times New Roman" pitchFamily="18" charset="0"/>
              </a:rPr>
              <a:t> : a persons or individuals are theoretically and conceptually oriented they are thinker rather than active person or doers. </a:t>
            </a:r>
            <a:r>
              <a:rPr lang="en-US" sz="2400" b="1" dirty="0" smtClean="0">
                <a:latin typeface="Times New Roman" pitchFamily="18" charset="0"/>
                <a:cs typeface="Times New Roman" pitchFamily="18" charset="0"/>
              </a:rPr>
              <a:t>( best suited careers in math and science</a:t>
            </a:r>
            <a:r>
              <a:rPr lang="en-US" sz="2400" dirty="0" smtClean="0">
                <a:latin typeface="Times New Roman" pitchFamily="18" charset="0"/>
                <a:cs typeface="Times New Roman" pitchFamily="18" charset="0"/>
              </a:rPr>
              <a:t>)</a:t>
            </a:r>
          </a:p>
          <a:p>
            <a:pPr marL="514350" indent="-514350">
              <a:buFont typeface="+mj-lt"/>
              <a:buAutoNum type="arabicPeriod"/>
            </a:pPr>
            <a:r>
              <a:rPr lang="en-US" sz="2400" b="1" dirty="0" smtClean="0">
                <a:latin typeface="Times New Roman" pitchFamily="18" charset="0"/>
                <a:cs typeface="Times New Roman" pitchFamily="18" charset="0"/>
              </a:rPr>
              <a:t>Social</a:t>
            </a:r>
            <a:r>
              <a:rPr lang="en-US" sz="2400" dirty="0" smtClean="0">
                <a:latin typeface="Times New Roman" pitchFamily="18" charset="0"/>
                <a:cs typeface="Times New Roman" pitchFamily="18" charset="0"/>
              </a:rPr>
              <a:t> : these persons have good verbal and interpersonal skills . ( </a:t>
            </a:r>
            <a:r>
              <a:rPr lang="en-US" sz="2400" b="1" dirty="0" smtClean="0">
                <a:latin typeface="Times New Roman" pitchFamily="18" charset="0"/>
                <a:cs typeface="Times New Roman" pitchFamily="18" charset="0"/>
              </a:rPr>
              <a:t>for these people , best suited careers in teaching , social work, counseling and so on</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marL="514350" indent="-514350">
              <a:buNone/>
            </a:pPr>
            <a:r>
              <a:rPr lang="en-US" dirty="0" smtClean="0"/>
              <a:t>     </a:t>
            </a:r>
            <a:r>
              <a:rPr lang="en-US" sz="2400" b="1" dirty="0" smtClean="0">
                <a:latin typeface="Times New Roman" pitchFamily="18" charset="0"/>
                <a:cs typeface="Times New Roman" pitchFamily="18" charset="0"/>
              </a:rPr>
              <a:t>4. conventional \ usual </a:t>
            </a:r>
            <a:r>
              <a:rPr lang="en-US" sz="2400" dirty="0" smtClean="0">
                <a:latin typeface="Times New Roman" pitchFamily="18" charset="0"/>
                <a:cs typeface="Times New Roman" pitchFamily="18" charset="0"/>
              </a:rPr>
              <a:t>: these individual show a dislike for unstructured \ free activities  for those people </a:t>
            </a:r>
            <a:r>
              <a:rPr lang="en-US" sz="2400" b="1" dirty="0" smtClean="0">
                <a:latin typeface="Times New Roman" pitchFamily="18" charset="0"/>
                <a:cs typeface="Times New Roman" pitchFamily="18" charset="0"/>
              </a:rPr>
              <a:t>best suited for jobs as subordinates such as bank tellers , secretaries and file clerks.</a:t>
            </a:r>
          </a:p>
          <a:p>
            <a:pPr marL="514350" indent="-514350">
              <a:buNone/>
            </a:pPr>
            <a:r>
              <a:rPr lang="en-US" sz="2400" b="1" dirty="0" smtClean="0">
                <a:latin typeface="Times New Roman" pitchFamily="18" charset="0"/>
                <a:cs typeface="Times New Roman" pitchFamily="18" charset="0"/>
              </a:rPr>
              <a:t>    5. Enterprising</a:t>
            </a:r>
            <a:r>
              <a:rPr lang="en-US" sz="2400" dirty="0" smtClean="0">
                <a:latin typeface="Times New Roman" pitchFamily="18" charset="0"/>
                <a:cs typeface="Times New Roman" pitchFamily="18" charset="0"/>
              </a:rPr>
              <a:t>: these individual energize  their verbal abilities toward leading others , dominating individuals, and selling people on issues or products. </a:t>
            </a:r>
            <a:r>
              <a:rPr lang="en-US" sz="2400" b="1" dirty="0" smtClean="0">
                <a:latin typeface="Times New Roman" pitchFamily="18" charset="0"/>
                <a:cs typeface="Times New Roman" pitchFamily="18" charset="0"/>
              </a:rPr>
              <a:t>( best suited for career in sales, politics and management.)</a:t>
            </a:r>
          </a:p>
          <a:p>
            <a:pPr marL="514350" indent="-514350">
              <a:buNone/>
            </a:pPr>
            <a:r>
              <a:rPr lang="en-US" sz="2400" b="1" dirty="0" smtClean="0">
                <a:latin typeface="Times New Roman" pitchFamily="18" charset="0"/>
                <a:cs typeface="Times New Roman" pitchFamily="18" charset="0"/>
              </a:rPr>
              <a:t>   6. artistic </a:t>
            </a:r>
            <a:r>
              <a:rPr lang="en-US" sz="2400" dirty="0" smtClean="0">
                <a:latin typeface="Times New Roman" pitchFamily="18" charset="0"/>
                <a:cs typeface="Times New Roman" pitchFamily="18" charset="0"/>
              </a:rPr>
              <a:t>: these individuals prefer to interact with their world through artistic expression , avoiding conventional and interpersonal situations in many cases</a:t>
            </a:r>
            <a:r>
              <a:rPr lang="en-US" sz="2400" b="1" dirty="0" smtClean="0">
                <a:latin typeface="Times New Roman" pitchFamily="18" charset="0"/>
                <a:cs typeface="Times New Roman" pitchFamily="18" charset="0"/>
              </a:rPr>
              <a:t>. ( best suited career in art and writing)</a:t>
            </a:r>
            <a:endParaRPr lang="en-US" sz="24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Cognitive factors and social contexts</a:t>
            </a:r>
            <a:endParaRPr lang="en-US" sz="3200" dirty="0"/>
          </a:p>
        </p:txBody>
      </p:sp>
      <p:sp>
        <p:nvSpPr>
          <p:cNvPr id="3" name="Content Placeholder 2"/>
          <p:cNvSpPr>
            <a:spLocks noGrp="1"/>
          </p:cNvSpPr>
          <p:nvPr>
            <p:ph idx="1"/>
          </p:nvPr>
        </p:nvSpPr>
        <p:spPr/>
        <p:txBody>
          <a:bodyPr>
            <a:normAutofit fontScale="92500" lnSpcReduction="10000"/>
          </a:bodyPr>
          <a:lstStyle/>
          <a:p>
            <a:pPr>
              <a:buNone/>
            </a:pPr>
            <a:r>
              <a:rPr lang="en-US" sz="2400" b="1" dirty="0" smtClean="0">
                <a:latin typeface="Times New Roman" pitchFamily="18" charset="0"/>
                <a:cs typeface="Times New Roman" pitchFamily="18" charset="0"/>
              </a:rPr>
              <a:t>Cognitive factors</a:t>
            </a:r>
            <a:r>
              <a:rPr lang="en-US" sz="2400" dirty="0" smtClean="0">
                <a:latin typeface="Times New Roman" pitchFamily="18" charset="0"/>
                <a:cs typeface="Times New Roman" pitchFamily="18" charset="0"/>
              </a:rPr>
              <a:t>: </a:t>
            </a:r>
          </a:p>
          <a:p>
            <a:pPr>
              <a:buNone/>
            </a:pPr>
            <a:r>
              <a:rPr lang="en-US" sz="2400" dirty="0" smtClean="0">
                <a:latin typeface="Times New Roman" pitchFamily="18" charset="0"/>
                <a:cs typeface="Times New Roman" pitchFamily="18" charset="0"/>
              </a:rPr>
              <a:t>   exploration , decision-making, and planning play important role in adolescences‘ career choices.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 countries where equal opportunities have emerged especially in a developed countries  - exploration of various career paths is critical in adolescents ’career development.</a:t>
            </a:r>
          </a:p>
          <a:p>
            <a:r>
              <a:rPr lang="en-US" sz="2400" dirty="0" smtClean="0">
                <a:latin typeface="Times New Roman" pitchFamily="18" charset="0"/>
                <a:cs typeface="Times New Roman" pitchFamily="18" charset="0"/>
              </a:rPr>
              <a:t>Adolescent often approach  career exploration and decision making with considerable ambiguity, uncertainty, and stress. Because  many adolescent do not adequately explore careers on their own and also receive little direction from guidance  counselors at schools . In many school, adolescent do not know what information to seek about career, they do not  know how to seek 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Planning is a crucial aspect in career development is awareness of the educational requirements for a particular career. One of the investigations have find out that students lacked accurate information about two aspect of career: </a:t>
            </a:r>
            <a:r>
              <a:rPr lang="en-US" sz="2400" b="1" dirty="0" smtClean="0">
                <a:latin typeface="Times New Roman" pitchFamily="18" charset="0"/>
                <a:cs typeface="Times New Roman" pitchFamily="18" charset="0"/>
              </a:rPr>
              <a:t>one is </a:t>
            </a:r>
            <a:r>
              <a:rPr lang="en-US" sz="2400" dirty="0" smtClean="0">
                <a:latin typeface="Times New Roman" pitchFamily="18" charset="0"/>
                <a:cs typeface="Times New Roman" pitchFamily="18" charset="0"/>
              </a:rPr>
              <a:t>that educational requirement of careers, they desire and </a:t>
            </a:r>
            <a:r>
              <a:rPr lang="en-US" sz="2400" b="1" dirty="0" smtClean="0">
                <a:latin typeface="Times New Roman" pitchFamily="18" charset="0"/>
                <a:cs typeface="Times New Roman" pitchFamily="18" charset="0"/>
              </a:rPr>
              <a:t>another is </a:t>
            </a:r>
            <a:r>
              <a:rPr lang="en-US" sz="2400" dirty="0" smtClean="0">
                <a:latin typeface="Times New Roman" pitchFamily="18" charset="0"/>
                <a:cs typeface="Times New Roman" pitchFamily="18" charset="0"/>
              </a:rPr>
              <a:t>the vocational interests mostly associated with their career choices.</a:t>
            </a:r>
            <a:endParaRPr lang="en-US"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1331</Words>
  <Application>Microsoft Office PowerPoint</Application>
  <PresentationFormat>On-screen Show (4:3)</PresentationFormat>
  <Paragraphs>68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Career development:     Theories of career development  Cognitive factors and social contexts </vt:lpstr>
      <vt:lpstr>Theories of  Career Development</vt:lpstr>
      <vt:lpstr>Developmental career choice theory (Eli Ginzberg’ theory)</vt:lpstr>
      <vt:lpstr>Contd…</vt:lpstr>
      <vt:lpstr>Career self- concept theory or Donald super’s theory</vt:lpstr>
      <vt:lpstr>Personality type theory or  (John Holland’s theory)</vt:lpstr>
      <vt:lpstr>Contd…</vt:lpstr>
      <vt:lpstr>Cognitive factors and social contexts</vt:lpstr>
      <vt:lpstr>Contd…</vt:lpstr>
      <vt:lpstr>Social context</vt:lpstr>
      <vt:lpstr>Parents and peers</vt:lpstr>
      <vt:lpstr>Contd…</vt:lpstr>
      <vt:lpstr>peers</vt:lpstr>
      <vt:lpstr>School influence</vt:lpstr>
      <vt:lpstr>Gender </vt:lpstr>
      <vt:lpstr>Ethnic Minorities Adolescent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development   Theories of career development  Cognitive factors and social contexts</dc:title>
  <dc:creator>acer</dc:creator>
  <cp:lastModifiedBy>Shiva</cp:lastModifiedBy>
  <cp:revision>60</cp:revision>
  <dcterms:created xsi:type="dcterms:W3CDTF">2014-06-06T15:15:06Z</dcterms:created>
  <dcterms:modified xsi:type="dcterms:W3CDTF">2014-06-30T16:47:54Z</dcterms:modified>
</cp:coreProperties>
</file>