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72" r:id="rId6"/>
    <p:sldId id="259" r:id="rId7"/>
    <p:sldId id="260" r:id="rId8"/>
    <p:sldId id="261" r:id="rId9"/>
    <p:sldId id="262" r:id="rId10"/>
    <p:sldId id="263" r:id="rId11"/>
    <p:sldId id="264" r:id="rId12"/>
    <p:sldId id="265" r:id="rId13"/>
    <p:sldId id="270" r:id="rId14"/>
    <p:sldId id="266" r:id="rId15"/>
    <p:sldId id="267"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1"/>
            <a:ext cx="8686800" cy="1676400"/>
          </a:xfrm>
        </p:spPr>
        <p:txBody>
          <a:bodyPr>
            <a:normAutofit/>
          </a:bodyPr>
          <a:lstStyle/>
          <a:p>
            <a:pPr algn="ctr">
              <a:buNone/>
            </a:pPr>
            <a:r>
              <a:rPr lang="en-US" sz="9600" dirty="0" smtClean="0">
                <a:solidFill>
                  <a:srgbClr val="FF0000"/>
                </a:solidFill>
              </a:rPr>
              <a:t>Buddhism</a:t>
            </a:r>
            <a:endParaRPr lang="en-US" sz="9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smtClean="0"/>
          </a:p>
          <a:p>
            <a:endParaRPr lang="en-US" b="1" dirty="0" smtClean="0"/>
          </a:p>
          <a:p>
            <a:r>
              <a:rPr lang="en-US" sz="3200" dirty="0" smtClean="0">
                <a:latin typeface="Times New Roman" pitchFamily="18" charset="0"/>
                <a:cs typeface="Times New Roman" pitchFamily="18" charset="0"/>
              </a:rPr>
              <a:t>Popular Elementary Education </a:t>
            </a:r>
          </a:p>
          <a:p>
            <a:r>
              <a:rPr lang="en-US" sz="3200" dirty="0" smtClean="0">
                <a:latin typeface="Times New Roman" pitchFamily="18" charset="0"/>
                <a:cs typeface="Times New Roman" pitchFamily="18" charset="0"/>
              </a:rPr>
              <a:t>Higher Education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Education System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257800"/>
          </a:xfrm>
        </p:spPr>
        <p:txBody>
          <a:bodyPr>
            <a:normAutofit/>
          </a:bodyPr>
          <a:lstStyle/>
          <a:p>
            <a:pPr>
              <a:buNone/>
            </a:pPr>
            <a:r>
              <a:rPr lang="en-US" sz="3200" dirty="0" smtClean="0">
                <a:latin typeface="Times New Roman" pitchFamily="18" charset="0"/>
                <a:cs typeface="Times New Roman" pitchFamily="18" charset="0"/>
              </a:rPr>
              <a:t>   Popular Elementary education was religious in nature, included </a:t>
            </a:r>
            <a:r>
              <a:rPr lang="en-US" sz="3200" dirty="0" err="1" smtClean="0">
                <a:latin typeface="Times New Roman" pitchFamily="18" charset="0"/>
                <a:cs typeface="Times New Roman" pitchFamily="18" charset="0"/>
              </a:rPr>
              <a:t>wordly</a:t>
            </a:r>
            <a:r>
              <a:rPr lang="en-US" sz="3200" dirty="0" smtClean="0">
                <a:latin typeface="Times New Roman" pitchFamily="18" charset="0"/>
                <a:cs typeface="Times New Roman" pitchFamily="18" charset="0"/>
              </a:rPr>
              <a:t> education, </a:t>
            </a:r>
            <a:r>
              <a:rPr lang="en-US" sz="3200" dirty="0" err="1" smtClean="0">
                <a:latin typeface="Times New Roman" pitchFamily="18" charset="0"/>
                <a:cs typeface="Times New Roman" pitchFamily="18" charset="0"/>
              </a:rPr>
              <a:t>upto</a:t>
            </a:r>
            <a:r>
              <a:rPr lang="en-US" sz="3200" dirty="0" smtClean="0">
                <a:latin typeface="Times New Roman" pitchFamily="18" charset="0"/>
                <a:cs typeface="Times New Roman" pitchFamily="18" charset="0"/>
              </a:rPr>
              <a:t> the age of 12 years, pupils received instructions in reading, writing, </a:t>
            </a:r>
            <a:r>
              <a:rPr lang="en-US" sz="3200" dirty="0" err="1" smtClean="0">
                <a:latin typeface="Times New Roman" pitchFamily="18" charset="0"/>
                <a:cs typeface="Times New Roman" pitchFamily="18" charset="0"/>
              </a:rPr>
              <a:t>arithtmetic</a:t>
            </a:r>
            <a:r>
              <a:rPr lang="en-US" sz="3200" dirty="0" smtClean="0">
                <a:latin typeface="Times New Roman" pitchFamily="18" charset="0"/>
                <a:cs typeface="Times New Roman" pitchFamily="18" charset="0"/>
              </a:rPr>
              <a:t> and religion. </a:t>
            </a:r>
          </a:p>
          <a:p>
            <a:pPr>
              <a:buNone/>
            </a:pPr>
            <a:r>
              <a:rPr lang="en-US" sz="3200" b="1" dirty="0" smtClean="0">
                <a:latin typeface="Times New Roman" pitchFamily="18" charset="0"/>
                <a:cs typeface="Times New Roman" pitchFamily="18" charset="0"/>
              </a:rPr>
              <a:t>Curriculum of Elementary education </a:t>
            </a:r>
            <a:r>
              <a:rPr lang="en-US" sz="3200" dirty="0" smtClean="0">
                <a:latin typeface="Times New Roman" pitchFamily="18" charset="0"/>
                <a:cs typeface="Times New Roman" pitchFamily="18" charset="0"/>
              </a:rPr>
              <a:t> </a:t>
            </a:r>
          </a:p>
          <a:p>
            <a:pPr>
              <a:buNone/>
            </a:pPr>
            <a:r>
              <a:rPr lang="en-US" sz="3200" dirty="0" smtClean="0">
                <a:latin typeface="Times New Roman" pitchFamily="18" charset="0"/>
                <a:cs typeface="Times New Roman" pitchFamily="18" charset="0"/>
              </a:rPr>
              <a:t>  Thorough learning of </a:t>
            </a:r>
            <a:r>
              <a:rPr lang="en-US" sz="3200" dirty="0" err="1" smtClean="0">
                <a:latin typeface="Times New Roman" pitchFamily="18" charset="0"/>
                <a:cs typeface="Times New Roman" pitchFamily="18" charset="0"/>
              </a:rPr>
              <a:t>Grammar,Hetu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vidya</a:t>
            </a:r>
            <a:r>
              <a:rPr lang="en-US" sz="3200" dirty="0" smtClean="0">
                <a:latin typeface="Times New Roman" pitchFamily="18" charset="0"/>
                <a:cs typeface="Times New Roman" pitchFamily="18" charset="0"/>
              </a:rPr>
              <a:t> (Logic), </a:t>
            </a:r>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 (science of reasoning), </a:t>
            </a:r>
            <a:r>
              <a:rPr lang="en-US" sz="3200" dirty="0" err="1" smtClean="0">
                <a:latin typeface="Times New Roman" pitchFamily="18" charset="0"/>
                <a:cs typeface="Times New Roman" pitchFamily="18" charset="0"/>
              </a:rPr>
              <a:t>Adyatma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vidya</a:t>
            </a:r>
            <a:r>
              <a:rPr lang="en-US" sz="3200" dirty="0" smtClean="0">
                <a:latin typeface="Times New Roman" pitchFamily="18" charset="0"/>
                <a:cs typeface="Times New Roman" pitchFamily="18" charset="0"/>
              </a:rPr>
              <a:t> (philosophy), </a:t>
            </a:r>
            <a:r>
              <a:rPr lang="en-US" sz="3200" dirty="0" err="1" smtClean="0">
                <a:latin typeface="Times New Roman" pitchFamily="18" charset="0"/>
                <a:cs typeface="Times New Roman" pitchFamily="18" charset="0"/>
              </a:rPr>
              <a:t>shilpa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sthan</a:t>
            </a:r>
            <a:r>
              <a:rPr lang="en-US" sz="3200" dirty="0" smtClean="0">
                <a:latin typeface="Times New Roman" pitchFamily="18" charset="0"/>
                <a:cs typeface="Times New Roman" pitchFamily="18" charset="0"/>
              </a:rPr>
              <a:t> (arts &amp; crafts) &amp; </a:t>
            </a:r>
            <a:r>
              <a:rPr lang="en-US" sz="3200" dirty="0" err="1" smtClean="0">
                <a:latin typeface="Times New Roman" pitchFamily="18" charset="0"/>
                <a:cs typeface="Times New Roman" pitchFamily="18" charset="0"/>
              </a:rPr>
              <a:t>chikitsya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vidya</a:t>
            </a:r>
            <a:r>
              <a:rPr lang="en-US" sz="3200" dirty="0" smtClean="0">
                <a:latin typeface="Times New Roman" pitchFamily="18" charset="0"/>
                <a:cs typeface="Times New Roman" pitchFamily="18" charset="0"/>
              </a:rPr>
              <a:t> (medicine)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lstStyle/>
          <a:p>
            <a:r>
              <a:rPr lang="en-US" dirty="0" smtClean="0"/>
              <a:t>Elementary Education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5257800"/>
          </a:xfrm>
        </p:spPr>
        <p:txBody>
          <a:bodyPr>
            <a:normAutofit/>
          </a:bodyPr>
          <a:lstStyle/>
          <a:p>
            <a:r>
              <a:rPr lang="en-US" sz="2800" dirty="0" smtClean="0">
                <a:latin typeface="Times New Roman" pitchFamily="18" charset="0"/>
                <a:cs typeface="Times New Roman" pitchFamily="18" charset="0"/>
              </a:rPr>
              <a:t>Well organized, carried out at Buddhist </a:t>
            </a:r>
            <a:r>
              <a:rPr lang="en-US" sz="2800" dirty="0" err="1" smtClean="0">
                <a:latin typeface="Times New Roman" pitchFamily="18" charset="0"/>
                <a:cs typeface="Times New Roman" pitchFamily="18" charset="0"/>
              </a:rPr>
              <a:t>monastries</a:t>
            </a:r>
            <a:r>
              <a:rPr lang="en-US" sz="2800" dirty="0" smtClean="0">
                <a:latin typeface="Times New Roman" pitchFamily="18" charset="0"/>
                <a:cs typeface="Times New Roman" pitchFamily="18" charset="0"/>
              </a:rPr>
              <a:t> &amp; Buddhist universities. Higher education was given to only those students who intended to be monks or nuns. Emphasized both theoretical and practical aspects.</a:t>
            </a:r>
          </a:p>
          <a:p>
            <a:pPr>
              <a:buNone/>
            </a:pPr>
            <a:r>
              <a:rPr lang="en-US" sz="3000" b="1" dirty="0" smtClean="0">
                <a:latin typeface="Times New Roman" pitchFamily="18" charset="0"/>
                <a:cs typeface="Times New Roman" pitchFamily="18" charset="0"/>
              </a:rPr>
              <a:t>Following subjects were included in the syllabus of higher education: </a:t>
            </a:r>
          </a:p>
          <a:p>
            <a:r>
              <a:rPr lang="en-US" sz="2800" dirty="0" smtClean="0">
                <a:latin typeface="Times New Roman" pitchFamily="18" charset="0"/>
                <a:cs typeface="Times New Roman" pitchFamily="18" charset="0"/>
              </a:rPr>
              <a:t>Buddhism, Hinduism, Jainism, Theology, Philosophy, Metaphysics, Logic, Sanskrit, </a:t>
            </a:r>
            <a:r>
              <a:rPr lang="en-US" sz="2800" dirty="0" err="1" smtClean="0">
                <a:latin typeface="Times New Roman" pitchFamily="18" charset="0"/>
                <a:cs typeface="Times New Roman" pitchFamily="18" charset="0"/>
              </a:rPr>
              <a:t>Pali</a:t>
            </a:r>
            <a:r>
              <a:rPr lang="en-US" sz="2800" dirty="0" smtClean="0">
                <a:latin typeface="Times New Roman" pitchFamily="18" charset="0"/>
                <a:cs typeface="Times New Roman" pitchFamily="18" charset="0"/>
              </a:rPr>
              <a:t>, Astronomy, Astrology, Medicine, Law, Politics, Administration, </a:t>
            </a:r>
            <a:r>
              <a:rPr lang="en-US" sz="2800" dirty="0" err="1" smtClean="0">
                <a:latin typeface="Times New Roman" pitchFamily="18" charset="0"/>
                <a:cs typeface="Times New Roman" pitchFamily="18" charset="0"/>
              </a:rPr>
              <a:t>Tantrik</a:t>
            </a:r>
            <a:r>
              <a:rPr lang="en-US" sz="2800" dirty="0" smtClean="0">
                <a:latin typeface="Times New Roman" pitchFamily="18" charset="0"/>
                <a:cs typeface="Times New Roman" pitchFamily="18" charset="0"/>
              </a:rPr>
              <a:t> philosophy </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Higher education </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1"/>
            <a:ext cx="8763000" cy="2362200"/>
          </a:xfrm>
        </p:spPr>
        <p:txBody>
          <a:bodyPr/>
          <a:lstStyle/>
          <a:p>
            <a:pPr>
              <a:buNone/>
            </a:pPr>
            <a:endParaRPr lang="en-US" dirty="0" smtClean="0"/>
          </a:p>
          <a:p>
            <a:pPr>
              <a:buNone/>
            </a:pPr>
            <a:r>
              <a:rPr lang="en-US" sz="4800" dirty="0" smtClean="0">
                <a:latin typeface="Times New Roman" pitchFamily="18" charset="0"/>
                <a:cs typeface="Times New Roman" pitchFamily="18" charset="0"/>
              </a:rPr>
              <a:t> Curriculum included secular as well as religious subjects. </a:t>
            </a:r>
          </a:p>
          <a:p>
            <a:endParaRPr lang="en-US" dirty="0"/>
          </a:p>
        </p:txBody>
      </p:sp>
      <p:sp>
        <p:nvSpPr>
          <p:cNvPr id="3" name="Title 2"/>
          <p:cNvSpPr>
            <a:spLocks noGrp="1"/>
          </p:cNvSpPr>
          <p:nvPr>
            <p:ph type="title"/>
          </p:nvPr>
        </p:nvSpPr>
        <p:spPr>
          <a:xfrm>
            <a:off x="457200" y="274638"/>
            <a:ext cx="8229600" cy="1173162"/>
          </a:xfrm>
        </p:spPr>
        <p:txBody>
          <a:bodyPr>
            <a:normAutofit/>
          </a:bodyPr>
          <a:lstStyle/>
          <a:p>
            <a:pPr algn="ctr"/>
            <a:r>
              <a:rPr lang="en-US" sz="5400" dirty="0" smtClean="0">
                <a:latin typeface="Times New Roman" pitchFamily="18" charset="0"/>
                <a:cs typeface="Times New Roman" pitchFamily="18" charset="0"/>
              </a:rPr>
              <a:t>Curriculum</a:t>
            </a:r>
            <a:endParaRPr lang="en-US" sz="5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p:spPr>
        <p:txBody>
          <a:bodyPr>
            <a:normAutofit/>
          </a:bodyPr>
          <a:lstStyle/>
          <a:p>
            <a:r>
              <a:rPr lang="en-US" sz="3200" dirty="0" smtClean="0">
                <a:latin typeface="Times New Roman" pitchFamily="18" charset="0"/>
                <a:cs typeface="Times New Roman" pitchFamily="18" charset="0"/>
              </a:rPr>
              <a:t>Mostly verbal. </a:t>
            </a:r>
          </a:p>
          <a:p>
            <a:r>
              <a:rPr lang="en-US" sz="3200" dirty="0" smtClean="0">
                <a:latin typeface="Times New Roman" pitchFamily="18" charset="0"/>
                <a:cs typeface="Times New Roman" pitchFamily="18" charset="0"/>
              </a:rPr>
              <a:t>Question, answer, discussion and debates. </a:t>
            </a:r>
          </a:p>
          <a:p>
            <a:r>
              <a:rPr lang="en-US" sz="3200" dirty="0" smtClean="0">
                <a:latin typeface="Times New Roman" pitchFamily="18" charset="0"/>
                <a:cs typeface="Times New Roman" pitchFamily="18" charset="0"/>
              </a:rPr>
              <a:t>Agra </a:t>
            </a:r>
            <a:r>
              <a:rPr lang="en-US" sz="3200" dirty="0" err="1" smtClean="0">
                <a:latin typeface="Times New Roman" pitchFamily="18" charset="0"/>
                <a:cs typeface="Times New Roman" pitchFamily="18" charset="0"/>
              </a:rPr>
              <a:t>shishya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pranali</a:t>
            </a:r>
            <a:r>
              <a:rPr lang="en-US" sz="3200" dirty="0" smtClean="0">
                <a:latin typeface="Times New Roman" pitchFamily="18" charset="0"/>
                <a:cs typeface="Times New Roman" pitchFamily="18" charset="0"/>
              </a:rPr>
              <a:t> (Monitorial system) </a:t>
            </a:r>
          </a:p>
          <a:p>
            <a:r>
              <a:rPr lang="en-US" sz="3200" dirty="0" smtClean="0">
                <a:latin typeface="Times New Roman" pitchFamily="18" charset="0"/>
                <a:cs typeface="Times New Roman" pitchFamily="18" charset="0"/>
              </a:rPr>
              <a:t>Travelling and Nature study method </a:t>
            </a:r>
          </a:p>
          <a:p>
            <a:r>
              <a:rPr lang="en-US" sz="3200" dirty="0" smtClean="0">
                <a:latin typeface="Times New Roman" pitchFamily="18" charset="0"/>
                <a:cs typeface="Times New Roman" pitchFamily="18" charset="0"/>
              </a:rPr>
              <a:t>Book method. </a:t>
            </a:r>
          </a:p>
          <a:p>
            <a:r>
              <a:rPr lang="en-US" sz="3200" dirty="0" smtClean="0">
                <a:latin typeface="Times New Roman" pitchFamily="18" charset="0"/>
                <a:cs typeface="Times New Roman" pitchFamily="18" charset="0"/>
              </a:rPr>
              <a:t>Preaching and conference method </a:t>
            </a:r>
          </a:p>
          <a:p>
            <a:r>
              <a:rPr lang="en-US" sz="3200" dirty="0" smtClean="0">
                <a:latin typeface="Times New Roman" pitchFamily="18" charset="0"/>
                <a:cs typeface="Times New Roman" pitchFamily="18" charset="0"/>
              </a:rPr>
              <a:t>Medium of instruction was </a:t>
            </a:r>
            <a:r>
              <a:rPr lang="en-US" sz="3200" dirty="0" err="1" smtClean="0">
                <a:latin typeface="Times New Roman" pitchFamily="18" charset="0"/>
                <a:cs typeface="Times New Roman" pitchFamily="18" charset="0"/>
              </a:rPr>
              <a:t>pali</a:t>
            </a:r>
            <a:r>
              <a:rPr lang="en-US" sz="3200" dirty="0" smtClean="0">
                <a:latin typeface="Times New Roman" pitchFamily="18" charset="0"/>
                <a:cs typeface="Times New Roman" pitchFamily="18" charset="0"/>
              </a:rPr>
              <a:t> and also importance to vernacular dialects were given. </a:t>
            </a:r>
          </a:p>
          <a:p>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Methods of Teaching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410200"/>
          </a:xfrm>
        </p:spPr>
        <p:txBody>
          <a:bodyPr>
            <a:normAutofit fontScale="92500" lnSpcReduction="10000"/>
          </a:bodyPr>
          <a:lstStyle/>
          <a:p>
            <a:r>
              <a:rPr lang="en-US" sz="3000" dirty="0" smtClean="0">
                <a:latin typeface="Times New Roman" pitchFamily="18" charset="0"/>
                <a:cs typeface="Times New Roman" pitchFamily="18" charset="0"/>
              </a:rPr>
              <a:t>Close , Pure, good and affectionate </a:t>
            </a:r>
          </a:p>
          <a:p>
            <a:r>
              <a:rPr lang="en-US" sz="3000" dirty="0" smtClean="0">
                <a:latin typeface="Times New Roman" pitchFamily="18" charset="0"/>
                <a:cs typeface="Times New Roman" pitchFamily="18" charset="0"/>
              </a:rPr>
              <a:t>Teacher besides being a scholar of repute must have in himself inspiring ideals. </a:t>
            </a:r>
          </a:p>
          <a:p>
            <a:r>
              <a:rPr lang="en-US" sz="3000" dirty="0" smtClean="0">
                <a:latin typeface="Times New Roman" pitchFamily="18" charset="0"/>
                <a:cs typeface="Times New Roman" pitchFamily="18" charset="0"/>
              </a:rPr>
              <a:t>Like his students the teacher also used to spend life in simplicity, constant study, celibacy, following ideals and strength of character. </a:t>
            </a:r>
          </a:p>
          <a:p>
            <a:r>
              <a:rPr lang="en-US" sz="3000" dirty="0" smtClean="0">
                <a:latin typeface="Times New Roman" pitchFamily="18" charset="0"/>
                <a:cs typeface="Times New Roman" pitchFamily="18" charset="0"/>
              </a:rPr>
              <a:t>Both teacher and student were required the authority of reason and experience. </a:t>
            </a:r>
          </a:p>
          <a:p>
            <a:r>
              <a:rPr lang="en-US" sz="3000" dirty="0" smtClean="0">
                <a:latin typeface="Times New Roman" pitchFamily="18" charset="0"/>
                <a:cs typeface="Times New Roman" pitchFamily="18" charset="0"/>
              </a:rPr>
              <a:t>Students were required to maintain the freedom of thought </a:t>
            </a:r>
          </a:p>
          <a:p>
            <a:r>
              <a:rPr lang="en-US" sz="3000" dirty="0" smtClean="0">
                <a:latin typeface="Times New Roman" pitchFamily="18" charset="0"/>
                <a:cs typeface="Times New Roman" pitchFamily="18" charset="0"/>
              </a:rPr>
              <a:t>Disciplined in matter of morals and conduct </a:t>
            </a:r>
          </a:p>
          <a:p>
            <a:r>
              <a:rPr lang="en-US" sz="3000" dirty="0" smtClean="0">
                <a:latin typeface="Times New Roman" pitchFamily="18" charset="0"/>
                <a:cs typeface="Times New Roman" pitchFamily="18" charset="0"/>
              </a:rPr>
              <a:t>Maintain self restrained life </a:t>
            </a:r>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Teacher Taught Relationship</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995672"/>
          </a:xfrm>
        </p:spPr>
        <p:txBody>
          <a:bodyPr>
            <a:normAutofit lnSpcReduction="10000"/>
          </a:bodyPr>
          <a:lstStyle/>
          <a:p>
            <a:r>
              <a:rPr lang="en-US" sz="3000" dirty="0" smtClean="0">
                <a:latin typeface="Times New Roman" pitchFamily="18" charset="0"/>
                <a:cs typeface="Times New Roman" pitchFamily="18" charset="0"/>
              </a:rPr>
              <a:t>Total development of personality </a:t>
            </a:r>
          </a:p>
          <a:p>
            <a:r>
              <a:rPr lang="en-US" sz="3000" dirty="0" smtClean="0">
                <a:latin typeface="Times New Roman" pitchFamily="18" charset="0"/>
                <a:cs typeface="Times New Roman" pitchFamily="18" charset="0"/>
              </a:rPr>
              <a:t>No corporal punishment </a:t>
            </a:r>
          </a:p>
          <a:p>
            <a:r>
              <a:rPr lang="en-US" sz="3000" dirty="0" smtClean="0">
                <a:latin typeface="Times New Roman" pitchFamily="18" charset="0"/>
                <a:cs typeface="Times New Roman" pitchFamily="18" charset="0"/>
              </a:rPr>
              <a:t>Positivism </a:t>
            </a:r>
          </a:p>
          <a:p>
            <a:r>
              <a:rPr lang="en-US" sz="3000" dirty="0" smtClean="0">
                <a:latin typeface="Times New Roman" pitchFamily="18" charset="0"/>
                <a:cs typeface="Times New Roman" pitchFamily="18" charset="0"/>
              </a:rPr>
              <a:t>Ethical </a:t>
            </a:r>
          </a:p>
          <a:p>
            <a:r>
              <a:rPr lang="en-US" sz="3000" dirty="0" smtClean="0">
                <a:latin typeface="Times New Roman" pitchFamily="18" charset="0"/>
                <a:cs typeface="Times New Roman" pitchFamily="18" charset="0"/>
              </a:rPr>
              <a:t>Democratic </a:t>
            </a:r>
          </a:p>
          <a:p>
            <a:r>
              <a:rPr lang="en-US" sz="3000" dirty="0" smtClean="0">
                <a:latin typeface="Times New Roman" pitchFamily="18" charset="0"/>
                <a:cs typeface="Times New Roman" pitchFamily="18" charset="0"/>
              </a:rPr>
              <a:t>Development of good conduct</a:t>
            </a:r>
          </a:p>
          <a:p>
            <a:r>
              <a:rPr lang="en-US" sz="3000" dirty="0" smtClean="0">
                <a:latin typeface="Times New Roman" pitchFamily="18" charset="0"/>
                <a:cs typeface="Times New Roman" pitchFamily="18" charset="0"/>
              </a:rPr>
              <a:t>Moral Discipline </a:t>
            </a:r>
          </a:p>
          <a:p>
            <a:r>
              <a:rPr lang="en-US" sz="3000" dirty="0" smtClean="0">
                <a:latin typeface="Times New Roman" pitchFamily="18" charset="0"/>
                <a:cs typeface="Times New Roman" pitchFamily="18" charset="0"/>
              </a:rPr>
              <a:t>Emphasis on Manual skills </a:t>
            </a:r>
          </a:p>
          <a:p>
            <a:r>
              <a:rPr lang="en-US" sz="3000" dirty="0" smtClean="0">
                <a:latin typeface="Times New Roman" pitchFamily="18" charset="0"/>
                <a:cs typeface="Times New Roman" pitchFamily="18" charset="0"/>
              </a:rPr>
              <a:t>International impact </a:t>
            </a:r>
          </a:p>
          <a:p>
            <a:r>
              <a:rPr lang="en-US" sz="3000" dirty="0" smtClean="0">
                <a:latin typeface="Times New Roman" pitchFamily="18" charset="0"/>
                <a:cs typeface="Times New Roman" pitchFamily="18" charset="0"/>
              </a:rPr>
              <a:t>Value education &amp; Character development </a:t>
            </a:r>
          </a:p>
          <a:p>
            <a:endParaRPr lang="en-US" sz="3000" dirty="0" smtClean="0">
              <a:latin typeface="Times New Roman" pitchFamily="18" charset="0"/>
              <a:cs typeface="Times New Roman" pitchFamily="18" charset="0"/>
            </a:endParaRPr>
          </a:p>
          <a:p>
            <a:endParaRPr lang="en-US" dirty="0" smtClean="0"/>
          </a:p>
          <a:p>
            <a:endParaRPr lang="en-US" dirty="0" smtClean="0"/>
          </a:p>
          <a:p>
            <a:endParaRPr lang="en-US" dirty="0"/>
          </a:p>
        </p:txBody>
      </p:sp>
      <p:sp>
        <p:nvSpPr>
          <p:cNvPr id="3" name="Title 2"/>
          <p:cNvSpPr>
            <a:spLocks noGrp="1"/>
          </p:cNvSpPr>
          <p:nvPr>
            <p:ph type="title"/>
          </p:nvPr>
        </p:nvSpPr>
        <p:spPr>
          <a:xfrm>
            <a:off x="228600" y="274638"/>
            <a:ext cx="8763000" cy="1020762"/>
          </a:xfrm>
        </p:spPr>
        <p:txBody>
          <a:bodyPr>
            <a:normAutofit fontScale="90000"/>
          </a:bodyPr>
          <a:lstStyle/>
          <a:p>
            <a:r>
              <a:rPr lang="en-US" sz="3200" dirty="0" smtClean="0">
                <a:latin typeface="Times New Roman" pitchFamily="18" charset="0"/>
                <a:cs typeface="Times New Roman" pitchFamily="18" charset="0"/>
              </a:rPr>
              <a:t>EDUCATIONAL IMPLICATION OF BUDDHIST PHILOSOPHY</a:t>
            </a:r>
            <a:endParaRPr lang="en-US"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5334000"/>
          </a:xfrm>
        </p:spPr>
        <p:txBody>
          <a:bodyPr>
            <a:noAutofit/>
          </a:bodyPr>
          <a:lstStyle/>
          <a:p>
            <a:r>
              <a:rPr lang="en-US" sz="2800" dirty="0" smtClean="0">
                <a:latin typeface="Times New Roman" pitchFamily="18" charset="0"/>
                <a:cs typeface="Times New Roman" pitchFamily="18" charset="0"/>
              </a:rPr>
              <a:t>Buddhism is one of the most remarkable development of Eastern thought. It is an consequence of later </a:t>
            </a:r>
            <a:r>
              <a:rPr lang="en-US" sz="2800" dirty="0" err="1" smtClean="0">
                <a:latin typeface="Times New Roman" pitchFamily="18" charset="0"/>
                <a:cs typeface="Times New Roman" pitchFamily="18" charset="0"/>
              </a:rPr>
              <a:t>vedic</a:t>
            </a:r>
            <a:r>
              <a:rPr lang="en-US" sz="2800" dirty="0" smtClean="0">
                <a:latin typeface="Times New Roman" pitchFamily="18" charset="0"/>
                <a:cs typeface="Times New Roman" pitchFamily="18" charset="0"/>
              </a:rPr>
              <a:t> thought. Buddhism is founded on the </a:t>
            </a:r>
            <a:r>
              <a:rPr lang="en-US" sz="2800" dirty="0" smtClean="0">
                <a:solidFill>
                  <a:srgbClr val="FF0000"/>
                </a:solidFill>
                <a:latin typeface="Times New Roman" pitchFamily="18" charset="0"/>
                <a:cs typeface="Times New Roman" pitchFamily="18" charset="0"/>
              </a:rPr>
              <a:t>rejection of certain orthodox </a:t>
            </a:r>
            <a:r>
              <a:rPr lang="en-US" sz="2800" dirty="0" smtClean="0">
                <a:latin typeface="Times New Roman" pitchFamily="18" charset="0"/>
                <a:cs typeface="Times New Roman" pitchFamily="18" charset="0"/>
              </a:rPr>
              <a:t>Hindu Philosophical concepts. It has many philosophical views with Hinduism, such as </a:t>
            </a:r>
            <a:r>
              <a:rPr lang="en-US" sz="2800" dirty="0" smtClean="0">
                <a:solidFill>
                  <a:srgbClr val="FF0000"/>
                </a:solidFill>
                <a:latin typeface="Times New Roman" pitchFamily="18" charset="0"/>
                <a:cs typeface="Times New Roman" pitchFamily="18" charset="0"/>
              </a:rPr>
              <a:t>belief in Karma, a cause and effect relationship </a:t>
            </a:r>
            <a:r>
              <a:rPr lang="en-US" sz="2800" dirty="0" smtClean="0">
                <a:latin typeface="Times New Roman" pitchFamily="18" charset="0"/>
                <a:cs typeface="Times New Roman" pitchFamily="18" charset="0"/>
              </a:rPr>
              <a:t>between all that has being done and all that will be done. Events that occur are held to be direct results of previous events. The ultimate goal for both is to eliminate Karma (both good &amp; bad) , end the cycle of rebirth and suffering and attain freedom (</a:t>
            </a:r>
            <a:r>
              <a:rPr lang="en-US" sz="2800" dirty="0" err="1" smtClean="0">
                <a:latin typeface="Times New Roman" pitchFamily="18" charset="0"/>
                <a:cs typeface="Times New Roman" pitchFamily="18" charset="0"/>
              </a:rPr>
              <a:t>Moksha</a:t>
            </a:r>
            <a:r>
              <a:rPr lang="en-US" sz="2800" dirty="0" smtClean="0">
                <a:latin typeface="Times New Roman" pitchFamily="18" charset="0"/>
                <a:cs typeface="Times New Roman" pitchFamily="18" charset="0"/>
              </a:rPr>
              <a:t> or Nirvana).</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304800" y="274638"/>
            <a:ext cx="8382000" cy="715962"/>
          </a:xfrm>
        </p:spPr>
        <p:txBody>
          <a:bodyPr>
            <a:normAutofit/>
          </a:bodyPr>
          <a:lstStyle/>
          <a:p>
            <a:pPr algn="ctr"/>
            <a:r>
              <a:rPr lang="en-US" sz="3600" dirty="0" smtClean="0">
                <a:latin typeface="Times New Roman" pitchFamily="18" charset="0"/>
                <a:cs typeface="Times New Roman" pitchFamily="18" charset="0"/>
              </a:rPr>
              <a:t>Buddhism</a:t>
            </a:r>
            <a:endParaRPr lang="en-US"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5334000"/>
          </a:xfrm>
        </p:spPr>
        <p:txBody>
          <a:bodyPr>
            <a:noAutofit/>
          </a:bodyPr>
          <a:lstStyle/>
          <a:p>
            <a:r>
              <a:rPr lang="en-US" sz="3200" dirty="0" smtClean="0">
                <a:latin typeface="Times New Roman" pitchFamily="18" charset="0"/>
                <a:cs typeface="Times New Roman" pitchFamily="18" charset="0"/>
              </a:rPr>
              <a:t>Buddhist education system (</a:t>
            </a:r>
            <a:r>
              <a:rPr lang="en-US" sz="3200" dirty="0" err="1" smtClean="0">
                <a:latin typeface="Times New Roman" pitchFamily="18" charset="0"/>
                <a:cs typeface="Times New Roman" pitchFamily="18" charset="0"/>
              </a:rPr>
              <a:t>200B.C</a:t>
            </a:r>
            <a:r>
              <a:rPr lang="en-US" sz="3200" dirty="0" smtClean="0">
                <a:latin typeface="Times New Roman" pitchFamily="18" charset="0"/>
                <a:cs typeface="Times New Roman" pitchFamily="18" charset="0"/>
              </a:rPr>
              <a:t> to 200 </a:t>
            </a:r>
            <a:r>
              <a:rPr lang="en-US" sz="3200" dirty="0" err="1" smtClean="0">
                <a:latin typeface="Times New Roman" pitchFamily="18" charset="0"/>
                <a:cs typeface="Times New Roman" pitchFamily="18" charset="0"/>
              </a:rPr>
              <a:t>A.D</a:t>
            </a:r>
            <a:r>
              <a:rPr lang="en-US" sz="3200" dirty="0" smtClean="0">
                <a:latin typeface="Times New Roman" pitchFamily="18" charset="0"/>
                <a:cs typeface="Times New Roman" pitchFamily="18" charset="0"/>
              </a:rPr>
              <a:t>) was founded by Lord </a:t>
            </a:r>
            <a:r>
              <a:rPr lang="en-US" sz="3200" dirty="0" err="1" smtClean="0">
                <a:latin typeface="Times New Roman" pitchFamily="18" charset="0"/>
                <a:cs typeface="Times New Roman" pitchFamily="18" charset="0"/>
              </a:rPr>
              <a:t>Gautam</a:t>
            </a:r>
            <a:r>
              <a:rPr lang="en-US" sz="3200" dirty="0" smtClean="0">
                <a:latin typeface="Times New Roman" pitchFamily="18" charset="0"/>
                <a:cs typeface="Times New Roman" pitchFamily="18" charset="0"/>
              </a:rPr>
              <a:t> Buddha. </a:t>
            </a:r>
            <a:r>
              <a:rPr lang="en-US" sz="3200" dirty="0" err="1" smtClean="0">
                <a:latin typeface="Times New Roman" pitchFamily="18" charset="0"/>
                <a:cs typeface="Times New Roman" pitchFamily="18" charset="0"/>
              </a:rPr>
              <a:t>Gautam</a:t>
            </a:r>
            <a:r>
              <a:rPr lang="en-US" sz="3200" dirty="0" smtClean="0">
                <a:latin typeface="Times New Roman" pitchFamily="18" charset="0"/>
                <a:cs typeface="Times New Roman" pitchFamily="18" charset="0"/>
              </a:rPr>
              <a:t> Buddha was primarily an </a:t>
            </a:r>
            <a:r>
              <a:rPr lang="en-US" sz="3200" dirty="0" smtClean="0">
                <a:solidFill>
                  <a:srgbClr val="FF0000"/>
                </a:solidFill>
                <a:latin typeface="Times New Roman" pitchFamily="18" charset="0"/>
                <a:cs typeface="Times New Roman" pitchFamily="18" charset="0"/>
              </a:rPr>
              <a:t>ethical teacher and reformer and not a philosopher</a:t>
            </a:r>
            <a:r>
              <a:rPr lang="en-US" sz="3200" dirty="0" smtClean="0">
                <a:latin typeface="Times New Roman" pitchFamily="18" charset="0"/>
                <a:cs typeface="Times New Roman" pitchFamily="18" charset="0"/>
              </a:rPr>
              <a:t>. He was concerned mainly with the problems of life. He avoided the discussion of metaphysical question because they are ethically useless and intellectually uncertain. He always discussed the most important questions of suffering, its cessation and the path leading to its cessation. </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15962"/>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763000" cy="5943600"/>
          </a:xfrm>
        </p:spPr>
        <p:txBody>
          <a:bodyPr>
            <a:noAutofit/>
          </a:bodyPr>
          <a:lstStyle/>
          <a:p>
            <a:r>
              <a:rPr lang="en-US" sz="2800" dirty="0" smtClean="0">
                <a:latin typeface="Times New Roman" pitchFamily="18" charset="0"/>
                <a:cs typeface="Times New Roman" pitchFamily="18" charset="0"/>
              </a:rPr>
              <a:t>In Buddhism, the universe comes into existence dependent upon the actions of its inhabitants. Buddhists posit neither an ultimate beginning nor end to the universe, but see the universe as something in instability, passing in and out of existence, parallel to an infinite number of other universes doing the same thing.</a:t>
            </a:r>
          </a:p>
          <a:p>
            <a:r>
              <a:rPr lang="en-US" sz="2800" dirty="0" smtClean="0">
                <a:latin typeface="Times New Roman" pitchFamily="18" charset="0"/>
                <a:cs typeface="Times New Roman" pitchFamily="18" charset="0"/>
              </a:rPr>
              <a:t>In Buddhism, the role of God is not accepted the creation of universe. So, this religion has known as scientific religion. </a:t>
            </a:r>
          </a:p>
          <a:p>
            <a:r>
              <a:rPr lang="en-US" sz="2800" dirty="0" smtClean="0">
                <a:latin typeface="Times New Roman" pitchFamily="18" charset="0"/>
                <a:cs typeface="Times New Roman" pitchFamily="18" charset="0"/>
              </a:rPr>
              <a:t>Buddhism explains the world is nothing but </a:t>
            </a:r>
            <a:r>
              <a:rPr lang="en-US" sz="2800" dirty="0" err="1" smtClean="0">
                <a:latin typeface="Times New Roman" pitchFamily="18" charset="0"/>
                <a:cs typeface="Times New Roman" pitchFamily="18" charset="0"/>
              </a:rPr>
              <a:t>Samsara</a:t>
            </a:r>
            <a:r>
              <a:rPr lang="en-US" sz="2800" dirty="0" smtClean="0">
                <a:latin typeface="Times New Roman" pitchFamily="18" charset="0"/>
                <a:cs typeface="Times New Roman" pitchFamily="18" charset="0"/>
              </a:rPr>
              <a:t>- the cycle of repeated births and deaths. The beginning and end of the world is within this </a:t>
            </a:r>
            <a:r>
              <a:rPr lang="en-US" sz="2800" dirty="0" err="1" smtClean="0">
                <a:latin typeface="Times New Roman" pitchFamily="18" charset="0"/>
                <a:cs typeface="Times New Roman" pitchFamily="18" charset="0"/>
              </a:rPr>
              <a:t>Samsara</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152400" y="274638"/>
            <a:ext cx="304800" cy="487362"/>
          </a:xfrm>
        </p:spPr>
        <p:txBody>
          <a:bodyPr>
            <a:normAutofit fontScale="90000"/>
          </a:bodyPr>
          <a:lstStyle/>
          <a:p>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953000"/>
          </a:xfrm>
        </p:spPr>
        <p:txBody>
          <a:bodyPr>
            <a:noAutofit/>
          </a:bodyPr>
          <a:lstStyle/>
          <a:p>
            <a:r>
              <a:rPr lang="en-US" sz="3200" dirty="0" smtClean="0">
                <a:latin typeface="Times New Roman" pitchFamily="18" charset="0"/>
                <a:cs typeface="Times New Roman" pitchFamily="18" charset="0"/>
              </a:rPr>
              <a:t>It is a monastic religion and inclusive</a:t>
            </a:r>
            <a:r>
              <a:rPr lang="en-US" sz="3200" i="1" dirty="0" smtClean="0">
                <a:latin typeface="Times New Roman" pitchFamily="18" charset="0"/>
                <a:cs typeface="Times New Roman" pitchFamily="18" charset="0"/>
              </a:rPr>
              <a:t> Dharma </a:t>
            </a:r>
            <a:r>
              <a:rPr lang="en-US" sz="3200" dirty="0" smtClean="0">
                <a:latin typeface="Times New Roman" pitchFamily="18" charset="0"/>
                <a:cs typeface="Times New Roman" pitchFamily="18" charset="0"/>
              </a:rPr>
              <a:t>in a sense that it incorporated local beliefs and values to make </a:t>
            </a:r>
            <a:r>
              <a:rPr lang="en-US" sz="3200" i="1" dirty="0" err="1" smtClean="0">
                <a:latin typeface="Times New Roman" pitchFamily="18" charset="0"/>
                <a:cs typeface="Times New Roman" pitchFamily="18" charset="0"/>
              </a:rPr>
              <a:t>Mahayan</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It is a reaction to the </a:t>
            </a:r>
            <a:r>
              <a:rPr lang="en-US" sz="3200" dirty="0" err="1" smtClean="0">
                <a:latin typeface="Times New Roman" pitchFamily="18" charset="0"/>
                <a:cs typeface="Times New Roman" pitchFamily="18" charset="0"/>
              </a:rPr>
              <a:t>Brahmanic</a:t>
            </a:r>
            <a:r>
              <a:rPr lang="en-US" sz="3200" dirty="0" smtClean="0">
                <a:latin typeface="Times New Roman" pitchFamily="18" charset="0"/>
                <a:cs typeface="Times New Roman" pitchFamily="18" charset="0"/>
              </a:rPr>
              <a:t> domination and sacrificial practice and worked as formative force in redefining Hindu </a:t>
            </a:r>
            <a:r>
              <a:rPr lang="en-US" sz="3200" dirty="0" smtClean="0">
                <a:latin typeface="Times New Roman" pitchFamily="18" charset="0"/>
                <a:cs typeface="Times New Roman" pitchFamily="18" charset="0"/>
              </a:rPr>
              <a:t>culture</a:t>
            </a: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Buddhas</a:t>
            </a:r>
            <a:r>
              <a:rPr lang="en-US" sz="3200" dirty="0" smtClean="0">
                <a:latin typeface="Times New Roman" pitchFamily="18" charset="0"/>
                <a:cs typeface="Times New Roman" pitchFamily="18" charset="0"/>
              </a:rPr>
              <a:t> and </a:t>
            </a:r>
            <a:r>
              <a:rPr lang="en-US" sz="3200" i="1" dirty="0" err="1" smtClean="0">
                <a:latin typeface="Times New Roman" pitchFamily="18" charset="0"/>
                <a:cs typeface="Times New Roman" pitchFamily="18" charset="0"/>
              </a:rPr>
              <a:t>Arhats</a:t>
            </a:r>
            <a:r>
              <a:rPr lang="en-US" sz="3200" dirty="0" smtClean="0">
                <a:latin typeface="Times New Roman" pitchFamily="18" charset="0"/>
                <a:cs typeface="Times New Roman" pitchFamily="18" charset="0"/>
              </a:rPr>
              <a:t> are liberated persons </a:t>
            </a:r>
          </a:p>
          <a:p>
            <a:r>
              <a:rPr lang="en-US" sz="3200" dirty="0" smtClean="0">
                <a:latin typeface="Times New Roman" pitchFamily="18" charset="0"/>
                <a:cs typeface="Times New Roman" pitchFamily="18" charset="0"/>
              </a:rPr>
              <a:t>Need to follow </a:t>
            </a:r>
            <a:r>
              <a:rPr lang="en-US" sz="3200" i="1" dirty="0" err="1" smtClean="0">
                <a:latin typeface="Times New Roman" pitchFamily="18" charset="0"/>
                <a:cs typeface="Times New Roman" pitchFamily="18" charset="0"/>
              </a:rPr>
              <a:t>triratna</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(Buddha, </a:t>
            </a:r>
            <a:r>
              <a:rPr lang="en-US" sz="3200" i="1" dirty="0" smtClean="0">
                <a:latin typeface="Times New Roman" pitchFamily="18" charset="0"/>
                <a:cs typeface="Times New Roman" pitchFamily="18" charset="0"/>
              </a:rPr>
              <a:t>dharma</a:t>
            </a:r>
            <a:r>
              <a:rPr lang="en-US" sz="3200" dirty="0" smtClean="0">
                <a:latin typeface="Times New Roman" pitchFamily="18" charset="0"/>
                <a:cs typeface="Times New Roman" pitchFamily="18" charset="0"/>
              </a:rPr>
              <a:t>, and </a:t>
            </a:r>
            <a:r>
              <a:rPr lang="en-US" sz="3200" i="1" dirty="0" err="1" smtClean="0">
                <a:latin typeface="Times New Roman" pitchFamily="18" charset="0"/>
                <a:cs typeface="Times New Roman" pitchFamily="18" charset="0"/>
              </a:rPr>
              <a:t>sangha</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691"/>
          </a:xfrm>
        </p:spPr>
        <p:txBody>
          <a:bodyPr/>
          <a:lstStyle/>
          <a:p>
            <a:r>
              <a:rPr lang="en-US" sz="3200" dirty="0" smtClean="0">
                <a:latin typeface="Times New Roman" pitchFamily="18" charset="0"/>
                <a:cs typeface="Times New Roman" pitchFamily="18" charset="0"/>
              </a:rPr>
              <a:t>There is suffering </a:t>
            </a:r>
          </a:p>
          <a:p>
            <a:r>
              <a:rPr lang="en-US" sz="3200" dirty="0" smtClean="0">
                <a:latin typeface="Times New Roman" pitchFamily="18" charset="0"/>
                <a:cs typeface="Times New Roman" pitchFamily="18" charset="0"/>
              </a:rPr>
              <a:t>There is cause of suffering </a:t>
            </a:r>
          </a:p>
          <a:p>
            <a:r>
              <a:rPr lang="en-US" sz="3200" dirty="0" smtClean="0">
                <a:latin typeface="Times New Roman" pitchFamily="18" charset="0"/>
                <a:cs typeface="Times New Roman" pitchFamily="18" charset="0"/>
              </a:rPr>
              <a:t>There is cessation of suffering </a:t>
            </a:r>
          </a:p>
          <a:p>
            <a:r>
              <a:rPr lang="en-US" sz="3200" dirty="0" smtClean="0">
                <a:latin typeface="Times New Roman" pitchFamily="18" charset="0"/>
                <a:cs typeface="Times New Roman" pitchFamily="18" charset="0"/>
              </a:rPr>
              <a:t>There is a way to cessation of suffering </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Four Noble truths are </a:t>
            </a:r>
            <a:r>
              <a:rPr lang="en-US" b="1" dirty="0" smtClean="0"/>
              <a:t/>
            </a:r>
            <a:br>
              <a:rPr lang="en-US" b="1"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rmAutofit fontScale="92500" lnSpcReduction="10000"/>
          </a:bodyPr>
          <a:lstStyle/>
          <a:p>
            <a:pPr>
              <a:buNone/>
            </a:pPr>
            <a:r>
              <a:rPr lang="en-US" sz="3500" b="1" dirty="0" smtClean="0">
                <a:latin typeface="Times New Roman" pitchFamily="18" charset="0"/>
                <a:cs typeface="Times New Roman" pitchFamily="18" charset="0"/>
              </a:rPr>
              <a:t>  Buddhists philosophy of life to get </a:t>
            </a:r>
            <a:r>
              <a:rPr lang="en-US" sz="3500" b="1" dirty="0" smtClean="0">
                <a:solidFill>
                  <a:srgbClr val="FF0000"/>
                </a:solidFill>
                <a:latin typeface="Times New Roman" pitchFamily="18" charset="0"/>
                <a:cs typeface="Times New Roman" pitchFamily="18" charset="0"/>
              </a:rPr>
              <a:t>Nirvana </a:t>
            </a:r>
            <a:r>
              <a:rPr lang="en-US" sz="3500" b="1" dirty="0" smtClean="0">
                <a:latin typeface="Times New Roman" pitchFamily="18" charset="0"/>
                <a:cs typeface="Times New Roman" pitchFamily="18" charset="0"/>
              </a:rPr>
              <a:t>from suffering is based on the following eight principles: </a:t>
            </a:r>
          </a:p>
          <a:p>
            <a:endParaRPr lang="en-US" dirty="0" smtClean="0"/>
          </a:p>
          <a:p>
            <a:r>
              <a:rPr lang="en-US" sz="3200" dirty="0" smtClean="0">
                <a:latin typeface="Times New Roman" pitchFamily="18" charset="0"/>
                <a:cs typeface="Times New Roman" pitchFamily="18" charset="0"/>
              </a:rPr>
              <a:t>Right Faith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Dristi</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Right Resolve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Sankalpa</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Right Speech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Vakya</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Right Action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Karmanta</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Right Living (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Ajiva</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Right Thought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Smriti</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Right concentration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Samadhi) </a:t>
            </a:r>
          </a:p>
          <a:p>
            <a:r>
              <a:rPr lang="en-US" sz="3200" dirty="0" smtClean="0">
                <a:latin typeface="Times New Roman" pitchFamily="18" charset="0"/>
                <a:cs typeface="Times New Roman" pitchFamily="18" charset="0"/>
              </a:rPr>
              <a:t>Right Effort (</a:t>
            </a:r>
            <a:r>
              <a:rPr lang="en-US" sz="3200" dirty="0" err="1" smtClean="0">
                <a:latin typeface="Times New Roman" pitchFamily="18" charset="0"/>
                <a:cs typeface="Times New Roman" pitchFamily="18" charset="0"/>
              </a:rPr>
              <a:t>Samyak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Vyayama</a:t>
            </a: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0" y="228600"/>
            <a:ext cx="304800" cy="990600"/>
          </a:xfrm>
        </p:spPr>
        <p:txBody>
          <a:bodyPr>
            <a:normAutofit fontScale="90000"/>
          </a:bodyPr>
          <a:lstStyle/>
          <a:p>
            <a:r>
              <a:rPr lang="en-US" dirty="0" smtClean="0"/>
              <a:t/>
            </a:r>
            <a:br>
              <a:rPr lang="en-US" dirty="0" smtClean="0"/>
            </a:b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334000"/>
          </a:xfrm>
        </p:spPr>
        <p:txBody>
          <a:bodyPr>
            <a:normAutofit fontScale="77500" lnSpcReduction="20000"/>
          </a:bodyPr>
          <a:lstStyle/>
          <a:p>
            <a:endParaRPr lang="en-US" dirty="0" smtClean="0"/>
          </a:p>
          <a:p>
            <a:r>
              <a:rPr lang="en-US" sz="3300" dirty="0" smtClean="0">
                <a:latin typeface="Times New Roman" pitchFamily="18" charset="0"/>
                <a:cs typeface="Times New Roman" pitchFamily="18" charset="0"/>
              </a:rPr>
              <a:t>To follow the moral values of Buddhist religion </a:t>
            </a:r>
          </a:p>
          <a:p>
            <a:r>
              <a:rPr lang="en-US" sz="3300" dirty="0" smtClean="0">
                <a:latin typeface="Times New Roman" pitchFamily="18" charset="0"/>
                <a:cs typeface="Times New Roman" pitchFamily="18" charset="0"/>
              </a:rPr>
              <a:t>To adopt good conduct and violence </a:t>
            </a:r>
          </a:p>
          <a:p>
            <a:r>
              <a:rPr lang="en-US" sz="3300" dirty="0" smtClean="0">
                <a:latin typeface="Times New Roman" pitchFamily="18" charset="0"/>
                <a:cs typeface="Times New Roman" pitchFamily="18" charset="0"/>
              </a:rPr>
              <a:t>To achieve the final goal of Nirvana </a:t>
            </a:r>
          </a:p>
          <a:p>
            <a:r>
              <a:rPr lang="en-US" sz="3300" dirty="0" smtClean="0">
                <a:latin typeface="Times New Roman" pitchFamily="18" charset="0"/>
                <a:cs typeface="Times New Roman" pitchFamily="18" charset="0"/>
              </a:rPr>
              <a:t>To propagate Buddhism </a:t>
            </a:r>
          </a:p>
          <a:p>
            <a:r>
              <a:rPr lang="it-IT" sz="3300" dirty="0" smtClean="0">
                <a:latin typeface="Times New Roman" pitchFamily="18" charset="0"/>
                <a:cs typeface="Times New Roman" pitchFamily="18" charset="0"/>
              </a:rPr>
              <a:t>To eradicate Vedic karmakanda or ritualism </a:t>
            </a:r>
          </a:p>
          <a:p>
            <a:r>
              <a:rPr lang="en-US" sz="3300" dirty="0" smtClean="0">
                <a:latin typeface="Times New Roman" pitchFamily="18" charset="0"/>
                <a:cs typeface="Times New Roman" pitchFamily="18" charset="0"/>
              </a:rPr>
              <a:t>To give up caste system </a:t>
            </a:r>
          </a:p>
          <a:p>
            <a:r>
              <a:rPr lang="en-US" sz="3300" dirty="0" smtClean="0">
                <a:latin typeface="Times New Roman" pitchFamily="18" charset="0"/>
                <a:cs typeface="Times New Roman" pitchFamily="18" charset="0"/>
              </a:rPr>
              <a:t>To take the teachings of Buddhism to the masses. </a:t>
            </a:r>
          </a:p>
          <a:p>
            <a:r>
              <a:rPr lang="en-US" sz="3300" dirty="0" smtClean="0">
                <a:latin typeface="Times New Roman" pitchFamily="18" charset="0"/>
                <a:cs typeface="Times New Roman" pitchFamily="18" charset="0"/>
              </a:rPr>
              <a:t>To leave </a:t>
            </a:r>
            <a:r>
              <a:rPr lang="en-US" sz="3300" dirty="0" err="1" smtClean="0">
                <a:latin typeface="Times New Roman" pitchFamily="18" charset="0"/>
                <a:cs typeface="Times New Roman" pitchFamily="18" charset="0"/>
              </a:rPr>
              <a:t>yajna</a:t>
            </a:r>
            <a:r>
              <a:rPr lang="en-US" sz="3300" dirty="0" smtClean="0">
                <a:latin typeface="Times New Roman" pitchFamily="18" charset="0"/>
                <a:cs typeface="Times New Roman" pitchFamily="18" charset="0"/>
              </a:rPr>
              <a:t> and sacrifices for achieving knowledge </a:t>
            </a:r>
          </a:p>
          <a:p>
            <a:r>
              <a:rPr lang="en-US" sz="3300" dirty="0" smtClean="0">
                <a:latin typeface="Times New Roman" pitchFamily="18" charset="0"/>
                <a:cs typeface="Times New Roman" pitchFamily="18" charset="0"/>
              </a:rPr>
              <a:t>To provide education in the language of masses </a:t>
            </a:r>
            <a:r>
              <a:rPr lang="en-US" sz="3300" dirty="0" err="1" smtClean="0">
                <a:latin typeface="Times New Roman" pitchFamily="18" charset="0"/>
                <a:cs typeface="Times New Roman" pitchFamily="18" charset="0"/>
              </a:rPr>
              <a:t>i.e</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Pali</a:t>
            </a:r>
            <a:r>
              <a:rPr lang="en-US" sz="3300" dirty="0" smtClean="0">
                <a:latin typeface="Times New Roman" pitchFamily="18" charset="0"/>
                <a:cs typeface="Times New Roman" pitchFamily="18" charset="0"/>
              </a:rPr>
              <a:t> </a:t>
            </a:r>
          </a:p>
          <a:p>
            <a:r>
              <a:rPr lang="en-US" sz="3300" dirty="0" smtClean="0">
                <a:latin typeface="Times New Roman" pitchFamily="18" charset="0"/>
                <a:cs typeface="Times New Roman" pitchFamily="18" charset="0"/>
              </a:rPr>
              <a:t>To </a:t>
            </a:r>
            <a:r>
              <a:rPr lang="en-US" sz="3300" dirty="0" err="1" smtClean="0">
                <a:latin typeface="Times New Roman" pitchFamily="18" charset="0"/>
                <a:cs typeface="Times New Roman" pitchFamily="18" charset="0"/>
              </a:rPr>
              <a:t>emphasise</a:t>
            </a:r>
            <a:r>
              <a:rPr lang="en-US" sz="3300" dirty="0" smtClean="0">
                <a:latin typeface="Times New Roman" pitchFamily="18" charset="0"/>
                <a:cs typeface="Times New Roman" pitchFamily="18" charset="0"/>
              </a:rPr>
              <a:t> the progress and development of the society rather than the individual </a:t>
            </a:r>
          </a:p>
          <a:p>
            <a:r>
              <a:rPr lang="en-US" sz="3300" dirty="0" smtClean="0">
                <a:latin typeface="Times New Roman" pitchFamily="18" charset="0"/>
                <a:cs typeface="Times New Roman" pitchFamily="18" charset="0"/>
              </a:rPr>
              <a:t>To provide education through the new system this was stated by Buddha. </a:t>
            </a:r>
          </a:p>
          <a:p>
            <a:endParaRPr lang="en-US" dirty="0"/>
          </a:p>
        </p:txBody>
      </p:sp>
      <p:sp>
        <p:nvSpPr>
          <p:cNvPr id="2" name="Title 1"/>
          <p:cNvSpPr>
            <a:spLocks noGrp="1"/>
          </p:cNvSpPr>
          <p:nvPr>
            <p:ph type="title"/>
          </p:nvPr>
        </p:nvSpPr>
        <p:spPr>
          <a:xfrm>
            <a:off x="457200" y="152400"/>
            <a:ext cx="8229600" cy="685800"/>
          </a:xfrm>
        </p:spPr>
        <p:txBody>
          <a:bodyPr>
            <a:normAutofit fontScale="90000"/>
          </a:bodyPr>
          <a:lstStyle/>
          <a:p>
            <a:r>
              <a:rPr lang="en-US" dirty="0" smtClean="0"/>
              <a:t>Aims of Education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867400"/>
          </a:xfrm>
        </p:spPr>
        <p:txBody>
          <a:bodyPr>
            <a:normAutofit/>
          </a:bodyPr>
          <a:lstStyle/>
          <a:p>
            <a:r>
              <a:rPr lang="en-US" dirty="0" err="1" smtClean="0">
                <a:latin typeface="Times New Roman" pitchFamily="18" charset="0"/>
                <a:cs typeface="Times New Roman" pitchFamily="18" charset="0"/>
              </a:rPr>
              <a:t>Avidya</a:t>
            </a:r>
            <a:r>
              <a:rPr lang="en-US" dirty="0" smtClean="0">
                <a:latin typeface="Times New Roman" pitchFamily="18" charset="0"/>
                <a:cs typeface="Times New Roman" pitchFamily="18" charset="0"/>
              </a:rPr>
              <a:t> that is ignorance must be removed through education as it is the root cause of sufferings </a:t>
            </a:r>
          </a:p>
          <a:p>
            <a:r>
              <a:rPr lang="en-US" dirty="0" smtClean="0">
                <a:latin typeface="Times New Roman" pitchFamily="18" charset="0"/>
                <a:cs typeface="Times New Roman" pitchFamily="18" charset="0"/>
              </a:rPr>
              <a:t> Education should be provided in peaceful surroundings in Buddhists </a:t>
            </a:r>
            <a:r>
              <a:rPr lang="en-US" dirty="0" err="1" smtClean="0">
                <a:latin typeface="Times New Roman" pitchFamily="18" charset="0"/>
                <a:cs typeface="Times New Roman" pitchFamily="18" charset="0"/>
              </a:rPr>
              <a:t>monastries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viharas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organised</a:t>
            </a:r>
            <a:r>
              <a:rPr lang="en-US" dirty="0" smtClean="0">
                <a:latin typeface="Times New Roman" pitchFamily="18" charset="0"/>
                <a:cs typeface="Times New Roman" pitchFamily="18" charset="0"/>
              </a:rPr>
              <a:t> educational institutions instead of </a:t>
            </a:r>
            <a:r>
              <a:rPr lang="en-US" dirty="0" err="1" smtClean="0">
                <a:latin typeface="Times New Roman" pitchFamily="18" charset="0"/>
                <a:cs typeface="Times New Roman" pitchFamily="18" charset="0"/>
              </a:rPr>
              <a:t>Gurukulas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Pupils should be educated in a democratic atmosphere </a:t>
            </a:r>
          </a:p>
          <a:p>
            <a:r>
              <a:rPr lang="en-US" dirty="0" smtClean="0">
                <a:latin typeface="Times New Roman" pitchFamily="18" charset="0"/>
                <a:cs typeface="Times New Roman" pitchFamily="18" charset="0"/>
              </a:rPr>
              <a:t>Things of luxury must be prohibited for students. </a:t>
            </a:r>
          </a:p>
          <a:p>
            <a:r>
              <a:rPr lang="en-US" dirty="0" err="1" smtClean="0">
                <a:latin typeface="Times New Roman" pitchFamily="18" charset="0"/>
                <a:cs typeface="Times New Roman" pitchFamily="18" charset="0"/>
              </a:rPr>
              <a:t>Pabajja</a:t>
            </a:r>
            <a:r>
              <a:rPr lang="en-US" dirty="0" smtClean="0">
                <a:latin typeface="Times New Roman" pitchFamily="18" charset="0"/>
                <a:cs typeface="Times New Roman" pitchFamily="18" charset="0"/>
              </a:rPr>
              <a:t> ritual was necessary for admission to a monastery for education. Educational period for this phase was 12 years. </a:t>
            </a:r>
          </a:p>
          <a:p>
            <a:r>
              <a:rPr lang="en-US" dirty="0" smtClean="0">
                <a:latin typeface="Times New Roman" pitchFamily="18" charset="0"/>
                <a:cs typeface="Times New Roman" pitchFamily="18" charset="0"/>
              </a:rPr>
              <a:t>After 20 years of age </a:t>
            </a:r>
            <a:r>
              <a:rPr lang="en-US" dirty="0" err="1" smtClean="0">
                <a:latin typeface="Times New Roman" pitchFamily="18" charset="0"/>
                <a:cs typeface="Times New Roman" pitchFamily="18" charset="0"/>
              </a:rPr>
              <a:t>Upsampada</a:t>
            </a:r>
            <a:r>
              <a:rPr lang="en-US" dirty="0" smtClean="0">
                <a:latin typeface="Times New Roman" pitchFamily="18" charset="0"/>
                <a:cs typeface="Times New Roman" pitchFamily="18" charset="0"/>
              </a:rPr>
              <a:t> ritual was performed to gain an entry into higher education. Rules for second ceremony </a:t>
            </a:r>
            <a:r>
              <a:rPr lang="en-US" dirty="0" err="1" smtClean="0">
                <a:latin typeface="Times New Roman" pitchFamily="18" charset="0"/>
                <a:cs typeface="Times New Roman" pitchFamily="18" charset="0"/>
              </a:rPr>
              <a:t>Upasampada</a:t>
            </a:r>
            <a:r>
              <a:rPr lang="en-US" dirty="0" smtClean="0">
                <a:latin typeface="Times New Roman" pitchFamily="18" charset="0"/>
                <a:cs typeface="Times New Roman" pitchFamily="18" charset="0"/>
              </a:rPr>
              <a:t> were also laid down. </a:t>
            </a:r>
          </a:p>
          <a:p>
            <a:endParaRPr lang="en-US" dirty="0"/>
          </a:p>
        </p:txBody>
      </p:sp>
      <p:sp>
        <p:nvSpPr>
          <p:cNvPr id="2" name="Title 1"/>
          <p:cNvSpPr>
            <a:spLocks noGrp="1"/>
          </p:cNvSpPr>
          <p:nvPr>
            <p:ph type="title"/>
          </p:nvPr>
        </p:nvSpPr>
        <p:spPr>
          <a:xfrm>
            <a:off x="457200" y="152400"/>
            <a:ext cx="8229600" cy="685800"/>
          </a:xfrm>
        </p:spPr>
        <p:txBody>
          <a:bodyPr>
            <a:normAutofit fontScale="90000"/>
          </a:bodyPr>
          <a:lstStyle/>
          <a:p>
            <a:r>
              <a:rPr lang="en-US" dirty="0" smtClean="0"/>
              <a:t>Principles of Education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977</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Slide 1</vt:lpstr>
      <vt:lpstr>Buddhism</vt:lpstr>
      <vt:lpstr>Contd…</vt:lpstr>
      <vt:lpstr>.</vt:lpstr>
      <vt:lpstr>Contd…</vt:lpstr>
      <vt:lpstr> Four Noble truths are  </vt:lpstr>
      <vt:lpstr> .</vt:lpstr>
      <vt:lpstr>Aims of Education </vt:lpstr>
      <vt:lpstr>Principles of Education </vt:lpstr>
      <vt:lpstr>Education System </vt:lpstr>
      <vt:lpstr>Elementary Education </vt:lpstr>
      <vt:lpstr>Higher education </vt:lpstr>
      <vt:lpstr>Curriculum</vt:lpstr>
      <vt:lpstr>Methods of Teaching</vt:lpstr>
      <vt:lpstr>Teacher Taught Relationship</vt:lpstr>
      <vt:lpstr>EDUCATIONAL IMPLICATION OF BUDDHIST PHILOSOPHY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cp:revision>
  <dcterms:created xsi:type="dcterms:W3CDTF">2006-08-16T00:00:00Z</dcterms:created>
  <dcterms:modified xsi:type="dcterms:W3CDTF">2013-02-19T16:35:30Z</dcterms:modified>
</cp:coreProperties>
</file>