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9" r:id="rId4"/>
    <p:sldId id="275" r:id="rId5"/>
    <p:sldId id="276" r:id="rId6"/>
    <p:sldId id="280" r:id="rId7"/>
    <p:sldId id="270" r:id="rId8"/>
    <p:sldId id="271" r:id="rId9"/>
    <p:sldId id="272" r:id="rId10"/>
    <p:sldId id="274" r:id="rId11"/>
    <p:sldId id="260" r:id="rId12"/>
    <p:sldId id="261" r:id="rId13"/>
    <p:sldId id="264" r:id="rId14"/>
    <p:sldId id="277" r:id="rId15"/>
    <p:sldId id="263" r:id="rId16"/>
    <p:sldId id="278" r:id="rId17"/>
    <p:sldId id="279" r:id="rId18"/>
    <p:sldId id="281" r:id="rId19"/>
    <p:sldId id="282" r:id="rId20"/>
    <p:sldId id="28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224"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6EFAFF-650E-4728-8D42-91E7502B4F85}" type="datetimeFigureOut">
              <a:rPr lang="en-US" smtClean="0"/>
              <a:pPr/>
              <a:t>7/12/2014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46FE2-9D43-47B5-ADE4-EF33174E3BF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6EFAFF-650E-4728-8D42-91E7502B4F85}" type="datetimeFigureOut">
              <a:rPr lang="en-US" smtClean="0"/>
              <a:pPr/>
              <a:t>7/12/2014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46FE2-9D43-47B5-ADE4-EF33174E3BF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6EFAFF-650E-4728-8D42-91E7502B4F85}" type="datetimeFigureOut">
              <a:rPr lang="en-US" smtClean="0"/>
              <a:pPr/>
              <a:t>7/12/2014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46FE2-9D43-47B5-ADE4-EF33174E3BF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6EFAFF-650E-4728-8D42-91E7502B4F85}" type="datetimeFigureOut">
              <a:rPr lang="en-US" smtClean="0"/>
              <a:pPr/>
              <a:t>7/12/2014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46FE2-9D43-47B5-ADE4-EF33174E3BF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6EFAFF-650E-4728-8D42-91E7502B4F85}" type="datetimeFigureOut">
              <a:rPr lang="en-US" smtClean="0"/>
              <a:pPr/>
              <a:t>7/12/2014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46FE2-9D43-47B5-ADE4-EF33174E3BF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6EFAFF-650E-4728-8D42-91E7502B4F85}" type="datetimeFigureOut">
              <a:rPr lang="en-US" smtClean="0"/>
              <a:pPr/>
              <a:t>7/12/2014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346FE2-9D43-47B5-ADE4-EF33174E3BF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6EFAFF-650E-4728-8D42-91E7502B4F85}" type="datetimeFigureOut">
              <a:rPr lang="en-US" smtClean="0"/>
              <a:pPr/>
              <a:t>7/12/2014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346FE2-9D43-47B5-ADE4-EF33174E3BF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6EFAFF-650E-4728-8D42-91E7502B4F85}" type="datetimeFigureOut">
              <a:rPr lang="en-US" smtClean="0"/>
              <a:pPr/>
              <a:t>7/12/2014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346FE2-9D43-47B5-ADE4-EF33174E3BF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6EFAFF-650E-4728-8D42-91E7502B4F85}" type="datetimeFigureOut">
              <a:rPr lang="en-US" smtClean="0"/>
              <a:pPr/>
              <a:t>7/12/2014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346FE2-9D43-47B5-ADE4-EF33174E3BF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6EFAFF-650E-4728-8D42-91E7502B4F85}" type="datetimeFigureOut">
              <a:rPr lang="en-US" smtClean="0"/>
              <a:pPr/>
              <a:t>7/12/2014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346FE2-9D43-47B5-ADE4-EF33174E3BF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6EFAFF-650E-4728-8D42-91E7502B4F85}" type="datetimeFigureOut">
              <a:rPr lang="en-US" smtClean="0"/>
              <a:pPr/>
              <a:t>7/12/2014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346FE2-9D43-47B5-ADE4-EF33174E3BF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6EFAFF-650E-4728-8D42-91E7502B4F85}" type="datetimeFigureOut">
              <a:rPr lang="en-US" smtClean="0"/>
              <a:pPr/>
              <a:t>7/12/2014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346FE2-9D43-47B5-ADE4-EF33174E3BF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1"/>
            <a:ext cx="7772400" cy="2076450"/>
          </a:xfrm>
        </p:spPr>
        <p:txBody>
          <a:bodyPr>
            <a:normAutofit fontScale="90000"/>
          </a:bodyPr>
          <a:lstStyle/>
          <a:p>
            <a:r>
              <a:rPr lang="en-US" sz="3100" b="1" dirty="0">
                <a:latin typeface="Times New Roman" pitchFamily="18" charset="0"/>
                <a:cs typeface="Times New Roman" pitchFamily="18" charset="0"/>
              </a:rPr>
              <a:t>Behaviorist learning theories</a:t>
            </a:r>
            <a:r>
              <a:rPr lang="en-US" dirty="0"/>
              <a:t/>
            </a:r>
            <a:br>
              <a:rPr lang="en-US" dirty="0"/>
            </a:br>
            <a:r>
              <a:rPr lang="en-US" dirty="0"/>
              <a:t/>
            </a:r>
            <a:br>
              <a:rPr lang="en-US" dirty="0"/>
            </a:br>
            <a:r>
              <a:rPr lang="en-US" dirty="0"/>
              <a:t/>
            </a:r>
            <a:br>
              <a:rPr lang="en-US" dirty="0"/>
            </a:br>
            <a:endParaRPr lang="en-US" dirty="0"/>
          </a:p>
        </p:txBody>
      </p:sp>
      <p:sp>
        <p:nvSpPr>
          <p:cNvPr id="3" name="Subtitle 2"/>
          <p:cNvSpPr>
            <a:spLocks noGrp="1"/>
          </p:cNvSpPr>
          <p:nvPr>
            <p:ph type="subTitle" idx="1"/>
          </p:nvPr>
        </p:nvSpPr>
        <p:spPr/>
        <p:txBody>
          <a:bodyPr/>
          <a:lstStyle/>
          <a:p>
            <a:r>
              <a:rPr lang="en-US" dirty="0" err="1" smtClean="0"/>
              <a:t>Aryal</a:t>
            </a:r>
            <a:r>
              <a:rPr lang="en-US" dirty="0" smtClean="0"/>
              <a:t> </a:t>
            </a:r>
            <a:r>
              <a:rPr lang="en-US" dirty="0" err="1" smtClean="0"/>
              <a:t>shiva</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flipH="1">
            <a:off x="533400" y="990600"/>
            <a:ext cx="8153400" cy="7442200"/>
          </a:xfrm>
        </p:spPr>
        <p:txBody>
          <a:bodyPr>
            <a:normAutofit/>
          </a:bodyPr>
          <a:lstStyle/>
          <a:p>
            <a:r>
              <a:rPr lang="en-US" sz="2000" b="1" dirty="0" smtClean="0">
                <a:latin typeface="Times New Roman" pitchFamily="18" charset="0"/>
                <a:cs typeface="Times New Roman" pitchFamily="18" charset="0"/>
              </a:rPr>
              <a:t>Reinforcement</a:t>
            </a:r>
            <a:r>
              <a:rPr lang="en-US" sz="2000" dirty="0" smtClean="0">
                <a:latin typeface="Times New Roman" pitchFamily="18" charset="0"/>
                <a:cs typeface="Times New Roman" pitchFamily="18" charset="0"/>
              </a:rPr>
              <a:t> (reward):  is a consequence that increase the probability that a behavior will occur. For example, you might tell one of your student, “congratulations, I am really proud of the speech that you given”. If the student works harder and speech an even better than now, your positive comments are said to reinforce or reward , the student’s speech behavior.</a:t>
            </a:r>
          </a:p>
          <a:p>
            <a:pPr algn="ctr">
              <a:buNone/>
            </a:pPr>
            <a:r>
              <a:rPr lang="en-US" sz="2000" b="1" dirty="0" smtClean="0">
                <a:latin typeface="Times New Roman" pitchFamily="18" charset="0"/>
                <a:cs typeface="Times New Roman" pitchFamily="18" charset="0"/>
              </a:rPr>
              <a:t> forms of reinforcement</a:t>
            </a:r>
          </a:p>
          <a:p>
            <a:pPr algn="ctr">
              <a:buNone/>
            </a:pPr>
            <a:r>
              <a:rPr lang="en-US" sz="2000" dirty="0" smtClean="0">
                <a:latin typeface="Times New Roman" pitchFamily="18" charset="0"/>
                <a:cs typeface="Times New Roman" pitchFamily="18" charset="0"/>
              </a:rPr>
              <a:t>Reinforce  behavior means to strengthen the behavior. Two forms of reinforcement </a:t>
            </a:r>
            <a:r>
              <a:rPr lang="en-US" sz="2000" b="1" dirty="0" smtClean="0">
                <a:latin typeface="Times New Roman" pitchFamily="18" charset="0"/>
                <a:cs typeface="Times New Roman" pitchFamily="18" charset="0"/>
              </a:rPr>
              <a:t>are positive reinforcement and negative reinforcement.</a:t>
            </a:r>
            <a:r>
              <a:rPr lang="en-US" sz="2000" dirty="0" smtClean="0">
                <a:latin typeface="Times New Roman" pitchFamily="18" charset="0"/>
                <a:cs typeface="Times New Roman" pitchFamily="18" charset="0"/>
              </a:rPr>
              <a:t> In positive reinforcement, the frequency of a response increases because it is followed  by a rewarding stimulus through  positive comment and parent –teacher conference.</a:t>
            </a:r>
          </a:p>
          <a:p>
            <a:pPr algn="ctr">
              <a:buNone/>
            </a:pPr>
            <a:r>
              <a:rPr lang="en-US" sz="2000" b="1" dirty="0" smtClean="0">
                <a:latin typeface="Times New Roman" pitchFamily="18" charset="0"/>
                <a:cs typeface="Times New Roman" pitchFamily="18" charset="0"/>
              </a:rPr>
              <a:t>Negative reinforcement</a:t>
            </a:r>
            <a:r>
              <a:rPr lang="en-US" sz="2000" dirty="0" smtClean="0">
                <a:latin typeface="Times New Roman" pitchFamily="18" charset="0"/>
                <a:cs typeface="Times New Roman" pitchFamily="18" charset="0"/>
              </a:rPr>
              <a:t>: the frequency of a response increase  because it  is followed by the removal of an aversive or unpleasant stimulus. For example,  a father nags at his son to do his homework, He keeps nagging, finally, the son gets tired of hearing the nagging and does his homework. The son’s response( doing his homework) removed the unpleasant stimulus ( unpleasant action)</a:t>
            </a:r>
          </a:p>
          <a:p>
            <a:pPr algn="ctr">
              <a:buNone/>
            </a:pPr>
            <a:endParaRPr lang="en-US" sz="2000" dirty="0">
              <a:latin typeface="Times New Roman" pitchFamily="18" charset="0"/>
              <a:cs typeface="Times New Roman" pitchFamily="18" charset="0"/>
            </a:endParaRPr>
          </a:p>
        </p:txBody>
      </p:sp>
      <p:sp>
        <p:nvSpPr>
          <p:cNvPr id="4" name="Title 1"/>
          <p:cNvSpPr txBox="1">
            <a:spLocks/>
          </p:cNvSpPr>
          <p:nvPr/>
        </p:nvSpPr>
        <p:spPr>
          <a:xfrm flipH="1">
            <a:off x="304799" y="228600"/>
            <a:ext cx="8229599" cy="457199"/>
          </a:xfrm>
          <a:prstGeom prst="rect">
            <a:avLst/>
          </a:prstGeom>
        </p:spPr>
        <p:txBody>
          <a:bodyPr vert="horz" lIns="91440" tIns="45720" rIns="91440" bIns="45720" rtlCol="0" anchor="ctr">
            <a:normAutofit fontScale="2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
            </a:r>
            <a:br>
              <a:rPr kumimoji="0" lang="en-US" sz="4400" b="0" i="0" u="none" strike="noStrike" kern="1200" cap="none" spc="0" normalizeH="0" baseline="0" noProof="0" dirty="0" smtClean="0">
                <a:ln>
                  <a:noFill/>
                </a:ln>
                <a:solidFill>
                  <a:schemeClr val="tx1"/>
                </a:solidFill>
                <a:effectLst/>
                <a:uLnTx/>
                <a:uFillTx/>
                <a:latin typeface="+mj-lt"/>
                <a:ea typeface="+mj-ea"/>
                <a:cs typeface="+mj-cs"/>
              </a:rPr>
            </a:br>
            <a:r>
              <a:rPr kumimoji="0" lang="en-US" sz="4400" b="0" i="0" u="none" strike="noStrike" kern="1200" cap="none" spc="0" normalizeH="0" baseline="0" noProof="0" dirty="0" smtClean="0">
                <a:ln>
                  <a:noFill/>
                </a:ln>
                <a:solidFill>
                  <a:schemeClr val="tx1"/>
                </a:solidFill>
                <a:effectLst/>
                <a:uLnTx/>
                <a:uFillTx/>
                <a:latin typeface="+mj-lt"/>
                <a:ea typeface="+mj-ea"/>
                <a:cs typeface="+mj-cs"/>
              </a:rPr>
              <a:t/>
            </a:r>
            <a:br>
              <a:rPr kumimoji="0" lang="en-US" sz="4400" b="0" i="0" u="none" strike="noStrike" kern="1200" cap="none" spc="0" normalizeH="0" baseline="0" noProof="0" dirty="0" smtClean="0">
                <a:ln>
                  <a:noFill/>
                </a:ln>
                <a:solidFill>
                  <a:schemeClr val="tx1"/>
                </a:solidFill>
                <a:effectLst/>
                <a:uLnTx/>
                <a:uFillTx/>
                <a:latin typeface="+mj-lt"/>
                <a:ea typeface="+mj-ea"/>
                <a:cs typeface="+mj-cs"/>
              </a:rPr>
            </a:b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025" name="Rectangle 1"/>
          <p:cNvSpPr>
            <a:spLocks noChangeArrowheads="1"/>
          </p:cNvSpPr>
          <p:nvPr/>
        </p:nvSpPr>
        <p:spPr bwMode="auto">
          <a:xfrm>
            <a:off x="152400" y="372764"/>
            <a:ext cx="86868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lang="en-US" sz="2000" b="1" dirty="0" smtClean="0">
                <a:latin typeface="Times New Roman" pitchFamily="18" charset="0"/>
                <a:ea typeface="Calibri" pitchFamily="34" charset="0"/>
                <a:cs typeface="Times New Roman" pitchFamily="18" charset="0"/>
              </a:rPr>
              <a:t>R</a:t>
            </a: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einforcement and reinforce, punishment and its alternative </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Times New Roman" pitchFamily="18" charset="0"/>
                <a:cs typeface="Times New Roman" pitchFamily="18" charset="0"/>
              </a:rPr>
              <a:t>Contd..</a:t>
            </a: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400" dirty="0" smtClean="0">
                <a:latin typeface="Times New Roman" pitchFamily="18" charset="0"/>
                <a:cs typeface="Times New Roman" pitchFamily="18" charset="0"/>
              </a:rPr>
              <a:t>The distinction between positive and negative reinforcement something is added . In negative reinforcement, something is subtracted or removed. </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Times New Roman" pitchFamily="18" charset="0"/>
                <a:cs typeface="Times New Roman" pitchFamily="18" charset="0"/>
              </a:rPr>
              <a:t>Punishment </a:t>
            </a: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400" dirty="0" smtClean="0">
                <a:latin typeface="Times New Roman" pitchFamily="18" charset="0"/>
                <a:cs typeface="Times New Roman" pitchFamily="18" charset="0"/>
              </a:rPr>
              <a:t>Negative reinforcement is often confused with punishment. The process of reinforcement ( positive or negative) always involves strengthening behavior. Punishment involves decreasing or suppressing behavior. </a:t>
            </a:r>
            <a:r>
              <a:rPr lang="en-US" sz="2400" dirty="0" smtClean="0">
                <a:solidFill>
                  <a:srgbClr val="FF0000"/>
                </a:solidFill>
                <a:latin typeface="Times New Roman" pitchFamily="18" charset="0"/>
                <a:cs typeface="Times New Roman" pitchFamily="18" charset="0"/>
              </a:rPr>
              <a:t>A behavior followed by a punisher is less likely to be repeated in similar </a:t>
            </a:r>
            <a:r>
              <a:rPr lang="en-US" sz="2400" dirty="0" smtClean="0">
                <a:latin typeface="Times New Roman" pitchFamily="18" charset="0"/>
                <a:cs typeface="Times New Roman" pitchFamily="18" charset="0"/>
              </a:rPr>
              <a:t>situations in the future. Again, it is then effect that defines a consequence as punishment. </a:t>
            </a:r>
          </a:p>
          <a:p>
            <a:r>
              <a:rPr lang="en-US" sz="2400" dirty="0" smtClean="0">
                <a:latin typeface="Times New Roman" pitchFamily="18" charset="0"/>
                <a:cs typeface="Times New Roman" pitchFamily="18" charset="0"/>
              </a:rPr>
              <a:t>Any consequence that weakens (decreases the frequency of) a behavior</a:t>
            </a:r>
          </a:p>
          <a:p>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Times New Roman" pitchFamily="18" charset="0"/>
                <a:cs typeface="Times New Roman" pitchFamily="18" charset="0"/>
              </a:rPr>
              <a:t>Forms of punishment</a:t>
            </a: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400" b="1" dirty="0" smtClean="0">
                <a:latin typeface="Times New Roman" pitchFamily="18" charset="0"/>
                <a:cs typeface="Times New Roman" pitchFamily="18" charset="0"/>
              </a:rPr>
              <a:t>Presentation punishment </a:t>
            </a:r>
            <a:r>
              <a:rPr lang="en-US" sz="2400" dirty="0" smtClean="0">
                <a:latin typeface="Times New Roman" pitchFamily="18" charset="0"/>
                <a:cs typeface="Times New Roman" pitchFamily="18" charset="0"/>
              </a:rPr>
              <a:t>: decreasing the chances that a behavior will occur again by presenting an aversive stimulus following the behavior, also called type </a:t>
            </a:r>
            <a:r>
              <a:rPr lang="en-US" sz="2400" b="1" dirty="0" smtClean="0">
                <a:latin typeface="Times New Roman" pitchFamily="18" charset="0"/>
                <a:cs typeface="Times New Roman" pitchFamily="18" charset="0"/>
              </a:rPr>
              <a:t>I punishment</a:t>
            </a:r>
            <a:r>
              <a:rPr lang="en-US" sz="2400" dirty="0" smtClean="0">
                <a:latin typeface="Times New Roman" pitchFamily="18" charset="0"/>
                <a:cs typeface="Times New Roman" pitchFamily="18" charset="0"/>
              </a:rPr>
              <a:t>. Example,  teacher assign demerits, extra work and running laps etc.</a:t>
            </a:r>
          </a:p>
          <a:p>
            <a:r>
              <a:rPr lang="en-US" sz="2400" b="1" dirty="0" smtClean="0">
                <a:latin typeface="Times New Roman" pitchFamily="18" charset="0"/>
                <a:cs typeface="Times New Roman" pitchFamily="18" charset="0"/>
              </a:rPr>
              <a:t>Removal punishment </a:t>
            </a:r>
            <a:r>
              <a:rPr lang="en-US" sz="2400" dirty="0" smtClean="0">
                <a:latin typeface="Times New Roman" pitchFamily="18" charset="0"/>
                <a:cs typeface="Times New Roman" pitchFamily="18" charset="0"/>
              </a:rPr>
              <a:t>: decreasing the chances that a behavior will occur again by removing a pleasant stimulus following the behavior, also called type </a:t>
            </a:r>
            <a:r>
              <a:rPr lang="en-US" sz="2400" b="1" dirty="0" smtClean="0">
                <a:latin typeface="Times New Roman" pitchFamily="18" charset="0"/>
                <a:cs typeface="Times New Roman" pitchFamily="18" charset="0"/>
              </a:rPr>
              <a:t>II punishment</a:t>
            </a:r>
            <a:r>
              <a:rPr lang="en-US" sz="2400" dirty="0" smtClean="0">
                <a:latin typeface="Times New Roman" pitchFamily="18" charset="0"/>
                <a:cs typeface="Times New Roman" pitchFamily="18" charset="0"/>
              </a:rPr>
              <a:t>. Example, teacher and parents take away  privileges after a young person has behaved inappropriately or to provide boring task\ chores jobs. they are applying removal punishment.</a:t>
            </a:r>
          </a:p>
          <a:p>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r>
              <a:rPr lang="en-US" dirty="0" err="1" smtClean="0"/>
              <a:t>Contd</a:t>
            </a:r>
            <a:r>
              <a:rPr lang="en-US" dirty="0" smtClean="0"/>
              <a:t>…</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914400" y="1219200"/>
            <a:ext cx="6717720" cy="4525963"/>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228600"/>
          </a:xfrm>
        </p:spPr>
        <p:txBody>
          <a:bodyPr>
            <a:normAutofit fontScale="90000"/>
          </a:bodyPr>
          <a:lstStyle/>
          <a:p>
            <a:r>
              <a:rPr lang="en-US" dirty="0" err="1" smtClean="0"/>
              <a:t>Contd</a:t>
            </a:r>
            <a:r>
              <a:rPr lang="en-US" dirty="0" smtClean="0"/>
              <a:t>…</a:t>
            </a:r>
            <a:endParaRPr lang="en-US" dirty="0"/>
          </a:p>
        </p:txBody>
      </p:sp>
      <p:sp>
        <p:nvSpPr>
          <p:cNvPr id="3" name="Content Placeholder 2"/>
          <p:cNvSpPr>
            <a:spLocks noGrp="1"/>
          </p:cNvSpPr>
          <p:nvPr>
            <p:ph idx="1"/>
          </p:nvPr>
        </p:nvSpPr>
        <p:spPr>
          <a:xfrm>
            <a:off x="228600" y="762000"/>
            <a:ext cx="8534400" cy="5334000"/>
          </a:xfrm>
        </p:spPr>
        <p:style>
          <a:lnRef idx="2">
            <a:schemeClr val="accent1"/>
          </a:lnRef>
          <a:fillRef idx="1">
            <a:schemeClr val="lt1"/>
          </a:fillRef>
          <a:effectRef idx="0">
            <a:schemeClr val="accent1"/>
          </a:effectRef>
          <a:fontRef idx="minor">
            <a:schemeClr val="dk1"/>
          </a:fontRef>
        </p:style>
        <p:txBody>
          <a:bodyPr/>
          <a:lstStyle/>
          <a:p>
            <a:endParaRPr lang="en-US" dirty="0" smtClean="0"/>
          </a:p>
          <a:p>
            <a:pPr>
              <a:buNone/>
            </a:pPr>
            <a:r>
              <a:rPr lang="en-US" dirty="0" smtClean="0"/>
              <a:t>                                                                </a:t>
            </a:r>
            <a:r>
              <a:rPr lang="en-US" sz="2400" dirty="0" smtClean="0">
                <a:latin typeface="Times New Roman" pitchFamily="18" charset="0"/>
                <a:cs typeface="Times New Roman" pitchFamily="18" charset="0"/>
              </a:rPr>
              <a:t> </a:t>
            </a:r>
          </a:p>
          <a:p>
            <a:pPr>
              <a:buNone/>
            </a:pPr>
            <a:r>
              <a:rPr lang="en-US" sz="2400" dirty="0" smtClean="0"/>
              <a:t>Antecedent          behavior          reinforcement</a:t>
            </a:r>
            <a:endParaRPr lang="en-US" sz="2400" dirty="0"/>
          </a:p>
        </p:txBody>
      </p:sp>
      <p:cxnSp>
        <p:nvCxnSpPr>
          <p:cNvPr id="5" name="Straight Arrow Connector 4"/>
          <p:cNvCxnSpPr/>
          <p:nvPr/>
        </p:nvCxnSpPr>
        <p:spPr>
          <a:xfrm>
            <a:off x="3657600" y="2209800"/>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828800" y="2209800"/>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6096000" y="1905000"/>
            <a:ext cx="457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096000" y="2209800"/>
            <a:ext cx="5334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6629400" y="2514600"/>
            <a:ext cx="1371600" cy="685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solidFill>
                  <a:srgbClr val="FF0000"/>
                </a:solidFill>
              </a:rPr>
              <a:t>Repeated  behavior</a:t>
            </a:r>
            <a:endParaRPr lang="en-US" dirty="0">
              <a:solidFill>
                <a:srgbClr val="FF0000"/>
              </a:solidFill>
            </a:endParaRPr>
          </a:p>
        </p:txBody>
      </p:sp>
      <p:sp>
        <p:nvSpPr>
          <p:cNvPr id="27" name="Rectangle 26"/>
          <p:cNvSpPr/>
          <p:nvPr/>
        </p:nvSpPr>
        <p:spPr>
          <a:xfrm>
            <a:off x="6553200" y="1828800"/>
            <a:ext cx="1447800" cy="533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solidFill>
                  <a:srgbClr val="FF0000"/>
                </a:solidFill>
              </a:rPr>
              <a:t>Strengthen</a:t>
            </a:r>
            <a:r>
              <a:rPr lang="en-US" dirty="0" smtClean="0"/>
              <a:t> </a:t>
            </a:r>
            <a:r>
              <a:rPr lang="en-US" dirty="0" smtClean="0">
                <a:solidFill>
                  <a:srgbClr val="FF0000"/>
                </a:solidFill>
              </a:rPr>
              <a:t>the behavior</a:t>
            </a:r>
            <a:endParaRPr lang="en-US" dirty="0">
              <a:solidFill>
                <a:srgbClr val="FF0000"/>
              </a:solidFill>
            </a:endParaRPr>
          </a:p>
        </p:txBody>
      </p:sp>
      <p:cxnSp>
        <p:nvCxnSpPr>
          <p:cNvPr id="29" name="Straight Connector 28"/>
          <p:cNvCxnSpPr/>
          <p:nvPr/>
        </p:nvCxnSpPr>
        <p:spPr>
          <a:xfrm>
            <a:off x="228600" y="3429000"/>
            <a:ext cx="8305800" cy="0"/>
          </a:xfrm>
          <a:prstGeom prst="line">
            <a:avLst/>
          </a:prstGeom>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rot="20931039">
            <a:off x="958971" y="1167098"/>
            <a:ext cx="1888505" cy="6453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solidFill>
                  <a:srgbClr val="FF0000"/>
                </a:solidFill>
              </a:rPr>
              <a:t>OPERATING CONDITIONING</a:t>
            </a:r>
            <a:endParaRPr lang="en-US" dirty="0">
              <a:solidFill>
                <a:srgbClr val="FF0000"/>
              </a:solidFill>
            </a:endParaRPr>
          </a:p>
        </p:txBody>
      </p:sp>
      <p:sp>
        <p:nvSpPr>
          <p:cNvPr id="33" name="Rectangle 32"/>
          <p:cNvSpPr/>
          <p:nvPr/>
        </p:nvSpPr>
        <p:spPr>
          <a:xfrm rot="20694119">
            <a:off x="3685265" y="1164225"/>
            <a:ext cx="1981200" cy="4749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smtClean="0"/>
              <a:t>CONSEQUENCES</a:t>
            </a:r>
          </a:p>
        </p:txBody>
      </p:sp>
      <p:sp>
        <p:nvSpPr>
          <p:cNvPr id="34" name="Rectangle 33"/>
          <p:cNvSpPr/>
          <p:nvPr/>
        </p:nvSpPr>
        <p:spPr>
          <a:xfrm rot="20409360">
            <a:off x="6631361" y="1037486"/>
            <a:ext cx="1676400" cy="304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solidFill>
                  <a:srgbClr val="00B0F0"/>
                </a:solidFill>
              </a:rPr>
              <a:t>EFFECTS</a:t>
            </a:r>
          </a:p>
        </p:txBody>
      </p:sp>
      <p:sp>
        <p:nvSpPr>
          <p:cNvPr id="36" name="Rectangle 35"/>
          <p:cNvSpPr/>
          <p:nvPr/>
        </p:nvSpPr>
        <p:spPr>
          <a:xfrm>
            <a:off x="609600" y="4114800"/>
            <a:ext cx="1447800" cy="381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Antecedent</a:t>
            </a:r>
          </a:p>
        </p:txBody>
      </p:sp>
      <p:sp>
        <p:nvSpPr>
          <p:cNvPr id="37" name="Rectangle 36"/>
          <p:cNvSpPr/>
          <p:nvPr/>
        </p:nvSpPr>
        <p:spPr>
          <a:xfrm>
            <a:off x="2590800" y="4114800"/>
            <a:ext cx="12954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behavior</a:t>
            </a:r>
          </a:p>
        </p:txBody>
      </p:sp>
      <p:sp>
        <p:nvSpPr>
          <p:cNvPr id="38" name="Rectangle 37"/>
          <p:cNvSpPr/>
          <p:nvPr/>
        </p:nvSpPr>
        <p:spPr>
          <a:xfrm>
            <a:off x="4267200" y="4114800"/>
            <a:ext cx="15240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punishment</a:t>
            </a:r>
          </a:p>
        </p:txBody>
      </p:sp>
      <p:sp>
        <p:nvSpPr>
          <p:cNvPr id="39" name="Rectangle 38"/>
          <p:cNvSpPr/>
          <p:nvPr/>
        </p:nvSpPr>
        <p:spPr>
          <a:xfrm>
            <a:off x="6858000" y="3733800"/>
            <a:ext cx="1752600" cy="533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Weakened the behavior</a:t>
            </a:r>
          </a:p>
        </p:txBody>
      </p:sp>
      <p:sp>
        <p:nvSpPr>
          <p:cNvPr id="40" name="Rectangle 39"/>
          <p:cNvSpPr/>
          <p:nvPr/>
        </p:nvSpPr>
        <p:spPr>
          <a:xfrm>
            <a:off x="6934200" y="4572000"/>
            <a:ext cx="1676400" cy="685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Decrease the behavior</a:t>
            </a:r>
          </a:p>
        </p:txBody>
      </p:sp>
      <p:cxnSp>
        <p:nvCxnSpPr>
          <p:cNvPr id="48" name="Straight Arrow Connector 47"/>
          <p:cNvCxnSpPr/>
          <p:nvPr/>
        </p:nvCxnSpPr>
        <p:spPr>
          <a:xfrm>
            <a:off x="2057400" y="4305300"/>
            <a:ext cx="533400"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37" idx="3"/>
            <a:endCxn id="38" idx="1"/>
          </p:cNvCxnSpPr>
          <p:nvPr/>
        </p:nvCxnSpPr>
        <p:spPr>
          <a:xfrm>
            <a:off x="3886200" y="4343400"/>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38" idx="3"/>
            <a:endCxn id="39" idx="1"/>
          </p:cNvCxnSpPr>
          <p:nvPr/>
        </p:nvCxnSpPr>
        <p:spPr>
          <a:xfrm flipV="1">
            <a:off x="5791200" y="4000500"/>
            <a:ext cx="1066800" cy="342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38" idx="3"/>
          </p:cNvCxnSpPr>
          <p:nvPr/>
        </p:nvCxnSpPr>
        <p:spPr>
          <a:xfrm>
            <a:off x="5791200" y="4343400"/>
            <a:ext cx="11430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err="1" smtClean="0">
                <a:latin typeface="Times New Roman" pitchFamily="18" charset="0"/>
                <a:cs typeface="Times New Roman" pitchFamily="18" charset="0"/>
              </a:rPr>
              <a:t>Contd</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ctr">
              <a:buNone/>
            </a:pPr>
            <a:r>
              <a:rPr lang="en-US" sz="2400" i="1" u="sng" dirty="0" smtClean="0">
                <a:latin typeface="Times New Roman" pitchFamily="18" charset="0"/>
                <a:cs typeface="Times New Roman" pitchFamily="18" charset="0"/>
              </a:rPr>
              <a:t> Antecedents</a:t>
            </a:r>
            <a:r>
              <a:rPr lang="en-US" sz="2400" i="1" dirty="0" smtClean="0">
                <a:latin typeface="Times New Roman" pitchFamily="18" charset="0"/>
                <a:cs typeface="Times New Roman" pitchFamily="18" charset="0"/>
              </a:rPr>
              <a:t>:</a:t>
            </a:r>
          </a:p>
          <a:p>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Setting Events</a:t>
            </a:r>
          </a:p>
          <a:p>
            <a:pPr algn="just"/>
            <a:r>
              <a:rPr lang="en-US" sz="2400" dirty="0" smtClean="0">
                <a:latin typeface="Times New Roman" pitchFamily="18" charset="0"/>
                <a:cs typeface="Times New Roman" pitchFamily="18" charset="0"/>
              </a:rPr>
              <a:t> Classroom Rules</a:t>
            </a:r>
          </a:p>
          <a:p>
            <a:pPr algn="just"/>
            <a:r>
              <a:rPr lang="en-US" sz="2400" dirty="0" smtClean="0">
                <a:latin typeface="Times New Roman" pitchFamily="18" charset="0"/>
                <a:cs typeface="Times New Roman" pitchFamily="18" charset="0"/>
              </a:rPr>
              <a:t>Classroom Schedule</a:t>
            </a:r>
          </a:p>
          <a:p>
            <a:pPr algn="just"/>
            <a:r>
              <a:rPr lang="en-US" sz="2400" dirty="0" smtClean="0">
                <a:latin typeface="Times New Roman" pitchFamily="18" charset="0"/>
                <a:cs typeface="Times New Roman" pitchFamily="18" charset="0"/>
              </a:rPr>
              <a:t> Room Arrangement</a:t>
            </a:r>
          </a:p>
          <a:p>
            <a:pPr algn="just"/>
            <a:r>
              <a:rPr lang="en-US" sz="2400" dirty="0" smtClean="0">
                <a:latin typeface="Times New Roman" pitchFamily="18" charset="0"/>
                <a:cs typeface="Times New Roman" pitchFamily="18" charset="0"/>
              </a:rPr>
              <a:t>Teacher’s Attitude</a:t>
            </a:r>
          </a:p>
          <a:p>
            <a:pPr algn="just"/>
            <a:r>
              <a:rPr lang="en-US" sz="2400" dirty="0" smtClean="0">
                <a:latin typeface="Times New Roman" pitchFamily="18" charset="0"/>
                <a:cs typeface="Times New Roman" pitchFamily="18" charset="0"/>
              </a:rPr>
              <a:t> Lesson Plan</a:t>
            </a:r>
            <a:endParaRPr lang="en-US" sz="2400"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US" sz="2800" dirty="0" smtClean="0">
                <a:latin typeface="Times New Roman" pitchFamily="18" charset="0"/>
                <a:cs typeface="Times New Roman" pitchFamily="18" charset="0"/>
              </a:rPr>
              <a:t>Reinforcement of schedules</a:t>
            </a: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838200"/>
            <a:ext cx="8229600" cy="5287963"/>
          </a:xfrm>
        </p:spPr>
        <p:txBody>
          <a:bodyPr>
            <a:normAutofit/>
          </a:bodyPr>
          <a:lstStyle/>
          <a:p>
            <a:r>
              <a:rPr lang="en-US" sz="2400" b="1" dirty="0" smtClean="0">
                <a:latin typeface="Times New Roman" pitchFamily="18" charset="0"/>
                <a:cs typeface="Times New Roman" pitchFamily="18" charset="0"/>
              </a:rPr>
              <a:t>Continuous reinforcement schedules</a:t>
            </a:r>
            <a:r>
              <a:rPr lang="en-US" sz="2400" dirty="0" smtClean="0">
                <a:latin typeface="Times New Roman" pitchFamily="18" charset="0"/>
                <a:cs typeface="Times New Roman" pitchFamily="18" charset="0"/>
              </a:rPr>
              <a:t>: presenting a </a:t>
            </a:r>
            <a:r>
              <a:rPr lang="en-US" sz="2400" dirty="0" err="1" smtClean="0">
                <a:latin typeface="Times New Roman" pitchFamily="18" charset="0"/>
                <a:cs typeface="Times New Roman" pitchFamily="18" charset="0"/>
              </a:rPr>
              <a:t>reinforcer</a:t>
            </a:r>
            <a:r>
              <a:rPr lang="en-US" sz="2400" dirty="0" smtClean="0">
                <a:latin typeface="Times New Roman" pitchFamily="18" charset="0"/>
                <a:cs typeface="Times New Roman" pitchFamily="18" charset="0"/>
              </a:rPr>
              <a:t> after every appropriate response.</a:t>
            </a:r>
          </a:p>
          <a:p>
            <a:r>
              <a:rPr lang="en-US" sz="2400" b="1" dirty="0" smtClean="0">
                <a:latin typeface="Times New Roman" pitchFamily="18" charset="0"/>
                <a:cs typeface="Times New Roman" pitchFamily="18" charset="0"/>
              </a:rPr>
              <a:t>Intermittent reinforcement schedule</a:t>
            </a:r>
            <a:r>
              <a:rPr lang="en-US" sz="2400" dirty="0" smtClean="0">
                <a:latin typeface="Times New Roman" pitchFamily="18" charset="0"/>
                <a:cs typeface="Times New Roman" pitchFamily="18" charset="0"/>
              </a:rPr>
              <a:t>: presentencing a reinforce after some but not all Reponses. </a:t>
            </a:r>
          </a:p>
          <a:p>
            <a:r>
              <a:rPr lang="en-US" sz="2400" b="1" dirty="0" smtClean="0">
                <a:latin typeface="Times New Roman" pitchFamily="18" charset="0"/>
                <a:cs typeface="Times New Roman" pitchFamily="18" charset="0"/>
              </a:rPr>
              <a:t>Fixed Interval schedule </a:t>
            </a:r>
            <a:r>
              <a:rPr lang="en-US" sz="2400" dirty="0" smtClean="0">
                <a:latin typeface="Times New Roman" pitchFamily="18" charset="0"/>
                <a:cs typeface="Times New Roman" pitchFamily="18" charset="0"/>
              </a:rPr>
              <a:t>: length of time between </a:t>
            </a:r>
            <a:r>
              <a:rPr lang="en-US" sz="2400" dirty="0" err="1" smtClean="0">
                <a:latin typeface="Times New Roman" pitchFamily="18" charset="0"/>
                <a:cs typeface="Times New Roman" pitchFamily="18" charset="0"/>
              </a:rPr>
              <a:t>reinforcers</a:t>
            </a:r>
            <a:r>
              <a:rPr lang="en-US" sz="2400" dirty="0" smtClean="0">
                <a:latin typeface="Times New Roman" pitchFamily="18" charset="0"/>
                <a:cs typeface="Times New Roman" pitchFamily="18" charset="0"/>
              </a:rPr>
              <a:t>.</a:t>
            </a:r>
          </a:p>
          <a:p>
            <a:r>
              <a:rPr lang="en-US" sz="2400" b="1" dirty="0" smtClean="0">
                <a:latin typeface="Times New Roman" pitchFamily="18" charset="0"/>
                <a:cs typeface="Times New Roman" pitchFamily="18" charset="0"/>
              </a:rPr>
              <a:t>Variables interval schedule</a:t>
            </a:r>
            <a:r>
              <a:rPr lang="en-US" sz="2400" dirty="0" smtClean="0">
                <a:latin typeface="Times New Roman" pitchFamily="18" charset="0"/>
                <a:cs typeface="Times New Roman" pitchFamily="18" charset="0"/>
              </a:rPr>
              <a:t>:</a:t>
            </a:r>
          </a:p>
          <a:p>
            <a:r>
              <a:rPr lang="en-US" sz="2400" b="1" dirty="0" smtClean="0">
                <a:latin typeface="Times New Roman" pitchFamily="18" charset="0"/>
                <a:cs typeface="Times New Roman" pitchFamily="18" charset="0"/>
              </a:rPr>
              <a:t>Fixed ratio</a:t>
            </a:r>
            <a:r>
              <a:rPr lang="en-US" sz="2400" dirty="0" smtClean="0">
                <a:latin typeface="Times New Roman" pitchFamily="18" charset="0"/>
                <a:cs typeface="Times New Roman" pitchFamily="18" charset="0"/>
              </a:rPr>
              <a:t>: reinforcement base on the number of responses between reinforces.</a:t>
            </a:r>
          </a:p>
          <a:p>
            <a:r>
              <a:rPr lang="en-US" sz="2400" b="1" dirty="0" smtClean="0">
                <a:latin typeface="Times New Roman" pitchFamily="18" charset="0"/>
                <a:cs typeface="Times New Roman" pitchFamily="18" charset="0"/>
              </a:rPr>
              <a:t>Variables ratio:</a:t>
            </a:r>
            <a:endParaRPr lang="en-US" sz="2400" b="1"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2800" dirty="0" smtClean="0">
                <a:latin typeface="Times New Roman" pitchFamily="18" charset="0"/>
                <a:cs typeface="Times New Roman" pitchFamily="18" charset="0"/>
              </a:rPr>
              <a:t>Role of reinforcement </a:t>
            </a:r>
            <a:br>
              <a:rPr lang="en-US" sz="2800" dirty="0" smtClean="0">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990600"/>
            <a:ext cx="8229600" cy="5334000"/>
          </a:xfrm>
        </p:spPr>
        <p:txBody>
          <a:bodyPr>
            <a:normAutofit/>
          </a:bodyPr>
          <a:lstStyle/>
          <a:p>
            <a:pPr marL="457200" indent="-457200" algn="ctr">
              <a:buFont typeface="+mj-lt"/>
              <a:buAutoNum type="alphaUcPeriod"/>
            </a:pPr>
            <a:r>
              <a:rPr lang="en-US" sz="2400" b="1" dirty="0" smtClean="0">
                <a:latin typeface="Times New Roman" pitchFamily="18" charset="0"/>
                <a:cs typeface="Times New Roman" pitchFamily="18" charset="0"/>
              </a:rPr>
              <a:t>Increasing the desirable behavior:</a:t>
            </a:r>
          </a:p>
          <a:p>
            <a:pPr marL="514350" indent="-514350"/>
            <a:r>
              <a:rPr lang="en-US" sz="2400" b="1" dirty="0" smtClean="0">
                <a:latin typeface="Times New Roman" pitchFamily="18" charset="0"/>
                <a:cs typeface="Times New Roman" pitchFamily="18" charset="0"/>
              </a:rPr>
              <a:t>Choose effective reinforce: </a:t>
            </a:r>
          </a:p>
          <a:p>
            <a:pPr marL="514350" indent="-514350">
              <a:buFont typeface="+mj-lt"/>
              <a:buAutoNum type="romanUcPeriod"/>
            </a:pPr>
            <a:r>
              <a:rPr lang="en-US" sz="2400" dirty="0" err="1" smtClean="0">
                <a:latin typeface="Times New Roman" pitchFamily="18" charset="0"/>
                <a:cs typeface="Times New Roman" pitchFamily="18" charset="0"/>
              </a:rPr>
              <a:t>Premack</a:t>
            </a:r>
            <a:r>
              <a:rPr lang="en-US" sz="2400" dirty="0" smtClean="0">
                <a:latin typeface="Times New Roman" pitchFamily="18" charset="0"/>
                <a:cs typeface="Times New Roman" pitchFamily="18" charset="0"/>
              </a:rPr>
              <a:t> principle: the principle that a high –probability activity can serve as a reinforce for a low –probability activity. </a:t>
            </a:r>
          </a:p>
          <a:p>
            <a:pPr marL="514350" indent="-514350"/>
            <a:r>
              <a:rPr lang="en-US" sz="2400" dirty="0" smtClean="0">
                <a:latin typeface="Times New Roman" pitchFamily="18" charset="0"/>
                <a:cs typeface="Times New Roman" pitchFamily="18" charset="0"/>
              </a:rPr>
              <a:t>Select the best schedule of reinforcement:</a:t>
            </a:r>
          </a:p>
          <a:p>
            <a:pPr marL="514350" indent="-514350"/>
            <a:r>
              <a:rPr lang="en-US" sz="2400" dirty="0" smtClean="0">
                <a:latin typeface="Times New Roman" pitchFamily="18" charset="0"/>
                <a:cs typeface="Times New Roman" pitchFamily="18" charset="0"/>
              </a:rPr>
              <a:t>Consider contracting: contracting involves putting reinforcement contingencies in writing.</a:t>
            </a:r>
          </a:p>
          <a:p>
            <a:pPr marL="514350" indent="-514350"/>
            <a:r>
              <a:rPr lang="en-US" sz="2400" b="1" dirty="0" smtClean="0">
                <a:latin typeface="Times New Roman" pitchFamily="18" charset="0"/>
                <a:cs typeface="Times New Roman" pitchFamily="18" charset="0"/>
              </a:rPr>
              <a:t>Use prompt and shaping</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prompt</a:t>
            </a:r>
            <a:r>
              <a:rPr lang="en-US" sz="2400" dirty="0" smtClean="0">
                <a:latin typeface="Times New Roman" pitchFamily="18" charset="0"/>
                <a:cs typeface="Times New Roman" pitchFamily="18" charset="0"/>
              </a:rPr>
              <a:t> means an added stimulus or cue that is given just before a response that increase the probability the response will occur. </a:t>
            </a:r>
            <a:r>
              <a:rPr lang="en-US" sz="2400" b="1" dirty="0" smtClean="0">
                <a:latin typeface="Times New Roman" pitchFamily="18" charset="0"/>
                <a:cs typeface="Times New Roman" pitchFamily="18" charset="0"/>
              </a:rPr>
              <a:t>Shaping means </a:t>
            </a:r>
            <a:r>
              <a:rPr lang="en-US" sz="2400" dirty="0" smtClean="0">
                <a:latin typeface="Times New Roman" pitchFamily="18" charset="0"/>
                <a:cs typeface="Times New Roman" pitchFamily="18" charset="0"/>
              </a:rPr>
              <a:t>teaching new behaviors by reinforcing successive approximations to a specified target behavior.</a:t>
            </a:r>
          </a:p>
          <a:p>
            <a:pPr marL="514350" indent="-514350"/>
            <a:endParaRPr lang="en-US" sz="2400" dirty="0" smtClean="0">
              <a:latin typeface="Times New Roman" pitchFamily="18" charset="0"/>
              <a:cs typeface="Times New Roman" pitchFamily="18" charset="0"/>
            </a:endParaRPr>
          </a:p>
          <a:p>
            <a:pPr marL="514350" indent="-514350"/>
            <a:endParaRPr lang="en-US" sz="2400" dirty="0" smtClean="0">
              <a:latin typeface="Times New Roman" pitchFamily="18" charset="0"/>
              <a:cs typeface="Times New Roman" pitchFamily="18" charset="0"/>
            </a:endParaRPr>
          </a:p>
          <a:p>
            <a:pPr marL="514350" indent="-514350"/>
            <a:endParaRPr lang="en-US" sz="2400"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800" dirty="0" smtClean="0">
                <a:latin typeface="Times New Roman" pitchFamily="18" charset="0"/>
                <a:cs typeface="Times New Roman" pitchFamily="18" charset="0"/>
              </a:rPr>
              <a:t>Decreasing Undesirable behaviors</a:t>
            </a: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2209801"/>
            <a:ext cx="8229600" cy="3505200"/>
          </a:xfrm>
        </p:spPr>
        <p:txBody>
          <a:bodyPr>
            <a:normAutofit/>
          </a:bodyPr>
          <a:lstStyle/>
          <a:p>
            <a:r>
              <a:rPr lang="en-US" sz="2400" dirty="0" smtClean="0">
                <a:latin typeface="Times New Roman" pitchFamily="18" charset="0"/>
                <a:cs typeface="Times New Roman" pitchFamily="18" charset="0"/>
              </a:rPr>
              <a:t>Use differential enforcement</a:t>
            </a:r>
          </a:p>
          <a:p>
            <a:r>
              <a:rPr lang="en-US" sz="2400" dirty="0" smtClean="0">
                <a:latin typeface="Times New Roman" pitchFamily="18" charset="0"/>
                <a:cs typeface="Times New Roman" pitchFamily="18" charset="0"/>
              </a:rPr>
              <a:t>Terminate reinforcement(extinction)</a:t>
            </a:r>
          </a:p>
          <a:p>
            <a:r>
              <a:rPr lang="en-US" sz="2400" dirty="0" smtClean="0">
                <a:latin typeface="Times New Roman" pitchFamily="18" charset="0"/>
                <a:cs typeface="Times New Roman" pitchFamily="18" charset="0"/>
              </a:rPr>
              <a:t>Remove desirable stimuli</a:t>
            </a:r>
          </a:p>
          <a:p>
            <a:r>
              <a:rPr lang="en-US" sz="2400" dirty="0" smtClean="0">
                <a:latin typeface="Times New Roman" pitchFamily="18" charset="0"/>
                <a:cs typeface="Times New Roman" pitchFamily="18" charset="0"/>
              </a:rPr>
              <a:t>Resent aversive stimuli ( punishment)</a:t>
            </a:r>
            <a:endParaRPr lang="en-US" sz="24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Times New Roman" pitchFamily="18" charset="0"/>
                <a:cs typeface="Times New Roman" pitchFamily="18" charset="0"/>
              </a:rPr>
              <a:t>Skinnerian conditioning theory of learning.</a:t>
            </a: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400" dirty="0" smtClean="0">
                <a:latin typeface="Times New Roman" pitchFamily="18" charset="0"/>
                <a:cs typeface="Times New Roman" pitchFamily="18" charset="0"/>
              </a:rPr>
              <a:t>Operating conditioning (also called instrumentals conditioning) is a forms of learning in which </a:t>
            </a:r>
            <a:r>
              <a:rPr lang="en-US" sz="2000" b="1" dirty="0" smtClean="0">
                <a:latin typeface="Times New Roman" pitchFamily="18" charset="0"/>
                <a:cs typeface="Times New Roman" pitchFamily="18" charset="0"/>
              </a:rPr>
              <a:t>the consequences of behavior produce changes </a:t>
            </a:r>
            <a:r>
              <a:rPr lang="en-US" sz="2400" dirty="0" smtClean="0">
                <a:latin typeface="Times New Roman" pitchFamily="18" charset="0"/>
                <a:cs typeface="Times New Roman" pitchFamily="18" charset="0"/>
              </a:rPr>
              <a:t>in the probability that the behavior will occur.</a:t>
            </a:r>
          </a:p>
          <a:p>
            <a:r>
              <a:rPr lang="en-US" sz="2400" dirty="0" smtClean="0">
                <a:latin typeface="Times New Roman" pitchFamily="18" charset="0"/>
                <a:cs typeface="Times New Roman" pitchFamily="18" charset="0"/>
              </a:rPr>
              <a:t>Operant condition  is at the heart of B.F skinner’s behavioral view . Consequences –reward and punishment –are  contingent on the organism’s behavior.</a:t>
            </a:r>
          </a:p>
          <a:p>
            <a:pPr algn="ctr">
              <a:buNone/>
            </a:pP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smtClean="0"/>
              <a:t>Implications for teaching and learning – Behavior objectives, Programmed instruction, Personalized system of instruction, Contingency contract and Behavior modification.</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3100" dirty="0" smtClean="0">
                <a:latin typeface="Times New Roman" pitchFamily="18" charset="0"/>
                <a:cs typeface="Times New Roman" pitchFamily="18" charset="0"/>
              </a:rPr>
              <a:t>Mechanism of operation conditioning learning</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lnSpcReduction="10000"/>
          </a:bodyPr>
          <a:lstStyle/>
          <a:p>
            <a:r>
              <a:rPr lang="en-US" sz="2400" dirty="0" smtClean="0">
                <a:latin typeface="Times New Roman" pitchFamily="18" charset="0"/>
                <a:cs typeface="Times New Roman" pitchFamily="18" charset="0"/>
              </a:rPr>
              <a:t>Operant conditioning is correlated with operant behavior. Process of operating  conditioning may start with the response as they occur as naturally or random, if they do not occur naturally , then some efforts may be made to bring them  as we desire. </a:t>
            </a:r>
          </a:p>
          <a:p>
            <a:r>
              <a:rPr lang="en-US" sz="2400" dirty="0" smtClean="0">
                <a:latin typeface="Times New Roman" pitchFamily="18" charset="0"/>
                <a:cs typeface="Times New Roman" pitchFamily="18" charset="0"/>
              </a:rPr>
              <a:t>Once a response as desired by trainer, it is reinforced through a suitable reinforce – primary, secondary, and positive or negative.</a:t>
            </a:r>
          </a:p>
          <a:p>
            <a:r>
              <a:rPr lang="en-US" sz="2400" dirty="0" smtClean="0">
                <a:latin typeface="Times New Roman" pitchFamily="18" charset="0"/>
                <a:cs typeface="Times New Roman" pitchFamily="18" charset="0"/>
              </a:rPr>
              <a:t>Primary reinforce: in skinner's experiment  a pellet of food is positive primary reinforce for the hungry rate.</a:t>
            </a:r>
          </a:p>
          <a:p>
            <a:r>
              <a:rPr lang="en-US" sz="2400" dirty="0" smtClean="0">
                <a:latin typeface="Times New Roman" pitchFamily="18" charset="0"/>
                <a:cs typeface="Times New Roman" pitchFamily="18" charset="0"/>
              </a:rPr>
              <a:t>Secondary reinforce: it may also produce the same result as primary </a:t>
            </a:r>
            <a:r>
              <a:rPr lang="en-US" sz="2400" dirty="0" err="1" smtClean="0">
                <a:latin typeface="Times New Roman" pitchFamily="18" charset="0"/>
                <a:cs typeface="Times New Roman" pitchFamily="18" charset="0"/>
              </a:rPr>
              <a:t>reinforcer</a:t>
            </a:r>
            <a:r>
              <a:rPr lang="en-US" sz="2400" dirty="0" smtClean="0">
                <a:latin typeface="Times New Roman" pitchFamily="18" charset="0"/>
                <a:cs typeface="Times New Roman" pitchFamily="18" charset="0"/>
              </a:rPr>
              <a:t>. It involves a sorts of neutral stimulus. In skinner’s experiment , the clicking sounds and the lighting of a bulb may act as a secondary or neutral </a:t>
            </a:r>
            <a:r>
              <a:rPr lang="en-US" sz="2400" dirty="0" err="1" smtClean="0">
                <a:latin typeface="Times New Roman" pitchFamily="18" charset="0"/>
                <a:cs typeface="Times New Roman" pitchFamily="18" charset="0"/>
              </a:rPr>
              <a:t>reinforcer</a:t>
            </a:r>
            <a:r>
              <a:rPr lang="en-US" sz="2400" dirty="0" smtClean="0">
                <a:latin typeface="Times New Roman" pitchFamily="18" charset="0"/>
                <a:cs typeface="Times New Roman" pitchFamily="18" charset="0"/>
              </a:rPr>
              <a:t> . It can be associated with primary </a:t>
            </a:r>
            <a:r>
              <a:rPr lang="en-US" sz="2400" dirty="0" err="1" smtClean="0">
                <a:latin typeface="Times New Roman" pitchFamily="18" charset="0"/>
                <a:cs typeface="Times New Roman" pitchFamily="18" charset="0"/>
              </a:rPr>
              <a:t>reinforcer</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Contd</a:t>
            </a:r>
            <a:r>
              <a:rPr lang="en-US" dirty="0" smtClean="0"/>
              <a:t>…</a:t>
            </a:r>
            <a:endParaRPr lang="en-US" dirty="0"/>
          </a:p>
        </p:txBody>
      </p:sp>
      <p:sp>
        <p:nvSpPr>
          <p:cNvPr id="3" name="Content Placeholder 2"/>
          <p:cNvSpPr>
            <a:spLocks noGrp="1"/>
          </p:cNvSpPr>
          <p:nvPr>
            <p:ph idx="1"/>
          </p:nvPr>
        </p:nvSpPr>
        <p:spPr/>
        <p:txBody>
          <a:bodyPr>
            <a:noAutofit/>
          </a:bodyPr>
          <a:lstStyle/>
          <a:p>
            <a:r>
              <a:rPr lang="en-US" sz="2400" dirty="0" smtClean="0">
                <a:latin typeface="Times New Roman" pitchFamily="18" charset="0"/>
                <a:cs typeface="Times New Roman" pitchFamily="18" charset="0"/>
              </a:rPr>
              <a:t>The important thing in the mechanism of operant condition is the producing of a desired response and its proper management through suitable reinforcement, here the organism responds in a certain way so as to produces the reinforcing stimulus. The subsequent reinforcement gradually conditions the organism to emit \ produce the desire response and thus learn the desired act.</a:t>
            </a:r>
          </a:p>
          <a:p>
            <a:r>
              <a:rPr lang="en-US" sz="2400" b="1" dirty="0" smtClean="0">
                <a:latin typeface="Times New Roman" pitchFamily="18" charset="0"/>
                <a:cs typeface="Times New Roman" pitchFamily="18" charset="0"/>
              </a:rPr>
              <a:t>Shaping</a:t>
            </a:r>
            <a:r>
              <a:rPr lang="en-US" sz="2400" dirty="0" smtClean="0">
                <a:latin typeface="Times New Roman" pitchFamily="18" charset="0"/>
                <a:cs typeface="Times New Roman" pitchFamily="18" charset="0"/>
              </a:rPr>
              <a:t> : where  the desired responses do not occur at random or naturally efforts are directed  to bring out the appropriate responses. This is done by building a chain of responses through a step by step process called “shaping”</a:t>
            </a:r>
          </a:p>
          <a:p>
            <a:endParaRPr lang="en-US" sz="2400" dirty="0" smtClean="0">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r>
              <a:rPr lang="en-US" sz="2800" dirty="0" err="1" smtClean="0">
                <a:latin typeface="Times New Roman" pitchFamily="18" charset="0"/>
                <a:cs typeface="Times New Roman" pitchFamily="18" charset="0"/>
              </a:rPr>
              <a:t>Contd</a:t>
            </a:r>
            <a:r>
              <a:rPr lang="en-US" dirty="0" smtClean="0"/>
              <a:t>…</a:t>
            </a:r>
            <a:endParaRPr lang="en-US" dirty="0"/>
          </a:p>
        </p:txBody>
      </p:sp>
      <p:sp>
        <p:nvSpPr>
          <p:cNvPr id="3" name="Content Placeholder 2"/>
          <p:cNvSpPr>
            <a:spLocks noGrp="1"/>
          </p:cNvSpPr>
          <p:nvPr>
            <p:ph idx="1"/>
          </p:nvPr>
        </p:nvSpPr>
        <p:spPr>
          <a:xfrm>
            <a:off x="228600" y="609600"/>
            <a:ext cx="8610600" cy="6019800"/>
          </a:xfrm>
        </p:spPr>
        <p:txBody>
          <a:bodyPr>
            <a:normAutofit/>
          </a:bodyPr>
          <a:lstStyle/>
          <a:p>
            <a:r>
              <a:rPr lang="en-US" sz="2000" b="1" dirty="0" smtClean="0">
                <a:latin typeface="Times New Roman" pitchFamily="18" charset="0"/>
                <a:cs typeface="Times New Roman" pitchFamily="18" charset="0"/>
              </a:rPr>
              <a:t>Channing</a:t>
            </a:r>
            <a:r>
              <a:rPr lang="en-US" sz="2000" dirty="0" smtClean="0">
                <a:latin typeface="Times New Roman" pitchFamily="18" charset="0"/>
                <a:cs typeface="Times New Roman" pitchFamily="18" charset="0"/>
              </a:rPr>
              <a:t>: it refers to a process in the shaping of behavior and the learning of  task where the required behavior or task is broken down into small steps for its effective learning and subsequent reinforcement.</a:t>
            </a:r>
          </a:p>
          <a:p>
            <a:r>
              <a:rPr lang="en-US" sz="2000" b="1" dirty="0" smtClean="0">
                <a:latin typeface="Times New Roman" pitchFamily="18" charset="0"/>
                <a:cs typeface="Times New Roman" pitchFamily="18" charset="0"/>
              </a:rPr>
              <a:t>Discrimination: </a:t>
            </a:r>
            <a:r>
              <a:rPr lang="en-US" sz="2000" dirty="0" smtClean="0">
                <a:latin typeface="Times New Roman" pitchFamily="18" charset="0"/>
                <a:cs typeface="Times New Roman" pitchFamily="18" charset="0"/>
              </a:rPr>
              <a:t>the learner picks up the ability to discriminate between stimuli for emitting the learned response. Or Discrimination involves differentiating among stimuli and environment events. </a:t>
            </a:r>
          </a:p>
          <a:p>
            <a:r>
              <a:rPr lang="en-US" sz="2000" b="1" dirty="0" smtClean="0">
                <a:latin typeface="Times New Roman" pitchFamily="18" charset="0"/>
                <a:cs typeface="Times New Roman" pitchFamily="18" charset="0"/>
              </a:rPr>
              <a:t>Generalization: </a:t>
            </a:r>
            <a:r>
              <a:rPr lang="en-US" sz="2000" dirty="0" smtClean="0">
                <a:latin typeface="Times New Roman" pitchFamily="18" charset="0"/>
                <a:cs typeface="Times New Roman" pitchFamily="18" charset="0"/>
              </a:rPr>
              <a:t>In classical conditioning, generalizations is the tendency of a stimulus similar to the conditioned stimulus to produce response similar to the conditioned response.</a:t>
            </a: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Generalization, In operant conditioning means  giving the same response to similar stimuli.eg if the teacher praise the student for asking the good question related to English, will this generalize to harder work in history, math, geography and </a:t>
            </a:r>
            <a:r>
              <a:rPr lang="en-US" sz="2000" dirty="0" err="1" smtClean="0">
                <a:latin typeface="Times New Roman" pitchFamily="18" charset="0"/>
                <a:cs typeface="Times New Roman" pitchFamily="18" charset="0"/>
              </a:rPr>
              <a:t>nepali</a:t>
            </a:r>
            <a:r>
              <a:rPr lang="en-US" sz="2000" dirty="0" smtClean="0">
                <a:latin typeface="Times New Roman" pitchFamily="18" charset="0"/>
                <a:cs typeface="Times New Roman" pitchFamily="18" charset="0"/>
              </a:rPr>
              <a:t>.</a:t>
            </a:r>
          </a:p>
          <a:p>
            <a:r>
              <a:rPr lang="en-US" sz="2000" b="1" dirty="0" smtClean="0">
                <a:latin typeface="Times New Roman" pitchFamily="18" charset="0"/>
                <a:cs typeface="Times New Roman" pitchFamily="18" charset="0"/>
              </a:rPr>
              <a:t>Extension:  </a:t>
            </a:r>
            <a:r>
              <a:rPr lang="en-US" sz="2000" dirty="0" smtClean="0">
                <a:latin typeface="Times New Roman" pitchFamily="18" charset="0"/>
                <a:cs typeface="Times New Roman" pitchFamily="18" charset="0"/>
              </a:rPr>
              <a:t>In operant conditioning, extinction occurs when a previously reinforce response is no longer reinforced and the response decrease. In the  classroom, the most common use of extinction is for the teacher to withdraw attention from a behavior that the attention is maintaining. </a:t>
            </a:r>
            <a:r>
              <a:rPr lang="en-US" sz="2000" dirty="0" err="1" smtClean="0">
                <a:latin typeface="Times New Roman" pitchFamily="18" charset="0"/>
                <a:cs typeface="Times New Roman" pitchFamily="18" charset="0"/>
              </a:rPr>
              <a:t>Eg</a:t>
            </a:r>
            <a:r>
              <a:rPr lang="en-US" sz="2000" dirty="0" smtClean="0">
                <a:latin typeface="Times New Roman" pitchFamily="18" charset="0"/>
                <a:cs typeface="Times New Roman" pitchFamily="18" charset="0"/>
              </a:rPr>
              <a:t> , student disruptive behavior, attendance and so on.</a:t>
            </a:r>
          </a:p>
          <a:p>
            <a:r>
              <a:rPr lang="en-US" sz="2000" b="1" dirty="0" smtClean="0">
                <a:latin typeface="Times New Roman" pitchFamily="18" charset="0"/>
                <a:cs typeface="Times New Roman" pitchFamily="18" charset="0"/>
              </a:rPr>
              <a:t>Spontaneous recovery</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Times New Roman" pitchFamily="18" charset="0"/>
                <a:cs typeface="Times New Roman" pitchFamily="18" charset="0"/>
              </a:rPr>
              <a:t>Major theoretical concepts – </a:t>
            </a: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ctr">
              <a:buNone/>
            </a:pPr>
            <a:r>
              <a:rPr lang="en-US" sz="2400" b="1" dirty="0" smtClean="0">
                <a:solidFill>
                  <a:srgbClr val="FF0000"/>
                </a:solidFill>
                <a:latin typeface="Times New Roman" pitchFamily="18" charset="0"/>
                <a:cs typeface="Times New Roman" pitchFamily="18" charset="0"/>
              </a:rPr>
              <a:t>Radical behaviorism</a:t>
            </a:r>
            <a:endParaRPr lang="en-US" dirty="0" smtClean="0">
              <a:solidFill>
                <a:srgbClr val="FF0000"/>
              </a:solidFill>
            </a:endParaRPr>
          </a:p>
          <a:p>
            <a:r>
              <a:rPr lang="en-US" sz="2400" dirty="0" smtClean="0">
                <a:latin typeface="Times New Roman" pitchFamily="18" charset="0"/>
                <a:cs typeface="Times New Roman" pitchFamily="18" charset="0"/>
              </a:rPr>
              <a:t>Respondent and operant behavior</a:t>
            </a:r>
          </a:p>
          <a:p>
            <a:r>
              <a:rPr lang="en-US" sz="2400" dirty="0" smtClean="0">
                <a:latin typeface="Times New Roman" pitchFamily="18" charset="0"/>
                <a:cs typeface="Times New Roman" pitchFamily="18" charset="0"/>
              </a:rPr>
              <a:t>Behavior shaping:</a:t>
            </a:r>
          </a:p>
          <a:p>
            <a:r>
              <a:rPr lang="en-US" sz="2400" dirty="0" smtClean="0">
                <a:latin typeface="Times New Roman" pitchFamily="18" charset="0"/>
                <a:cs typeface="Times New Roman" pitchFamily="18" charset="0"/>
              </a:rPr>
              <a:t>Positive and negative reinforcement:</a:t>
            </a:r>
          </a:p>
          <a:p>
            <a:r>
              <a:rPr lang="en-US" sz="2400" dirty="0" smtClean="0">
                <a:latin typeface="Times New Roman" pitchFamily="18" charset="0"/>
                <a:cs typeface="Times New Roman" pitchFamily="18" charset="0"/>
              </a:rPr>
              <a:t>Contingency contracting.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Times New Roman" pitchFamily="18" charset="0"/>
                <a:cs typeface="Times New Roman" pitchFamily="18" charset="0"/>
              </a:rPr>
              <a:t>Types of behavior</a:t>
            </a: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2400" dirty="0" smtClean="0">
                <a:latin typeface="Times New Roman" pitchFamily="18" charset="0"/>
                <a:cs typeface="Times New Roman" pitchFamily="18" charset="0"/>
              </a:rPr>
              <a:t>Operant behavior</a:t>
            </a:r>
          </a:p>
          <a:p>
            <a:pPr marL="514350" indent="-514350">
              <a:buFont typeface="+mj-lt"/>
              <a:buAutoNum type="arabicPeriod"/>
            </a:pPr>
            <a:r>
              <a:rPr lang="en-US" sz="2400" dirty="0" smtClean="0">
                <a:latin typeface="Times New Roman" pitchFamily="18" charset="0"/>
                <a:cs typeface="Times New Roman" pitchFamily="18" charset="0"/>
              </a:rPr>
              <a:t>Respondent behavior</a:t>
            </a:r>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Behavior shaping</a:t>
            </a:r>
            <a:endParaRPr lang="en-US" sz="2800" dirty="0"/>
          </a:p>
        </p:txBody>
      </p:sp>
      <p:sp>
        <p:nvSpPr>
          <p:cNvPr id="3" name="Content Placeholder 2"/>
          <p:cNvSpPr>
            <a:spLocks noGrp="1"/>
          </p:cNvSpPr>
          <p:nvPr>
            <p:ph idx="1"/>
          </p:nvPr>
        </p:nvSpPr>
        <p:spPr/>
        <p:txBody>
          <a:bodyPr>
            <a:normAutofit/>
          </a:bodyPr>
          <a:lstStyle/>
          <a:p>
            <a:r>
              <a:rPr lang="en-US" sz="2400" dirty="0" smtClean="0">
                <a:latin typeface="Times New Roman" pitchFamily="18" charset="0"/>
                <a:cs typeface="Times New Roman" pitchFamily="18" charset="0"/>
              </a:rPr>
              <a:t>Reinforcing in each small step of progress toward a desired goal or behavior is behavior shaping. In operant conditioning is also called “science of behavior”.</a:t>
            </a:r>
          </a:p>
          <a:p>
            <a:r>
              <a:rPr lang="en-US" sz="2400" dirty="0" smtClean="0">
                <a:latin typeface="Times New Roman" pitchFamily="18" charset="0"/>
                <a:cs typeface="Times New Roman" pitchFamily="18" charset="0"/>
              </a:rPr>
              <a:t>successive approximation </a:t>
            </a:r>
            <a:r>
              <a:rPr lang="en-US" sz="2400" baseline="-250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task analysis </a:t>
            </a:r>
            <a:r>
              <a:rPr lang="en-US" sz="2400" b="1"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positive practice </a:t>
            </a:r>
            <a:r>
              <a:rPr lang="en-US" sz="2400" b="1"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Behavior shaping .</a:t>
            </a:r>
          </a:p>
          <a:p>
            <a:r>
              <a:rPr lang="en-US" sz="2000" b="1" dirty="0" smtClean="0">
                <a:latin typeface="Times New Roman" pitchFamily="18" charset="0"/>
                <a:cs typeface="Times New Roman" pitchFamily="18" charset="0"/>
              </a:rPr>
              <a:t>successive approximation </a:t>
            </a:r>
            <a:r>
              <a:rPr lang="en-US" sz="2000" dirty="0" smtClean="0">
                <a:latin typeface="Times New Roman" pitchFamily="18" charset="0"/>
                <a:cs typeface="Times New Roman" pitchFamily="18" charset="0"/>
              </a:rPr>
              <a:t>is a small components that make up complex behavior .</a:t>
            </a:r>
          </a:p>
          <a:p>
            <a:r>
              <a:rPr lang="en-US" sz="2000" b="1" dirty="0" smtClean="0">
                <a:latin typeface="Times New Roman" pitchFamily="18" charset="0"/>
                <a:cs typeface="Times New Roman" pitchFamily="18" charset="0"/>
              </a:rPr>
              <a:t>Task analysis</a:t>
            </a:r>
            <a:r>
              <a:rPr lang="en-US" sz="2000" dirty="0" smtClean="0">
                <a:latin typeface="Times New Roman" pitchFamily="18" charset="0"/>
                <a:cs typeface="Times New Roman" pitchFamily="18" charset="0"/>
              </a:rPr>
              <a:t>: it is a system for breaking down a task hierarchically into basic skills and sub skills.</a:t>
            </a:r>
          </a:p>
          <a:p>
            <a:r>
              <a:rPr lang="en-US" sz="2000" b="1" dirty="0" smtClean="0">
                <a:latin typeface="Times New Roman" pitchFamily="18" charset="0"/>
                <a:cs typeface="Times New Roman" pitchFamily="18" charset="0"/>
              </a:rPr>
              <a:t> positive practice </a:t>
            </a:r>
            <a:r>
              <a:rPr lang="en-US" sz="2000" dirty="0" smtClean="0">
                <a:latin typeface="Times New Roman" pitchFamily="18" charset="0"/>
                <a:cs typeface="Times New Roman" pitchFamily="18" charset="0"/>
              </a:rPr>
              <a:t>:practicing the correct responses immediately after errors.</a:t>
            </a:r>
          </a:p>
          <a:p>
            <a:endParaRPr lang="en-US" sz="2000" dirty="0" smtClean="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8229600" cy="4068763"/>
          </a:xfrm>
        </p:spPr>
        <p:txBody>
          <a:bodyPr>
            <a:normAutofit/>
          </a:bodyPr>
          <a:lstStyle/>
          <a:p>
            <a:r>
              <a:rPr lang="en-US" sz="2400" dirty="0" smtClean="0">
                <a:latin typeface="Times New Roman" pitchFamily="18" charset="0"/>
                <a:cs typeface="Times New Roman" pitchFamily="18" charset="0"/>
              </a:rPr>
              <a:t>A contract between the teacher and a student specifying what the student must do to earn a particular reward or privilege.</a:t>
            </a:r>
          </a:p>
          <a:p>
            <a:r>
              <a:rPr lang="en-US" sz="2400" dirty="0" smtClean="0">
                <a:latin typeface="Times New Roman" pitchFamily="18" charset="0"/>
                <a:cs typeface="Times New Roman" pitchFamily="18" charset="0"/>
              </a:rPr>
              <a:t>Work listing</a:t>
            </a:r>
          </a:p>
          <a:p>
            <a:r>
              <a:rPr lang="en-US" sz="2400" dirty="0" smtClean="0">
                <a:latin typeface="Times New Roman" pitchFamily="18" charset="0"/>
                <a:cs typeface="Times New Roman" pitchFamily="18" charset="0"/>
              </a:rPr>
              <a:t>Work plan</a:t>
            </a:r>
          </a:p>
          <a:p>
            <a:r>
              <a:rPr lang="en-US" sz="2400" dirty="0" smtClean="0">
                <a:latin typeface="Times New Roman" pitchFamily="18" charset="0"/>
                <a:cs typeface="Times New Roman" pitchFamily="18" charset="0"/>
              </a:rPr>
              <a:t>Plan implementation </a:t>
            </a:r>
          </a:p>
          <a:p>
            <a:r>
              <a:rPr lang="en-US" sz="2400" dirty="0" smtClean="0">
                <a:latin typeface="Times New Roman" pitchFamily="18" charset="0"/>
                <a:cs typeface="Times New Roman" pitchFamily="18" charset="0"/>
              </a:rPr>
              <a:t>Plan completion </a:t>
            </a:r>
          </a:p>
          <a:p>
            <a:r>
              <a:rPr lang="en-US" sz="2400" dirty="0" smtClean="0">
                <a:latin typeface="Times New Roman" pitchFamily="18" charset="0"/>
                <a:cs typeface="Times New Roman" pitchFamily="18" charset="0"/>
              </a:rPr>
              <a:t>Actual completion</a:t>
            </a:r>
            <a:endParaRPr lang="en-US" sz="2400" dirty="0">
              <a:latin typeface="Times New Roman" pitchFamily="18" charset="0"/>
              <a:cs typeface="Times New Roman" pitchFamily="18" charset="0"/>
            </a:endParaRPr>
          </a:p>
        </p:txBody>
      </p:sp>
      <p:sp>
        <p:nvSpPr>
          <p:cNvPr id="4" name="Title 3"/>
          <p:cNvSpPr>
            <a:spLocks noGrp="1"/>
          </p:cNvSpPr>
          <p:nvPr>
            <p:ph type="title"/>
          </p:nvPr>
        </p:nvSpPr>
        <p:spPr/>
        <p:txBody>
          <a:bodyPr>
            <a:normAutofit/>
          </a:bodyPr>
          <a:lstStyle/>
          <a:p>
            <a:r>
              <a:rPr lang="en-US" sz="2800" b="1" dirty="0" smtClean="0">
                <a:latin typeface="Times New Roman" pitchFamily="18" charset="0"/>
                <a:cs typeface="Times New Roman" pitchFamily="18" charset="0"/>
              </a:rPr>
              <a:t>Contingency contracting</a:t>
            </a:r>
            <a:endParaRPr lang="en-US" sz="2800" b="1"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smtClean="0"/>
        </a:defPPr>
      </a:lstStyle>
      <a:style>
        <a:lnRef idx="2">
          <a:schemeClr val="accent1"/>
        </a:lnRef>
        <a:fillRef idx="1">
          <a:schemeClr val="lt1"/>
        </a:fillRef>
        <a:effectRef idx="0">
          <a:schemeClr val="accent1"/>
        </a:effectRef>
        <a:fontRef idx="minor">
          <a:schemeClr val="dk1"/>
        </a:fontRef>
      </a:style>
    </a:spDef>
  </a:objectDefaults>
  <a:extraClrSchemeLst/>
</a:theme>
</file>

<file path=docProps/app.xml><?xml version="1.0" encoding="utf-8"?>
<Properties xmlns="http://schemas.openxmlformats.org/officeDocument/2006/extended-properties" xmlns:vt="http://schemas.openxmlformats.org/officeDocument/2006/docPropsVTypes">
  <TotalTime>801</TotalTime>
  <Words>1304</Words>
  <Application>Microsoft Office PowerPoint</Application>
  <PresentationFormat>On-screen Show (4:3)</PresentationFormat>
  <Paragraphs>102</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Behaviorist learning theories   </vt:lpstr>
      <vt:lpstr>Skinnerian conditioning theory of learning.</vt:lpstr>
      <vt:lpstr>Mechanism of operation conditioning learning </vt:lpstr>
      <vt:lpstr>Contd…</vt:lpstr>
      <vt:lpstr>Contd…</vt:lpstr>
      <vt:lpstr>Major theoretical concepts – </vt:lpstr>
      <vt:lpstr>Types of behavior</vt:lpstr>
      <vt:lpstr>Behavior shaping</vt:lpstr>
      <vt:lpstr>Contingency contracting</vt:lpstr>
      <vt:lpstr>Slide 10</vt:lpstr>
      <vt:lpstr>Contd..</vt:lpstr>
      <vt:lpstr>Punishment </vt:lpstr>
      <vt:lpstr>Forms of punishment</vt:lpstr>
      <vt:lpstr>Contd…</vt:lpstr>
      <vt:lpstr>Contd…</vt:lpstr>
      <vt:lpstr>Contd…</vt:lpstr>
      <vt:lpstr>Reinforcement of schedules</vt:lpstr>
      <vt:lpstr>Role of reinforcement  </vt:lpstr>
      <vt:lpstr>Decreasing Undesirable behaviors</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Behaviorist learning theories 3.4.1  Mechanism of learning</dc:title>
  <dc:creator>Aryal</dc:creator>
  <cp:lastModifiedBy>Aryal</cp:lastModifiedBy>
  <cp:revision>87</cp:revision>
  <dcterms:created xsi:type="dcterms:W3CDTF">2014-07-11T03:03:37Z</dcterms:created>
  <dcterms:modified xsi:type="dcterms:W3CDTF">2014-07-13T03:59:06Z</dcterms:modified>
</cp:coreProperties>
</file>