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3C77C-E1F8-412E-ACDB-BB6EC53696AF}"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3C77C-E1F8-412E-ACDB-BB6EC53696AF}"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3C77C-E1F8-412E-ACDB-BB6EC53696AF}"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3C77C-E1F8-412E-ACDB-BB6EC53696AF}"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3C77C-E1F8-412E-ACDB-BB6EC53696AF}"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3C77C-E1F8-412E-ACDB-BB6EC53696AF}" type="datetimeFigureOut">
              <a:rPr lang="en-US" smtClean="0"/>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3C77C-E1F8-412E-ACDB-BB6EC53696AF}" type="datetimeFigureOut">
              <a:rPr lang="en-US" smtClean="0"/>
              <a:t>7/20/2014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3C77C-E1F8-412E-ACDB-BB6EC53696AF}" type="datetimeFigureOut">
              <a:rPr lang="en-US" smtClean="0"/>
              <a:t>7/20/2014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3C77C-E1F8-412E-ACDB-BB6EC53696AF}" type="datetimeFigureOut">
              <a:rPr lang="en-US" smtClean="0"/>
              <a:t>7/20/2014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3C77C-E1F8-412E-ACDB-BB6EC53696AF}" type="datetimeFigureOut">
              <a:rPr lang="en-US" smtClean="0"/>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3C77C-E1F8-412E-ACDB-BB6EC53696AF}" type="datetimeFigureOut">
              <a:rPr lang="en-US" smtClean="0"/>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FED6B-04DC-483F-A25F-3D42D635EE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3C77C-E1F8-412E-ACDB-BB6EC53696AF}" type="datetimeFigureOut">
              <a:rPr lang="en-US" smtClean="0"/>
              <a:t>7/20/2014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FED6B-04DC-483F-A25F-3D42D635EE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latin typeface="Times New Roman" pitchFamily="18" charset="0"/>
                <a:cs typeface="Times New Roman" pitchFamily="18" charset="0"/>
              </a:rPr>
              <a:t>Behavior approaches</a:t>
            </a:r>
          </a:p>
        </p:txBody>
      </p:sp>
      <p:sp>
        <p:nvSpPr>
          <p:cNvPr id="3" name="Subtitle 2"/>
          <p:cNvSpPr>
            <a:spLocks noGrp="1"/>
          </p:cNvSpPr>
          <p:nvPr>
            <p:ph type="subTitle" idx="1"/>
          </p:nvPr>
        </p:nvSpPr>
        <p:spPr/>
        <p:txBody>
          <a:bodyPr/>
          <a:lstStyle/>
          <a:p>
            <a:r>
              <a:rPr lang="en-US" dirty="0" smtClean="0"/>
              <a:t>Shiva </a:t>
            </a:r>
            <a:r>
              <a:rPr lang="en-US" dirty="0" err="1" smtClean="0"/>
              <a:t>aryal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smtClean="0">
                <a:latin typeface="Times New Roman" pitchFamily="18" charset="0"/>
                <a:cs typeface="Times New Roman" pitchFamily="18" charset="0"/>
              </a:rPr>
              <a:t> behavior therapy is the approach to    psychotherapy based on social learning theory in which the therapist helps the client unlearn abnormal ways of behaving and learn ore adaptive ways to take their place.</a:t>
            </a:r>
          </a:p>
          <a:p>
            <a:pPr>
              <a:buFont typeface="Wingdings" pitchFamily="2" charset="2"/>
              <a:buChar char="§"/>
            </a:pPr>
            <a:r>
              <a:rPr lang="en-US" sz="2400" dirty="0" smtClean="0">
                <a:latin typeface="Times New Roman" pitchFamily="18" charset="0"/>
                <a:cs typeface="Times New Roman" pitchFamily="18" charset="0"/>
              </a:rPr>
              <a:t>A number of different therapy methods have been derived from the basic principles of learning for use in behavior therapy.  Some of the major techniques used to </a:t>
            </a:r>
            <a:r>
              <a:rPr lang="en-US" sz="2400" dirty="0">
                <a:latin typeface="Times New Roman" pitchFamily="18" charset="0"/>
                <a:cs typeface="Times New Roman" pitchFamily="18" charset="0"/>
              </a:rPr>
              <a:t>r</a:t>
            </a:r>
            <a:r>
              <a:rPr lang="en-US" sz="2400" dirty="0" smtClean="0">
                <a:latin typeface="Times New Roman" pitchFamily="18" charset="0"/>
                <a:cs typeface="Times New Roman" pitchFamily="18" charset="0"/>
              </a:rPr>
              <a:t>educe abnormal fears, teach new skills and break abnormal habits</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Fear Reduction Methods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Several behavior therapy  methods are used to treat the abnormal fear that we call phobia. The widely used methods are systematic desensitization, graded exposure and flooding.</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A. systematic desensitization and grade exposure</a:t>
            </a:r>
            <a:endParaRPr lang="en-US" sz="2800" dirty="0"/>
          </a:p>
        </p:txBody>
      </p:sp>
      <p:sp>
        <p:nvSpPr>
          <p:cNvPr id="3" name="Content Placeholder 2"/>
          <p:cNvSpPr>
            <a:spLocks noGrp="1"/>
          </p:cNvSpPr>
          <p:nvPr>
            <p:ph idx="1"/>
          </p:nvPr>
        </p:nvSpPr>
        <p:spPr/>
        <p:txBody>
          <a:bodyPr>
            <a:normAutofit/>
          </a:bodyPr>
          <a:lstStyle/>
          <a:p>
            <a:pPr marL="571500" indent="-571500">
              <a:buFont typeface="Wingdings" pitchFamily="2" charset="2"/>
              <a:buChar char="§"/>
            </a:pPr>
            <a:r>
              <a:rPr lang="en-US" sz="2400" dirty="0" smtClean="0">
                <a:latin typeface="Times New Roman" pitchFamily="18" charset="0"/>
                <a:cs typeface="Times New Roman" pitchFamily="18" charset="0"/>
              </a:rPr>
              <a:t>It is developed by psychiatrist </a:t>
            </a:r>
            <a:r>
              <a:rPr lang="en-US" sz="2400" dirty="0" err="1" smtClean="0">
                <a:latin typeface="Times New Roman" pitchFamily="18" charset="0"/>
                <a:cs typeface="Times New Roman" pitchFamily="18" charset="0"/>
              </a:rPr>
              <a:t>joseph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wolpe</a:t>
            </a:r>
            <a:r>
              <a:rPr lang="en-US" sz="2400" dirty="0" smtClean="0">
                <a:latin typeface="Times New Roman" pitchFamily="18" charset="0"/>
                <a:cs typeface="Times New Roman" pitchFamily="18" charset="0"/>
              </a:rPr>
              <a:t>(1958). Systematic desensitization is a complex procedure that involves two steps : </a:t>
            </a:r>
            <a:r>
              <a:rPr lang="en-US" sz="2400" b="1" dirty="0" smtClean="0">
                <a:latin typeface="Times New Roman" pitchFamily="18" charset="0"/>
                <a:cs typeface="Times New Roman" pitchFamily="18" charset="0"/>
              </a:rPr>
              <a:t>progressive  relaxation training: </a:t>
            </a:r>
            <a:r>
              <a:rPr lang="en-US" sz="2400" dirty="0" smtClean="0">
                <a:latin typeface="Times New Roman" pitchFamily="18" charset="0"/>
                <a:cs typeface="Times New Roman" pitchFamily="18" charset="0"/>
              </a:rPr>
              <a:t>it is the methods of  deeply relaxing the muscles of the  body. The purpose is to put the client  into a deep state of  relaxation that can be  conditioned to the phobic stimulus in place of the fear response.</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grade exposure: </a:t>
            </a:r>
            <a:r>
              <a:rPr lang="en-US" sz="2400" dirty="0" smtClean="0">
                <a:latin typeface="Times New Roman" pitchFamily="18" charset="0"/>
                <a:cs typeface="Times New Roman" pitchFamily="18" charset="0"/>
              </a:rPr>
              <a:t>it is the next step of systematic desensitization, the  behavior therapy techniques  in which a person with a phobia is first exposed to a stimulus that is mildly fear provoking. Once the client has mastered his or her anxiety in that situation , he or she is exposed to a graded series of </a:t>
            </a:r>
            <a:r>
              <a:rPr lang="en-US" sz="2400" dirty="0">
                <a:latin typeface="Times New Roman" pitchFamily="18" charset="0"/>
                <a:cs typeface="Times New Roman" pitchFamily="18" charset="0"/>
              </a:rPr>
              <a:t>m</a:t>
            </a:r>
            <a:r>
              <a:rPr lang="en-US" sz="2400" dirty="0" smtClean="0">
                <a:latin typeface="Times New Roman" pitchFamily="18" charset="0"/>
                <a:cs typeface="Times New Roman" pitchFamily="18" charset="0"/>
              </a:rPr>
              <a:t>ore fearful situations.</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B.  Flooding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is the alternative techniques of systematic desensitization and grade exposure. A  methods of behavior therapy in which  the client is tackle \ confronted with high levels of the phobic stimulus until the fear response is turn off \ extinguished. For example,  if the client is afraid of  crowds, the therapist would take him or her to shopping  as well as to ride crowded  buses.</a:t>
            </a:r>
          </a:p>
          <a:p>
            <a:r>
              <a:rPr lang="en-US" sz="2400" dirty="0" smtClean="0">
                <a:latin typeface="Times New Roman" pitchFamily="18" charset="0"/>
                <a:cs typeface="Times New Roman" pitchFamily="18" charset="0"/>
              </a:rPr>
              <a:t>Flooding is sometime used in the treatment of post- traumatic stress disorder ( PTSD) . It is an unpleasant procedure that cant be used only with clients who are highly  motivated to find a solution to their problems.</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Social skill training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 major emphasis of behavior therapy is on </a:t>
            </a:r>
            <a:r>
              <a:rPr lang="en-US" sz="2400" u="sng" dirty="0" smtClean="0">
                <a:latin typeface="Times New Roman" pitchFamily="18" charset="0"/>
                <a:cs typeface="Times New Roman" pitchFamily="18" charset="0"/>
              </a:rPr>
              <a:t>the teaching of adaptive skills </a:t>
            </a:r>
            <a:r>
              <a:rPr lang="en-US" sz="2400" dirty="0" smtClean="0">
                <a:latin typeface="Times New Roman" pitchFamily="18" charset="0"/>
                <a:cs typeface="Times New Roman" pitchFamily="18" charset="0"/>
              </a:rPr>
              <a:t>using methods derived from operant conditioning. People with severe anxiety disorder, affective \ emotional disorder, and schizophrenia frequently have difficulties interaction with other  people.</a:t>
            </a:r>
          </a:p>
          <a:p>
            <a:r>
              <a:rPr lang="en-US" sz="2400" dirty="0" smtClean="0">
                <a:latin typeface="Times New Roman" pitchFamily="18" charset="0"/>
                <a:cs typeface="Times New Roman" pitchFamily="18" charset="0"/>
              </a:rPr>
              <a:t>They tend to appear shy, awkward and odd and have difficulties expressing their feelings. Most of us experience similar difficulties in  interacting  with other in some situation ( such as first dates and job interview) </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In social skills training, the techniques of operant conditioning has to be used  to teach social skill to persons who lack them. ( positive reinforcement and behavior shaping)</a:t>
            </a:r>
          </a:p>
          <a:p>
            <a:r>
              <a:rPr lang="en-US" sz="2400" b="1" dirty="0" smtClean="0">
                <a:latin typeface="Times New Roman" pitchFamily="18" charset="0"/>
                <a:cs typeface="Times New Roman" pitchFamily="18" charset="0"/>
              </a:rPr>
              <a:t>Role playing</a:t>
            </a:r>
            <a:r>
              <a:rPr lang="en-US" sz="2400" dirty="0" smtClean="0">
                <a:latin typeface="Times New Roman" pitchFamily="18" charset="0"/>
                <a:cs typeface="Times New Roman" pitchFamily="18" charset="0"/>
              </a:rPr>
              <a:t>: a therapeutic techniques in which the therapist and client act as if they were people in problematic situation.</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Assertive training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 methods of behavior therapy that teaches individuals assertive rather than passive or aggressive ways of dealing with problematic situations.</a:t>
            </a:r>
          </a:p>
          <a:p>
            <a:r>
              <a:rPr lang="en-US" sz="2400" dirty="0" smtClean="0">
                <a:latin typeface="Times New Roman" pitchFamily="18" charset="0"/>
                <a:cs typeface="Times New Roman" pitchFamily="18" charset="0"/>
              </a:rPr>
              <a:t>This is usually done by role playing.</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Aversive conditioning</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 methods of behavior therapy that involves the  use of unpleasant negative stimuli to eliminate abnormal habits such as alcoholism and abnormal sexual practices.</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552</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Behavior approaches</vt:lpstr>
      <vt:lpstr>Introduction </vt:lpstr>
      <vt:lpstr>Fear Reduction Methods</vt:lpstr>
      <vt:lpstr>A. systematic desensitization and grade exposure</vt:lpstr>
      <vt:lpstr>B.  Flooding </vt:lpstr>
      <vt:lpstr>Social skill training</vt:lpstr>
      <vt:lpstr>Cond…</vt:lpstr>
      <vt:lpstr>Assertive training</vt:lpstr>
      <vt:lpstr>Aversive conditioning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approaches</dc:title>
  <dc:creator>Aryal</dc:creator>
  <cp:lastModifiedBy>Aryal</cp:lastModifiedBy>
  <cp:revision>15</cp:revision>
  <dcterms:created xsi:type="dcterms:W3CDTF">2014-07-20T15:47:39Z</dcterms:created>
  <dcterms:modified xsi:type="dcterms:W3CDTF">2014-07-20T18:04:46Z</dcterms:modified>
</cp:coreProperties>
</file>