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57" r:id="rId5"/>
    <p:sldId id="274" r:id="rId6"/>
    <p:sldId id="273" r:id="rId7"/>
    <p:sldId id="261" r:id="rId8"/>
    <p:sldId id="262" r:id="rId9"/>
    <p:sldId id="263" r:id="rId10"/>
    <p:sldId id="264" r:id="rId11"/>
    <p:sldId id="270" r:id="rId12"/>
    <p:sldId id="271" r:id="rId13"/>
    <p:sldId id="272"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1" d="100"/>
          <a:sy n="61" d="100"/>
        </p:scale>
        <p:origin x="-955" y="1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4B439-FEC9-416C-A95D-4DC4BB94C637}" type="datetimeFigureOut">
              <a:rPr lang="en-US" smtClean="0"/>
              <a:pPr/>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916FA-0181-4198-9759-19D072CA76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D916FA-0181-4198-9759-19D072CA769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Adolescence</a:t>
            </a:r>
            <a:endParaRPr lang="en-US" dirty="0"/>
          </a:p>
        </p:txBody>
      </p:sp>
      <p:sp>
        <p:nvSpPr>
          <p:cNvPr id="3" name="Subtitle 2"/>
          <p:cNvSpPr>
            <a:spLocks noGrp="1"/>
          </p:cNvSpPr>
          <p:nvPr>
            <p:ph type="subTitle" idx="1"/>
          </p:nvPr>
        </p:nvSpPr>
        <p:spPr/>
        <p:txBody>
          <a:bodyPr/>
          <a:lstStyle/>
          <a:p>
            <a:r>
              <a:rPr lang="en-US" dirty="0" smtClean="0"/>
              <a:t>Shiva </a:t>
            </a:r>
            <a:r>
              <a:rPr lang="en-US" dirty="0" err="1" smtClean="0"/>
              <a:t>Aryal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development in adolescence </a:t>
            </a:r>
            <a:endParaRPr lang="en-US" dirty="0"/>
          </a:p>
        </p:txBody>
      </p:sp>
      <p:sp>
        <p:nvSpPr>
          <p:cNvPr id="3" name="Content Placeholder 2"/>
          <p:cNvSpPr>
            <a:spLocks noGrp="1"/>
          </p:cNvSpPr>
          <p:nvPr>
            <p:ph idx="1"/>
          </p:nvPr>
        </p:nvSpPr>
        <p:spPr/>
        <p:txBody>
          <a:bodyPr/>
          <a:lstStyle/>
          <a:p>
            <a:r>
              <a:rPr lang="en-US" dirty="0" smtClean="0"/>
              <a:t>Piaget’s cognitive development</a:t>
            </a:r>
          </a:p>
          <a:p>
            <a:pPr>
              <a:buNone/>
            </a:pPr>
            <a:r>
              <a:rPr lang="en-US" dirty="0" smtClean="0"/>
              <a:t>	(formal operation </a:t>
            </a:r>
            <a:r>
              <a:rPr lang="en-US" smtClean="0"/>
              <a:t>period)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Formal operational though t(11to15)</a:t>
            </a:r>
            <a:endParaRPr lang="en-US" sz="28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Adolescent developing power of thought opens up new cognitive and social horizons. He believe that formal operation thought  is more abstract than concrete operational thought.</a:t>
            </a:r>
          </a:p>
          <a:p>
            <a:r>
              <a:rPr lang="en-US" sz="2400" dirty="0" smtClean="0">
                <a:latin typeface="Times New Roman" pitchFamily="18" charset="0"/>
                <a:cs typeface="Times New Roman" pitchFamily="18" charset="0"/>
              </a:rPr>
              <a:t>At the same time adolescents think more abstractly and  idealistically and also more logically, adolescent begin to reason more as a scientist does .</a:t>
            </a:r>
          </a:p>
          <a:p>
            <a:r>
              <a:rPr lang="en-US" sz="2400" dirty="0" smtClean="0">
                <a:latin typeface="Times New Roman" pitchFamily="18" charset="0"/>
                <a:cs typeface="Times New Roman" pitchFamily="18" charset="0"/>
              </a:rPr>
              <a:t>To solve the problem as systematically ( named hypothetical deductive </a:t>
            </a:r>
            <a:r>
              <a:rPr lang="en-US" sz="2400" dirty="0" smtClean="0">
                <a:latin typeface="Times New Roman" pitchFamily="18" charset="0"/>
                <a:cs typeface="Times New Roman" pitchFamily="18" charset="0"/>
              </a:rPr>
              <a:t>reasoning).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Formal operational stage consist of two superiors:</a:t>
            </a:r>
          </a:p>
          <a:p>
            <a:r>
              <a:rPr lang="en-US" dirty="0" smtClean="0"/>
              <a:t>Early formal operational thought: ability to think in hypothetical ways produces unconstrained \ free thoughts with unlimited possibilities in the early period.</a:t>
            </a:r>
          </a:p>
          <a:p>
            <a:r>
              <a:rPr lang="en-US" dirty="0" smtClean="0"/>
              <a:t>The world is perceive too subjectively and idealistically.</a:t>
            </a:r>
          </a:p>
          <a:p>
            <a:r>
              <a:rPr lang="en-US" dirty="0" smtClean="0"/>
              <a:t>Assimilation is the main process in this sub period.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Late formal operational thought:</a:t>
            </a:r>
          </a:p>
          <a:p>
            <a:r>
              <a:rPr lang="en-US" sz="2800" dirty="0" smtClean="0">
                <a:latin typeface="Times New Roman" pitchFamily="18" charset="0"/>
                <a:cs typeface="Times New Roman" pitchFamily="18" charset="0"/>
              </a:rPr>
              <a:t>As adolescents test their reasoning against the experiences, intellectual balance is restored.</a:t>
            </a:r>
          </a:p>
          <a:p>
            <a:r>
              <a:rPr lang="en-US" sz="2800" dirty="0" smtClean="0">
                <a:latin typeface="Times New Roman" pitchFamily="18" charset="0"/>
                <a:cs typeface="Times New Roman" pitchFamily="18" charset="0"/>
              </a:rPr>
              <a:t> through accommodation , adolescents begin to adjust</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200" dirty="0"/>
              <a:t>Mental characteristics in adolescence and its educational implications </a:t>
            </a:r>
            <a:r>
              <a:rPr lang="en-US" sz="1400" dirty="0"/>
              <a:t/>
            </a:r>
            <a:br>
              <a:rPr lang="en-US" sz="1400"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Adolescence have the power in reasoning and thinking in more advanced level than that of children.</a:t>
            </a:r>
          </a:p>
          <a:p>
            <a:r>
              <a:rPr lang="en-US" dirty="0" smtClean="0"/>
              <a:t>Some examples of mental development as</a:t>
            </a:r>
          </a:p>
          <a:p>
            <a:pPr marL="514350" indent="-514350">
              <a:buFont typeface="+mj-lt"/>
              <a:buAutoNum type="arabicPeriod"/>
            </a:pPr>
            <a:r>
              <a:rPr lang="en-US" dirty="0" smtClean="0"/>
              <a:t>Reasoning </a:t>
            </a:r>
          </a:p>
          <a:p>
            <a:pPr marL="514350" indent="-514350">
              <a:buFont typeface="+mj-lt"/>
              <a:buAutoNum type="arabicPeriod"/>
            </a:pPr>
            <a:r>
              <a:rPr lang="en-US" dirty="0" smtClean="0"/>
              <a:t>Thinking </a:t>
            </a:r>
          </a:p>
          <a:p>
            <a:pPr marL="514350" indent="-514350">
              <a:buFont typeface="+mj-lt"/>
              <a:buAutoNum type="arabicPeriod"/>
            </a:pPr>
            <a:r>
              <a:rPr lang="en-US" dirty="0" smtClean="0"/>
              <a:t>Understanding</a:t>
            </a:r>
          </a:p>
          <a:p>
            <a:pPr marL="514350" indent="-514350">
              <a:buFont typeface="+mj-lt"/>
              <a:buAutoNum type="arabicPeriod"/>
            </a:pPr>
            <a:r>
              <a:rPr lang="en-US" dirty="0" smtClean="0"/>
              <a:t>Memory</a:t>
            </a:r>
          </a:p>
          <a:p>
            <a:pPr marL="514350" indent="-514350">
              <a:buFont typeface="+mj-lt"/>
              <a:buAutoNum type="arabicPeriod"/>
            </a:pPr>
            <a:r>
              <a:rPr lang="en-US" dirty="0" smtClean="0"/>
              <a:t>Ability</a:t>
            </a:r>
          </a:p>
          <a:p>
            <a:pPr marL="514350" indent="-514350">
              <a:buFont typeface="+mj-lt"/>
              <a:buAutoNum type="arabicPeriod"/>
            </a:pPr>
            <a:r>
              <a:rPr lang="en-US" dirty="0" smtClean="0"/>
              <a:t>concentration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lstStyle/>
          <a:p>
            <a:pPr marL="514350" indent="-514350">
              <a:buNone/>
            </a:pPr>
            <a:r>
              <a:rPr lang="en-US" dirty="0" smtClean="0"/>
              <a:t>7. Moral capacity</a:t>
            </a:r>
          </a:p>
          <a:p>
            <a:pPr marL="514350" indent="-514350">
              <a:buNone/>
            </a:pPr>
            <a:r>
              <a:rPr lang="en-US" dirty="0" smtClean="0"/>
              <a:t>8. Thinking abstractly</a:t>
            </a:r>
          </a:p>
          <a:p>
            <a:pPr marL="514350" indent="-514350">
              <a:buNone/>
            </a:pPr>
            <a:r>
              <a:rPr lang="en-US" dirty="0" smtClean="0"/>
              <a:t>9. Decision making</a:t>
            </a:r>
          </a:p>
          <a:p>
            <a:pPr marL="514350" indent="-514350">
              <a:buNone/>
            </a:pPr>
            <a:r>
              <a:rPr lang="en-US" dirty="0" smtClean="0"/>
              <a:t>10. Imagination</a:t>
            </a:r>
          </a:p>
          <a:p>
            <a:pPr marL="514350" indent="-514350">
              <a:buNone/>
            </a:pPr>
            <a:r>
              <a:rPr lang="en-US" dirty="0" smtClean="0"/>
              <a:t>11. Curiosity</a:t>
            </a:r>
          </a:p>
          <a:p>
            <a:pPr marL="514350" indent="-514350">
              <a:buNone/>
            </a:pPr>
            <a:r>
              <a:rPr lang="en-US" dirty="0" smtClean="0"/>
              <a:t>12. Attention</a:t>
            </a:r>
          </a:p>
          <a:p>
            <a:pPr marL="514350" indent="-514350">
              <a:buNone/>
            </a:pPr>
            <a:r>
              <a:rPr lang="en-US" dirty="0" smtClean="0"/>
              <a:t>13. Knowledge of languages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Mental characteristics</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dirty="0" smtClean="0"/>
              <a:t>Thinking abstractly</a:t>
            </a:r>
          </a:p>
          <a:p>
            <a:r>
              <a:rPr lang="en-US" dirty="0" smtClean="0"/>
              <a:t>Hypothetical thinking</a:t>
            </a:r>
          </a:p>
          <a:p>
            <a:r>
              <a:rPr lang="en-US" dirty="0" smtClean="0"/>
              <a:t>Reflective thinking</a:t>
            </a:r>
          </a:p>
          <a:p>
            <a:r>
              <a:rPr lang="en-US" dirty="0" smtClean="0"/>
              <a:t>Increased in imagination power</a:t>
            </a:r>
          </a:p>
          <a:p>
            <a:r>
              <a:rPr lang="en-US" dirty="0" smtClean="0"/>
              <a:t>Increased in attention</a:t>
            </a:r>
          </a:p>
          <a:p>
            <a:r>
              <a:rPr lang="en-US" dirty="0" smtClean="0"/>
              <a:t>Deductive and inductive thinking</a:t>
            </a:r>
          </a:p>
          <a:p>
            <a:r>
              <a:rPr lang="en-US" dirty="0" smtClean="0"/>
              <a:t>Increased in vocabulary and knowledge of language</a:t>
            </a:r>
          </a:p>
          <a:p>
            <a:r>
              <a:rPr lang="en-US" dirty="0" smtClean="0"/>
              <a:t>Concept formation</a:t>
            </a:r>
          </a:p>
          <a:p>
            <a:r>
              <a:rPr lang="en-US" dirty="0" smtClean="0"/>
              <a:t>Development of reasoning capacity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According to Jean Piaget, the mental or intellectual development of adolescence falls under the formal operational stage.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3200" dirty="0" smtClean="0"/>
              <a:t>Educational implication</a:t>
            </a:r>
            <a:endParaRPr lang="en-US" sz="3200" dirty="0"/>
          </a:p>
        </p:txBody>
      </p:sp>
      <p:sp>
        <p:nvSpPr>
          <p:cNvPr id="3" name="Content Placeholder 2"/>
          <p:cNvSpPr>
            <a:spLocks noGrp="1"/>
          </p:cNvSpPr>
          <p:nvPr>
            <p:ph idx="1"/>
          </p:nvPr>
        </p:nvSpPr>
        <p:spPr>
          <a:xfrm>
            <a:off x="457200" y="685800"/>
            <a:ext cx="8458200" cy="5638800"/>
          </a:xfrm>
        </p:spPr>
        <p:txBody>
          <a:bodyPr>
            <a:normAutofit lnSpcReduction="10000"/>
          </a:bodyPr>
          <a:lstStyle/>
          <a:p>
            <a:r>
              <a:rPr lang="en-US" sz="2400" dirty="0" smtClean="0">
                <a:latin typeface="Times New Roman" pitchFamily="18" charset="0"/>
                <a:cs typeface="Times New Roman" pitchFamily="18" charset="0"/>
              </a:rPr>
              <a:t>Curriculum is too formal and too abstract, </a:t>
            </a:r>
            <a:r>
              <a:rPr lang="en-US" sz="24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t will go over students.</a:t>
            </a:r>
          </a:p>
          <a:p>
            <a:r>
              <a:rPr lang="en-US" sz="2400" dirty="0" smtClean="0">
                <a:latin typeface="Times New Roman" pitchFamily="18" charset="0"/>
                <a:cs typeface="Times New Roman" pitchFamily="18" charset="0"/>
              </a:rPr>
              <a:t>Teaching strategies: discovery and exploration </a:t>
            </a:r>
          </a:p>
          <a:p>
            <a:r>
              <a:rPr lang="en-US" sz="2400" dirty="0" smtClean="0">
                <a:latin typeface="Times New Roman" pitchFamily="18" charset="0"/>
                <a:cs typeface="Times New Roman" pitchFamily="18" charset="0"/>
              </a:rPr>
              <a:t>Teacher as a guide rather than direct : student discovers the rules themselves.</a:t>
            </a:r>
          </a:p>
          <a:p>
            <a:r>
              <a:rPr lang="en-US" sz="2400" dirty="0" smtClean="0">
                <a:latin typeface="Times New Roman" pitchFamily="18" charset="0"/>
                <a:cs typeface="Times New Roman" pitchFamily="18" charset="0"/>
              </a:rPr>
              <a:t>Propose the problems and invite students to form hypothesis about how to solve it.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girls have no girls or boy fired , what should she do?</a:t>
            </a:r>
          </a:p>
          <a:p>
            <a:r>
              <a:rPr lang="en-US" sz="2400" dirty="0" smtClean="0">
                <a:latin typeface="Times New Roman" pitchFamily="18" charset="0"/>
                <a:cs typeface="Times New Roman" pitchFamily="18" charset="0"/>
              </a:rPr>
              <a:t>Present the problems and suggest several ways , it might be approval </a:t>
            </a:r>
          </a:p>
          <a:p>
            <a:r>
              <a:rPr lang="en-US" sz="2400" dirty="0" smtClean="0">
                <a:latin typeface="Times New Roman" pitchFamily="18" charset="0"/>
                <a:cs typeface="Times New Roman" pitchFamily="18" charset="0"/>
              </a:rPr>
              <a:t>Develop the projects and investigations for student to carry out(periodically feedback)</a:t>
            </a:r>
          </a:p>
          <a:p>
            <a:r>
              <a:rPr lang="en-US" sz="2400" dirty="0" smtClean="0">
                <a:latin typeface="Times New Roman" pitchFamily="18" charset="0"/>
                <a:cs typeface="Times New Roman" pitchFamily="18" charset="0"/>
              </a:rPr>
              <a:t>Encourage the student to create hierarchical outlines :</a:t>
            </a:r>
            <a:r>
              <a:rPr lang="en-US" sz="2400" dirty="0" smtClean="0">
                <a:latin typeface="Times New Roman" pitchFamily="18" charset="0"/>
                <a:cs typeface="Times New Roman" pitchFamily="18" charset="0"/>
              </a:rPr>
              <a:t> general and specific point.</a:t>
            </a:r>
          </a:p>
          <a:p>
            <a:r>
              <a:rPr lang="en-US" sz="2400" dirty="0" smtClean="0">
                <a:latin typeface="Times New Roman" pitchFamily="18" charset="0"/>
                <a:cs typeface="Times New Roman" pitchFamily="18" charset="0"/>
              </a:rPr>
              <a:t>Consider the adolescent knowledge and level of thinking.</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Physical changes during adolescence</a:t>
            </a:r>
            <a:endParaRPr lang="en-US" dirty="0"/>
          </a:p>
        </p:txBody>
      </p:sp>
      <p:sp>
        <p:nvSpPr>
          <p:cNvPr id="3" name="Content Placeholder 2"/>
          <p:cNvSpPr>
            <a:spLocks noGrp="1"/>
          </p:cNvSpPr>
          <p:nvPr>
            <p:ph idx="1"/>
          </p:nvPr>
        </p:nvSpPr>
        <p:spPr>
          <a:xfrm>
            <a:off x="228600" y="990600"/>
            <a:ext cx="8610600" cy="5562600"/>
          </a:xfrm>
        </p:spPr>
        <p:txBody>
          <a:bodyPr>
            <a:normAutofit fontScale="77500" lnSpcReduction="20000"/>
          </a:bodyPr>
          <a:lstStyle/>
          <a:p>
            <a:r>
              <a:rPr lang="en-US" dirty="0" smtClean="0">
                <a:latin typeface="Times New Roman" pitchFamily="18" charset="0"/>
                <a:cs typeface="Times New Roman" pitchFamily="18" charset="0"/>
              </a:rPr>
              <a:t>External changes</a:t>
            </a:r>
          </a:p>
          <a:p>
            <a:pPr marL="514350" indent="-514350">
              <a:buFont typeface="+mj-lt"/>
              <a:buAutoNum type="arabicPeriod"/>
            </a:pPr>
            <a:r>
              <a:rPr lang="en-US" b="1" dirty="0" smtClean="0">
                <a:latin typeface="Times New Roman" pitchFamily="18" charset="0"/>
                <a:cs typeface="Times New Roman" pitchFamily="18" charset="0"/>
              </a:rPr>
              <a:t>Height</a:t>
            </a:r>
            <a:r>
              <a:rPr lang="en-US" dirty="0" smtClean="0">
                <a:latin typeface="Times New Roman" pitchFamily="18" charset="0"/>
                <a:cs typeface="Times New Roman" pitchFamily="18" charset="0"/>
              </a:rPr>
              <a:t>: the average girls reaches her mature height between  the age of 17 to 18 . The average boy , a year or so later.</a:t>
            </a:r>
          </a:p>
          <a:p>
            <a:pPr marL="514350" indent="-514350">
              <a:buFont typeface="+mj-lt"/>
              <a:buAutoNum type="arabicPeriod"/>
            </a:pPr>
            <a:r>
              <a:rPr lang="en-US" b="1" dirty="0" smtClean="0">
                <a:latin typeface="Times New Roman" pitchFamily="18" charset="0"/>
                <a:cs typeface="Times New Roman" pitchFamily="18" charset="0"/>
              </a:rPr>
              <a:t>Weigh</a:t>
            </a:r>
            <a:r>
              <a:rPr lang="en-US" dirty="0" smtClean="0">
                <a:latin typeface="Times New Roman" pitchFamily="18" charset="0"/>
                <a:cs typeface="Times New Roman" pitchFamily="18" charset="0"/>
              </a:rPr>
              <a:t>t: the weight change follow timetable similar to that for height changes with weight now distributed  over areas of the body where previously there was little or no fat.</a:t>
            </a:r>
          </a:p>
          <a:p>
            <a:pPr marL="514350" indent="-514350">
              <a:buFont typeface="+mj-lt"/>
              <a:buAutoNum type="arabicPeriod"/>
            </a:pPr>
            <a:r>
              <a:rPr lang="en-US" b="1" dirty="0" smtClean="0">
                <a:latin typeface="Times New Roman" pitchFamily="18" charset="0"/>
                <a:cs typeface="Times New Roman" pitchFamily="18" charset="0"/>
              </a:rPr>
              <a:t>Body Proportions</a:t>
            </a:r>
            <a:r>
              <a:rPr lang="en-US" dirty="0" smtClean="0">
                <a:latin typeface="Times New Roman" pitchFamily="18" charset="0"/>
                <a:cs typeface="Times New Roman" pitchFamily="18" charset="0"/>
              </a:rPr>
              <a:t>: the various pats of the body gradually come into proportion . For example , the trunk broadens and lengthens, and thus the limbs no longer seem too long.</a:t>
            </a:r>
          </a:p>
          <a:p>
            <a:pPr marL="514350" indent="-514350">
              <a:buFont typeface="+mj-lt"/>
              <a:buAutoNum type="arabicPeriod"/>
            </a:pPr>
            <a:r>
              <a:rPr lang="en-US" b="1" dirty="0" smtClean="0">
                <a:latin typeface="Times New Roman" pitchFamily="18" charset="0"/>
                <a:cs typeface="Times New Roman" pitchFamily="18" charset="0"/>
              </a:rPr>
              <a:t>Sex organs</a:t>
            </a:r>
            <a:r>
              <a:rPr lang="en-US" dirty="0" smtClean="0">
                <a:latin typeface="Times New Roman" pitchFamily="18" charset="0"/>
                <a:cs typeface="Times New Roman" pitchFamily="18" charset="0"/>
              </a:rPr>
              <a:t>: both male and females  sex organs reach their mature size in late adolescence but are not mature in function.</a:t>
            </a:r>
          </a:p>
          <a:p>
            <a:pPr marL="514350" indent="-514350">
              <a:buFont typeface="+mj-lt"/>
              <a:buAutoNum type="arabicPeriod"/>
            </a:pPr>
            <a:r>
              <a:rPr lang="en-US" b="1" dirty="0" smtClean="0">
                <a:latin typeface="Times New Roman" pitchFamily="18" charset="0"/>
                <a:cs typeface="Times New Roman" pitchFamily="18" charset="0"/>
              </a:rPr>
              <a:t>Secondary sex characteristics</a:t>
            </a:r>
            <a:r>
              <a:rPr lang="en-US" dirty="0" smtClean="0">
                <a:latin typeface="Times New Roman" pitchFamily="18" charset="0"/>
                <a:cs typeface="Times New Roman" pitchFamily="18" charset="0"/>
              </a:rPr>
              <a:t>: mature level of development by late adolescent.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Physical changes during adolescence</a:t>
            </a:r>
            <a:endParaRPr lang="en-US" dirty="0"/>
          </a:p>
        </p:txBody>
      </p:sp>
      <p:sp>
        <p:nvSpPr>
          <p:cNvPr id="3" name="Content Placeholder 2"/>
          <p:cNvSpPr>
            <a:spLocks noGrp="1"/>
          </p:cNvSpPr>
          <p:nvPr>
            <p:ph idx="1"/>
          </p:nvPr>
        </p:nvSpPr>
        <p:spPr>
          <a:xfrm>
            <a:off x="228600" y="762000"/>
            <a:ext cx="8686800" cy="5867400"/>
          </a:xfrm>
        </p:spPr>
        <p:txBody>
          <a:bodyPr>
            <a:normAutofit fontScale="70000" lnSpcReduction="20000"/>
          </a:bodyPr>
          <a:lstStyle/>
          <a:p>
            <a:r>
              <a:rPr lang="en-US" dirty="0" smtClean="0">
                <a:latin typeface="Times New Roman" pitchFamily="18" charset="0"/>
                <a:cs typeface="Times New Roman" pitchFamily="18" charset="0"/>
              </a:rPr>
              <a:t>Internal changes</a:t>
            </a:r>
          </a:p>
          <a:p>
            <a:pPr marL="514350" indent="-514350">
              <a:buFont typeface="+mj-lt"/>
              <a:buAutoNum type="arabicPeriod"/>
            </a:pPr>
            <a:r>
              <a:rPr lang="en-US" b="1" dirty="0" smtClean="0">
                <a:latin typeface="Times New Roman" pitchFamily="18" charset="0"/>
                <a:cs typeface="Times New Roman" pitchFamily="18" charset="0"/>
              </a:rPr>
              <a:t>Digestive system</a:t>
            </a:r>
            <a:r>
              <a:rPr lang="en-US" dirty="0" smtClean="0">
                <a:latin typeface="Times New Roman" pitchFamily="18" charset="0"/>
                <a:cs typeface="Times New Roman" pitchFamily="18" charset="0"/>
              </a:rPr>
              <a:t>: the stomach  becomes longer and less tubular, the intestines  grow in length ( small intestines and large intestines) the muscles  of stomach and intestines walls be come thicker and stronger ,  the liver increase in weight and the esophagus becomes longer </a:t>
            </a:r>
          </a:p>
          <a:p>
            <a:pPr marL="514350" indent="-514350">
              <a:buFont typeface="+mj-lt"/>
              <a:buAutoNum type="arabicPeriod"/>
            </a:pPr>
            <a:r>
              <a:rPr lang="en-US" b="1" dirty="0" smtClean="0">
                <a:latin typeface="Times New Roman" pitchFamily="18" charset="0"/>
                <a:cs typeface="Times New Roman" pitchFamily="18" charset="0"/>
              </a:rPr>
              <a:t>Circulatory system</a:t>
            </a:r>
            <a:r>
              <a:rPr lang="en-US" dirty="0" smtClean="0">
                <a:latin typeface="Times New Roman" pitchFamily="18" charset="0"/>
                <a:cs typeface="Times New Roman" pitchFamily="18" charset="0"/>
              </a:rPr>
              <a:t>: the heart grows rapidly during adolescence , by age of seventeen or eighteen , it is twelve times  as heavy as it was at birth. The length and thickness of the walls of the blood vessels increase and reach a mature level when the heart does.</a:t>
            </a:r>
          </a:p>
          <a:p>
            <a:pPr marL="514350" indent="-514350">
              <a:buFont typeface="+mj-lt"/>
              <a:buAutoNum type="arabicPeriod"/>
            </a:pPr>
            <a:r>
              <a:rPr lang="en-US" b="1" dirty="0" smtClean="0">
                <a:latin typeface="Times New Roman" pitchFamily="18" charset="0"/>
                <a:cs typeface="Times New Roman" pitchFamily="18" charset="0"/>
              </a:rPr>
              <a:t>Respiratory system</a:t>
            </a:r>
            <a:r>
              <a:rPr lang="en-US" dirty="0" smtClean="0">
                <a:latin typeface="Times New Roman" pitchFamily="18" charset="0"/>
                <a:cs typeface="Times New Roman" pitchFamily="18" charset="0"/>
              </a:rPr>
              <a:t>: the lung capacity of grills is almost at a nature level at age seventeen, boy’s reach this level several years later.</a:t>
            </a:r>
          </a:p>
          <a:p>
            <a:pPr marL="514350" indent="-514350">
              <a:buFont typeface="+mj-lt"/>
              <a:buAutoNum type="arabicPeriod"/>
            </a:pPr>
            <a:r>
              <a:rPr lang="en-US" b="1" dirty="0" smtClean="0">
                <a:latin typeface="Times New Roman" pitchFamily="18" charset="0"/>
                <a:cs typeface="Times New Roman" pitchFamily="18" charset="0"/>
              </a:rPr>
              <a:t>Endocrine system</a:t>
            </a:r>
            <a:r>
              <a:rPr lang="en-US" dirty="0" smtClean="0">
                <a:latin typeface="Times New Roman" pitchFamily="18" charset="0"/>
                <a:cs typeface="Times New Roman" pitchFamily="18" charset="0"/>
              </a:rPr>
              <a:t>: the increase activity of the gonads at puberty results in a temporary imbalance of the whole endocrine system in early adolescence. The sex gland develop rapidly and become functional  though they do not  reach their mature size until late adolescence or early adulthood.</a:t>
            </a:r>
          </a:p>
          <a:p>
            <a:pPr marL="514350" indent="-514350">
              <a:buFont typeface="+mj-lt"/>
              <a:buAutoNum type="arabicPeriod"/>
            </a:pPr>
            <a:r>
              <a:rPr lang="en-US" b="1" dirty="0" smtClean="0">
                <a:latin typeface="Times New Roman" pitchFamily="18" charset="0"/>
                <a:cs typeface="Times New Roman" pitchFamily="18" charset="0"/>
              </a:rPr>
              <a:t>Body tissues</a:t>
            </a:r>
            <a:r>
              <a:rPr lang="en-US" dirty="0" smtClean="0">
                <a:latin typeface="Times New Roman" pitchFamily="18" charset="0"/>
                <a:cs typeface="Times New Roman" pitchFamily="18" charset="0"/>
              </a:rPr>
              <a:t>: the skeleton stops growing at an average age of eighteen. Tissues . Other than bone continue to develop after the ones have reached their mature size. This is especially true of muscle tissue.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characteristics of Adolescence</a:t>
            </a:r>
            <a:endParaRPr lang="en-US" dirty="0"/>
          </a:p>
        </p:txBody>
      </p:sp>
      <p:sp>
        <p:nvSpPr>
          <p:cNvPr id="3" name="Content Placeholder 2"/>
          <p:cNvSpPr>
            <a:spLocks noGrp="1"/>
          </p:cNvSpPr>
          <p:nvPr>
            <p:ph idx="1"/>
          </p:nvPr>
        </p:nvSpPr>
        <p:spPr/>
        <p:txBody>
          <a:bodyPr/>
          <a:lstStyle/>
          <a:p>
            <a:r>
              <a:rPr lang="en-US" dirty="0" smtClean="0"/>
              <a:t>Rapid growth in the height and weight</a:t>
            </a:r>
          </a:p>
          <a:p>
            <a:r>
              <a:rPr lang="en-US" dirty="0" smtClean="0"/>
              <a:t>Age of change in voice</a:t>
            </a:r>
          </a:p>
          <a:p>
            <a:r>
              <a:rPr lang="en-US" dirty="0" smtClean="0"/>
              <a:t>Girls start maturating earlier than boys</a:t>
            </a:r>
          </a:p>
          <a:p>
            <a:r>
              <a:rPr lang="en-US" smtClean="0"/>
              <a:t>The </a:t>
            </a:r>
            <a:r>
              <a:rPr lang="en-US" dirty="0" smtClean="0"/>
              <a:t>development of brain stops</a:t>
            </a:r>
          </a:p>
          <a:p>
            <a:r>
              <a:rPr lang="en-US" dirty="0" smtClean="0"/>
              <a:t>Age of appearing sex differences syndromes</a:t>
            </a:r>
          </a:p>
          <a:p>
            <a:r>
              <a:rPr lang="en-US" dirty="0" smtClean="0"/>
              <a:t>Rapid growth of glands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in physical change </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Physical differences are also influence by age of maturing  late mature tend to have slightly broader shoulders than those who mature early.</a:t>
            </a:r>
          </a:p>
          <a:p>
            <a:r>
              <a:rPr lang="en-US" sz="2800" dirty="0" smtClean="0">
                <a:latin typeface="Times New Roman" pitchFamily="18" charset="0"/>
                <a:cs typeface="Times New Roman" pitchFamily="18" charset="0"/>
              </a:rPr>
              <a:t>The leg of early maturing  boy and grills tend to be stocky \thickest those of late mature tend to be more slender \slim.</a:t>
            </a:r>
          </a:p>
          <a:p>
            <a:r>
              <a:rPr lang="en-US" sz="2800" dirty="0" smtClean="0">
                <a:latin typeface="Times New Roman" pitchFamily="18" charset="0"/>
                <a:cs typeface="Times New Roman" pitchFamily="18" charset="0"/>
              </a:rPr>
              <a:t>Early maturing girls more are taller and have greater weight for their height than  than do late maturing of girls </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Concern  for physical change</a:t>
            </a:r>
            <a:endParaRPr lang="en-US" sz="2800" dirty="0"/>
          </a:p>
        </p:txBody>
      </p:sp>
      <p:sp>
        <p:nvSpPr>
          <p:cNvPr id="3" name="Content Placeholder 2"/>
          <p:cNvSpPr>
            <a:spLocks noGrp="1"/>
          </p:cNvSpPr>
          <p:nvPr>
            <p:ph idx="1"/>
          </p:nvPr>
        </p:nvSpPr>
        <p:spPr>
          <a:xfrm>
            <a:off x="228600" y="990600"/>
            <a:ext cx="8686800" cy="5638800"/>
          </a:xfrm>
        </p:spPr>
        <p:txBody>
          <a:bodyPr>
            <a:normAutofit fontScale="92500" lnSpcReduction="10000"/>
          </a:bodyPr>
          <a:lstStyle/>
          <a:p>
            <a:r>
              <a:rPr lang="en-US" dirty="0" smtClean="0"/>
              <a:t> </a:t>
            </a:r>
            <a:r>
              <a:rPr lang="en-US" sz="2800" dirty="0" smtClean="0">
                <a:latin typeface="Times New Roman" pitchFamily="18" charset="0"/>
                <a:cs typeface="Times New Roman" pitchFamily="18" charset="0"/>
              </a:rPr>
              <a:t>lack of self esteem and self concept. (dissatisfaction with some parts of their body) </a:t>
            </a:r>
          </a:p>
          <a:p>
            <a:r>
              <a:rPr lang="en-US" sz="2800" dirty="0" smtClean="0">
                <a:latin typeface="Times New Roman" pitchFamily="18" charset="0"/>
                <a:cs typeface="Times New Roman" pitchFamily="18" charset="0"/>
              </a:rPr>
              <a:t>Physical appearance: sexual indent and social interaction.</a:t>
            </a:r>
          </a:p>
          <a:p>
            <a:r>
              <a:rPr lang="en-US" sz="2800" dirty="0" smtClean="0">
                <a:latin typeface="Times New Roman" pitchFamily="18" charset="0"/>
                <a:cs typeface="Times New Roman" pitchFamily="18" charset="0"/>
              </a:rPr>
              <a:t>Normalcy: ( physical bodies conform to the norms for their sex group and sex appropriateness )</a:t>
            </a:r>
          </a:p>
          <a:p>
            <a:r>
              <a:rPr lang="en-US" sz="2800" dirty="0" smtClean="0">
                <a:latin typeface="Times New Roman" pitchFamily="18" charset="0"/>
                <a:cs typeface="Times New Roman" pitchFamily="18" charset="0"/>
              </a:rPr>
              <a:t>Awareness of social relations: ( to the culturally approved standards – changing body structure -</a:t>
            </a:r>
          </a:p>
          <a:p>
            <a:pPr>
              <a:buNone/>
            </a:pPr>
            <a:r>
              <a:rPr lang="en-US" sz="2800" dirty="0" smtClean="0">
                <a:latin typeface="Times New Roman" pitchFamily="18" charset="0"/>
                <a:cs typeface="Times New Roman" pitchFamily="18" charset="0"/>
              </a:rPr>
              <a:t>Endomorphic (fat) ,ectomorphic(thin) and </a:t>
            </a:r>
            <a:r>
              <a:rPr lang="en-US" sz="2800" dirty="0" err="1" smtClean="0">
                <a:latin typeface="Times New Roman" pitchFamily="18" charset="0"/>
                <a:cs typeface="Times New Roman" pitchFamily="18" charset="0"/>
              </a:rPr>
              <a:t>mesomorphic</a:t>
            </a:r>
            <a:r>
              <a:rPr lang="en-US" sz="2800" dirty="0" smtClean="0">
                <a:latin typeface="Times New Roman" pitchFamily="18" charset="0"/>
                <a:cs typeface="Times New Roman" pitchFamily="18" charset="0"/>
              </a:rPr>
              <a:t>( either thin nor fat).</a:t>
            </a:r>
          </a:p>
          <a:p>
            <a:r>
              <a:rPr lang="en-US" sz="2800" dirty="0" smtClean="0">
                <a:latin typeface="Times New Roman" pitchFamily="18" charset="0"/>
                <a:cs typeface="Times New Roman" pitchFamily="18" charset="0"/>
              </a:rPr>
              <a:t>Acne  and other eruptions are sauces of concern to both boy and girls.</a:t>
            </a:r>
          </a:p>
          <a:p>
            <a:r>
              <a:rPr lang="en-US" sz="2800" dirty="0" smtClean="0">
                <a:latin typeface="Times New Roman" pitchFamily="18" charset="0"/>
                <a:cs typeface="Times New Roman" pitchFamily="18" charset="0"/>
              </a:rPr>
              <a:t>Outlooks : leadership and social relationship, always concern how to improve it.</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physical characteristics of adolescence in learning</a:t>
            </a:r>
            <a:endParaRPr lang="en-US" dirty="0"/>
          </a:p>
        </p:txBody>
      </p:sp>
      <p:sp>
        <p:nvSpPr>
          <p:cNvPr id="3" name="Content Placeholder 2"/>
          <p:cNvSpPr>
            <a:spLocks noGrp="1"/>
          </p:cNvSpPr>
          <p:nvPr>
            <p:ph idx="1"/>
          </p:nvPr>
        </p:nvSpPr>
        <p:spPr/>
        <p:txBody>
          <a:bodyPr/>
          <a:lstStyle/>
          <a:p>
            <a:r>
              <a:rPr lang="en-US" dirty="0" smtClean="0"/>
              <a:t>May develop the negative attitude towards education</a:t>
            </a:r>
          </a:p>
          <a:p>
            <a:r>
              <a:rPr lang="en-US" dirty="0" smtClean="0"/>
              <a:t>May develop negative attitude towards peers, friends, teachers, schools and school environment</a:t>
            </a:r>
          </a:p>
          <a:p>
            <a:r>
              <a:rPr lang="en-US" dirty="0" smtClean="0"/>
              <a:t>Constructive and destructive works</a:t>
            </a:r>
          </a:p>
          <a:p>
            <a:r>
              <a:rPr lang="en-US" dirty="0" smtClean="0"/>
              <a:t>May be engaged in sexual intercourse unconsciously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Educational implications</a:t>
            </a: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r>
              <a:rPr lang="en-US" dirty="0" smtClean="0"/>
              <a:t>Without the knowledge of physical characteristics of adolescence, the teachers, parents and educationists can not be provided the appropriate guidance and counseling.</a:t>
            </a:r>
          </a:p>
          <a:p>
            <a:r>
              <a:rPr lang="en-US" dirty="0" smtClean="0"/>
              <a:t>The physical changes influence the all types of changes like social, mental, emotional etc. so, these physical changes is the foundation of all types of development. </a:t>
            </a:r>
          </a:p>
          <a:p>
            <a:r>
              <a:rPr lang="en-US" dirty="0" smtClean="0"/>
              <a:t>The physical changes during adolescences influences in the teaching learning activities, environment, peers relationship, feeling and attitudes of education.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r>
              <a:rPr lang="en-US" dirty="0" smtClean="0"/>
              <a:t>Proper selection of objectives, subject matter and teaching methods</a:t>
            </a:r>
          </a:p>
          <a:p>
            <a:r>
              <a:rPr lang="en-US" dirty="0" smtClean="0"/>
              <a:t>Favorable teaching learning environment for using their burning energy in the constructive work</a:t>
            </a:r>
          </a:p>
          <a:p>
            <a:r>
              <a:rPr lang="en-US" dirty="0" smtClean="0"/>
              <a:t>Appropriate guidance and counseling</a:t>
            </a:r>
          </a:p>
          <a:p>
            <a:r>
              <a:rPr lang="en-US" dirty="0" smtClean="0"/>
              <a:t>For the development of awareness of their transition of maturity</a:t>
            </a:r>
          </a:p>
          <a:p>
            <a:r>
              <a:rPr lang="en-US" dirty="0" smtClean="0"/>
              <a:t>For awareness the sexual diseases, perversions and deviation</a:t>
            </a:r>
          </a:p>
          <a:p>
            <a:r>
              <a:rPr lang="en-US" dirty="0" smtClean="0"/>
              <a:t>Sound foundation for physical development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1131</Words>
  <Application>Microsoft Office PowerPoint</Application>
  <PresentationFormat>On-screen Show (4:3)</PresentationFormat>
  <Paragraphs>106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Adolescence</vt:lpstr>
      <vt:lpstr>Physical changes during adolescence</vt:lpstr>
      <vt:lpstr>Physical changes during adolescence</vt:lpstr>
      <vt:lpstr>Physical characteristics of Adolescence</vt:lpstr>
      <vt:lpstr>Variations in physical change </vt:lpstr>
      <vt:lpstr>Concern  for physical change</vt:lpstr>
      <vt:lpstr>Impact of physical characteristics of adolescence in learning</vt:lpstr>
      <vt:lpstr>Educational implications</vt:lpstr>
      <vt:lpstr>Contd…</vt:lpstr>
      <vt:lpstr>Cognitive development in adolescence </vt:lpstr>
      <vt:lpstr>Formal operational though t(11to15)</vt:lpstr>
      <vt:lpstr>Contd..</vt:lpstr>
      <vt:lpstr>Contd…</vt:lpstr>
      <vt:lpstr>Mental characteristics in adolescence and its educational implications  </vt:lpstr>
      <vt:lpstr>Contd…</vt:lpstr>
      <vt:lpstr>Mental characteristics</vt:lpstr>
      <vt:lpstr>Contd…</vt:lpstr>
      <vt:lpstr>Educational implication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acer</cp:lastModifiedBy>
  <cp:revision>39</cp:revision>
  <dcterms:created xsi:type="dcterms:W3CDTF">2006-08-16T00:00:00Z</dcterms:created>
  <dcterms:modified xsi:type="dcterms:W3CDTF">2014-05-20T13:24:55Z</dcterms:modified>
</cp:coreProperties>
</file>