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s/slide119.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3"/>
  </p:notesMasterIdLst>
  <p:sldIdLst>
    <p:sldId id="262" r:id="rId2"/>
    <p:sldId id="261" r:id="rId3"/>
    <p:sldId id="263" r:id="rId4"/>
    <p:sldId id="264" r:id="rId5"/>
    <p:sldId id="265" r:id="rId6"/>
    <p:sldId id="266" r:id="rId7"/>
    <p:sldId id="267" r:id="rId8"/>
    <p:sldId id="268" r:id="rId9"/>
    <p:sldId id="269" r:id="rId10"/>
    <p:sldId id="271" r:id="rId11"/>
    <p:sldId id="272" r:id="rId12"/>
    <p:sldId id="273" r:id="rId13"/>
    <p:sldId id="274" r:id="rId14"/>
    <p:sldId id="275" r:id="rId15"/>
    <p:sldId id="281" r:id="rId16"/>
    <p:sldId id="277" r:id="rId17"/>
    <p:sldId id="301" r:id="rId18"/>
    <p:sldId id="278" r:id="rId19"/>
    <p:sldId id="279" r:id="rId20"/>
    <p:sldId id="282" r:id="rId21"/>
    <p:sldId id="280" r:id="rId22"/>
    <p:sldId id="283" r:id="rId23"/>
    <p:sldId id="284" r:id="rId24"/>
    <p:sldId id="298" r:id="rId25"/>
    <p:sldId id="285" r:id="rId26"/>
    <p:sldId id="286" r:id="rId27"/>
    <p:sldId id="356" r:id="rId28"/>
    <p:sldId id="357" r:id="rId29"/>
    <p:sldId id="287" r:id="rId30"/>
    <p:sldId id="288" r:id="rId31"/>
    <p:sldId id="289" r:id="rId32"/>
    <p:sldId id="290" r:id="rId33"/>
    <p:sldId id="371" r:id="rId34"/>
    <p:sldId id="258" r:id="rId35"/>
    <p:sldId id="291" r:id="rId36"/>
    <p:sldId id="292" r:id="rId37"/>
    <p:sldId id="351" r:id="rId38"/>
    <p:sldId id="353" r:id="rId39"/>
    <p:sldId id="352" r:id="rId40"/>
    <p:sldId id="355" r:id="rId41"/>
    <p:sldId id="294" r:id="rId42"/>
    <p:sldId id="297" r:id="rId43"/>
    <p:sldId id="293" r:id="rId44"/>
    <p:sldId id="295" r:id="rId45"/>
    <p:sldId id="296" r:id="rId46"/>
    <p:sldId id="300" r:id="rId47"/>
    <p:sldId id="302" r:id="rId48"/>
    <p:sldId id="303" r:id="rId49"/>
    <p:sldId id="304" r:id="rId50"/>
    <p:sldId id="305" r:id="rId51"/>
    <p:sldId id="306" r:id="rId52"/>
    <p:sldId id="299" r:id="rId53"/>
    <p:sldId id="307" r:id="rId54"/>
    <p:sldId id="308" r:id="rId55"/>
    <p:sldId id="310" r:id="rId56"/>
    <p:sldId id="311" r:id="rId57"/>
    <p:sldId id="312" r:id="rId58"/>
    <p:sldId id="314" r:id="rId59"/>
    <p:sldId id="315" r:id="rId60"/>
    <p:sldId id="316" r:id="rId61"/>
    <p:sldId id="317" r:id="rId62"/>
    <p:sldId id="318" r:id="rId63"/>
    <p:sldId id="319" r:id="rId64"/>
    <p:sldId id="320" r:id="rId65"/>
    <p:sldId id="313" r:id="rId66"/>
    <p:sldId id="321" r:id="rId67"/>
    <p:sldId id="322" r:id="rId68"/>
    <p:sldId id="323" r:id="rId69"/>
    <p:sldId id="324" r:id="rId70"/>
    <p:sldId id="326" r:id="rId71"/>
    <p:sldId id="327" r:id="rId72"/>
    <p:sldId id="328" r:id="rId73"/>
    <p:sldId id="329" r:id="rId74"/>
    <p:sldId id="330" r:id="rId75"/>
    <p:sldId id="331" r:id="rId76"/>
    <p:sldId id="332" r:id="rId77"/>
    <p:sldId id="334" r:id="rId78"/>
    <p:sldId id="333" r:id="rId79"/>
    <p:sldId id="335" r:id="rId80"/>
    <p:sldId id="336" r:id="rId81"/>
    <p:sldId id="337" r:id="rId82"/>
    <p:sldId id="338" r:id="rId83"/>
    <p:sldId id="339" r:id="rId84"/>
    <p:sldId id="340" r:id="rId85"/>
    <p:sldId id="347" r:id="rId86"/>
    <p:sldId id="348" r:id="rId87"/>
    <p:sldId id="349" r:id="rId88"/>
    <p:sldId id="341" r:id="rId89"/>
    <p:sldId id="350" r:id="rId90"/>
    <p:sldId id="342" r:id="rId91"/>
    <p:sldId id="343" r:id="rId92"/>
    <p:sldId id="346" r:id="rId93"/>
    <p:sldId id="344" r:id="rId94"/>
    <p:sldId id="372" r:id="rId95"/>
    <p:sldId id="373" r:id="rId96"/>
    <p:sldId id="374" r:id="rId97"/>
    <p:sldId id="375" r:id="rId98"/>
    <p:sldId id="376" r:id="rId99"/>
    <p:sldId id="377" r:id="rId100"/>
    <p:sldId id="378" r:id="rId101"/>
    <p:sldId id="379" r:id="rId102"/>
    <p:sldId id="380" r:id="rId103"/>
    <p:sldId id="381" r:id="rId104"/>
    <p:sldId id="382" r:id="rId105"/>
    <p:sldId id="383" r:id="rId106"/>
    <p:sldId id="384" r:id="rId107"/>
    <p:sldId id="385" r:id="rId108"/>
    <p:sldId id="259" r:id="rId109"/>
    <p:sldId id="358" r:id="rId110"/>
    <p:sldId id="359" r:id="rId111"/>
    <p:sldId id="360" r:id="rId112"/>
    <p:sldId id="362" r:id="rId113"/>
    <p:sldId id="364" r:id="rId114"/>
    <p:sldId id="365" r:id="rId115"/>
    <p:sldId id="366" r:id="rId116"/>
    <p:sldId id="368" r:id="rId117"/>
    <p:sldId id="369" r:id="rId118"/>
    <p:sldId id="363" r:id="rId119"/>
    <p:sldId id="361" r:id="rId120"/>
    <p:sldId id="260" r:id="rId121"/>
    <p:sldId id="370" r:id="rId1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C854D0-12C3-48A4-9297-CFFA3C3CC0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F04B83-65C1-4D7D-94E7-BDEBE6BF701B}">
      <dgm:prSet custT="1"/>
      <dgm:spPr/>
      <dgm:t>
        <a:bodyPr anchor="t" anchorCtr="0"/>
        <a:lstStyle/>
        <a:p>
          <a:pPr rtl="0"/>
          <a:r>
            <a:rPr lang="en-US" sz="1600" b="1" dirty="0" smtClean="0"/>
            <a:t>Item 		Sup1		Sup2</a:t>
          </a:r>
        </a:p>
        <a:p>
          <a:pPr rtl="0"/>
          <a:r>
            <a:rPr lang="en-US" sz="1600" b="1" baseline="0" dirty="0" smtClean="0">
              <a:solidFill>
                <a:schemeClr val="accent2"/>
              </a:solidFill>
            </a:rPr>
            <a:t>A0		ABC		XYZ</a:t>
          </a:r>
        </a:p>
        <a:p>
          <a:pPr rtl="0"/>
          <a:r>
            <a:rPr lang="en-US" sz="1600" b="1" baseline="0" dirty="0" smtClean="0">
              <a:solidFill>
                <a:schemeClr val="accent2"/>
              </a:solidFill>
            </a:rPr>
            <a:t>A1		ABC		NULL</a:t>
          </a:r>
        </a:p>
        <a:p>
          <a:pPr rtl="0"/>
          <a:r>
            <a:rPr lang="en-US" sz="1600" b="1" baseline="0" dirty="0" smtClean="0">
              <a:solidFill>
                <a:schemeClr val="accent2"/>
              </a:solidFill>
            </a:rPr>
            <a:t>A2		XYZ		NULL</a:t>
          </a:r>
          <a:endParaRPr lang="en-US" sz="1600" b="1" baseline="0" dirty="0">
            <a:solidFill>
              <a:schemeClr val="accent2"/>
            </a:solidFill>
          </a:endParaRPr>
        </a:p>
      </dgm:t>
    </dgm:pt>
    <dgm:pt modelId="{607D3C59-FF84-44B5-B997-13222F78EB60}" type="parTrans" cxnId="{CFCCECEC-AB8B-4C02-B724-0EF54CB7986C}">
      <dgm:prSet/>
      <dgm:spPr/>
      <dgm:t>
        <a:bodyPr/>
        <a:lstStyle/>
        <a:p>
          <a:endParaRPr lang="en-US"/>
        </a:p>
      </dgm:t>
    </dgm:pt>
    <dgm:pt modelId="{E6A77055-4BF2-424F-8A09-367017E43BEA}" type="sibTrans" cxnId="{CFCCECEC-AB8B-4C02-B724-0EF54CB7986C}">
      <dgm:prSet/>
      <dgm:spPr/>
      <dgm:t>
        <a:bodyPr/>
        <a:lstStyle/>
        <a:p>
          <a:endParaRPr lang="en-US"/>
        </a:p>
      </dgm:t>
    </dgm:pt>
    <dgm:pt modelId="{38B42415-7C0F-4F24-9566-C258C59AC236}" type="pres">
      <dgm:prSet presAssocID="{FBC854D0-12C3-48A4-9297-CFFA3C3CC0CE}" presName="linear" presStyleCnt="0">
        <dgm:presLayoutVars>
          <dgm:animLvl val="lvl"/>
          <dgm:resizeHandles val="exact"/>
        </dgm:presLayoutVars>
      </dgm:prSet>
      <dgm:spPr/>
      <dgm:t>
        <a:bodyPr/>
        <a:lstStyle/>
        <a:p>
          <a:endParaRPr lang="en-US"/>
        </a:p>
      </dgm:t>
    </dgm:pt>
    <dgm:pt modelId="{DD0D4404-FF54-4297-860A-C5CCE46D69DF}" type="pres">
      <dgm:prSet presAssocID="{56F04B83-65C1-4D7D-94E7-BDEBE6BF701B}" presName="parentText" presStyleLbl="node1" presStyleIdx="0" presStyleCnt="1" custScaleY="331886">
        <dgm:presLayoutVars>
          <dgm:chMax val="0"/>
          <dgm:bulletEnabled val="1"/>
        </dgm:presLayoutVars>
      </dgm:prSet>
      <dgm:spPr/>
      <dgm:t>
        <a:bodyPr/>
        <a:lstStyle/>
        <a:p>
          <a:endParaRPr lang="en-US"/>
        </a:p>
      </dgm:t>
    </dgm:pt>
  </dgm:ptLst>
  <dgm:cxnLst>
    <dgm:cxn modelId="{57480628-A5B3-4F4E-8E5F-365D1A509C98}" type="presOf" srcId="{56F04B83-65C1-4D7D-94E7-BDEBE6BF701B}" destId="{DD0D4404-FF54-4297-860A-C5CCE46D69DF}" srcOrd="0" destOrd="0" presId="urn:microsoft.com/office/officeart/2005/8/layout/vList2"/>
    <dgm:cxn modelId="{CFCCECEC-AB8B-4C02-B724-0EF54CB7986C}" srcId="{FBC854D0-12C3-48A4-9297-CFFA3C3CC0CE}" destId="{56F04B83-65C1-4D7D-94E7-BDEBE6BF701B}" srcOrd="0" destOrd="0" parTransId="{607D3C59-FF84-44B5-B997-13222F78EB60}" sibTransId="{E6A77055-4BF2-424F-8A09-367017E43BEA}"/>
    <dgm:cxn modelId="{43F6EEBC-6805-40B7-9826-E4020B8406ED}" type="presOf" srcId="{FBC854D0-12C3-48A4-9297-CFFA3C3CC0CE}" destId="{38B42415-7C0F-4F24-9566-C258C59AC236}" srcOrd="0" destOrd="0" presId="urn:microsoft.com/office/officeart/2005/8/layout/vList2"/>
    <dgm:cxn modelId="{8BE10FC3-C406-428B-B9D8-D424BABAE163}" type="presParOf" srcId="{38B42415-7C0F-4F24-9566-C258C59AC236}" destId="{DD0D4404-FF54-4297-860A-C5CCE46D69D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C854D0-12C3-48A4-9297-CFFA3C3CC0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F04B83-65C1-4D7D-94E7-BDEBE6BF701B}">
      <dgm:prSet custT="1"/>
      <dgm:spPr/>
      <dgm:t>
        <a:bodyPr anchor="t" anchorCtr="0"/>
        <a:lstStyle/>
        <a:p>
          <a:pPr rtl="0"/>
          <a:r>
            <a:rPr lang="en-US" sz="1600" b="1" dirty="0" smtClean="0"/>
            <a:t>Name 				</a:t>
          </a:r>
          <a:r>
            <a:rPr lang="en-US" sz="1600" b="1" dirty="0" err="1" smtClean="0"/>
            <a:t>Addr</a:t>
          </a:r>
          <a:endParaRPr lang="en-US" sz="1600" b="1" dirty="0" smtClean="0"/>
        </a:p>
        <a:p>
          <a:pPr rtl="0"/>
          <a:r>
            <a:rPr lang="en-US" sz="1600" b="1" baseline="0" dirty="0" smtClean="0">
              <a:solidFill>
                <a:schemeClr val="accent2"/>
              </a:solidFill>
            </a:rPr>
            <a:t>ABC				MNR</a:t>
          </a:r>
        </a:p>
        <a:p>
          <a:pPr rtl="0"/>
          <a:r>
            <a:rPr lang="en-US" sz="1600" b="1" baseline="0" dirty="0" smtClean="0">
              <a:solidFill>
                <a:schemeClr val="accent2"/>
              </a:solidFill>
            </a:rPr>
            <a:t>XYZ				KTM</a:t>
          </a:r>
        </a:p>
      </dgm:t>
    </dgm:pt>
    <dgm:pt modelId="{607D3C59-FF84-44B5-B997-13222F78EB60}" type="parTrans" cxnId="{CFCCECEC-AB8B-4C02-B724-0EF54CB7986C}">
      <dgm:prSet/>
      <dgm:spPr/>
      <dgm:t>
        <a:bodyPr/>
        <a:lstStyle/>
        <a:p>
          <a:endParaRPr lang="en-US" b="1"/>
        </a:p>
      </dgm:t>
    </dgm:pt>
    <dgm:pt modelId="{E6A77055-4BF2-424F-8A09-367017E43BEA}" type="sibTrans" cxnId="{CFCCECEC-AB8B-4C02-B724-0EF54CB7986C}">
      <dgm:prSet/>
      <dgm:spPr/>
      <dgm:t>
        <a:bodyPr/>
        <a:lstStyle/>
        <a:p>
          <a:endParaRPr lang="en-US" b="1"/>
        </a:p>
      </dgm:t>
    </dgm:pt>
    <dgm:pt modelId="{38B42415-7C0F-4F24-9566-C258C59AC236}" type="pres">
      <dgm:prSet presAssocID="{FBC854D0-12C3-48A4-9297-CFFA3C3CC0CE}" presName="linear" presStyleCnt="0">
        <dgm:presLayoutVars>
          <dgm:animLvl val="lvl"/>
          <dgm:resizeHandles val="exact"/>
        </dgm:presLayoutVars>
      </dgm:prSet>
      <dgm:spPr/>
      <dgm:t>
        <a:bodyPr/>
        <a:lstStyle/>
        <a:p>
          <a:endParaRPr lang="en-US"/>
        </a:p>
      </dgm:t>
    </dgm:pt>
    <dgm:pt modelId="{DD0D4404-FF54-4297-860A-C5CCE46D69DF}" type="pres">
      <dgm:prSet presAssocID="{56F04B83-65C1-4D7D-94E7-BDEBE6BF701B}" presName="parentText" presStyleLbl="node1" presStyleIdx="0" presStyleCnt="1" custScaleY="407943" custLinFactNeighborY="-8281">
        <dgm:presLayoutVars>
          <dgm:chMax val="0"/>
          <dgm:bulletEnabled val="1"/>
        </dgm:presLayoutVars>
      </dgm:prSet>
      <dgm:spPr/>
      <dgm:t>
        <a:bodyPr/>
        <a:lstStyle/>
        <a:p>
          <a:endParaRPr lang="en-US"/>
        </a:p>
      </dgm:t>
    </dgm:pt>
  </dgm:ptLst>
  <dgm:cxnLst>
    <dgm:cxn modelId="{CFCCECEC-AB8B-4C02-B724-0EF54CB7986C}" srcId="{FBC854D0-12C3-48A4-9297-CFFA3C3CC0CE}" destId="{56F04B83-65C1-4D7D-94E7-BDEBE6BF701B}" srcOrd="0" destOrd="0" parTransId="{607D3C59-FF84-44B5-B997-13222F78EB60}" sibTransId="{E6A77055-4BF2-424F-8A09-367017E43BEA}"/>
    <dgm:cxn modelId="{66A97951-3009-44CB-825C-2F5A0BE1C6CF}" type="presOf" srcId="{56F04B83-65C1-4D7D-94E7-BDEBE6BF701B}" destId="{DD0D4404-FF54-4297-860A-C5CCE46D69DF}" srcOrd="0" destOrd="0" presId="urn:microsoft.com/office/officeart/2005/8/layout/vList2"/>
    <dgm:cxn modelId="{CAF1DE4E-9E08-43A2-BC97-0DF307CC7BD8}" type="presOf" srcId="{FBC854D0-12C3-48A4-9297-CFFA3C3CC0CE}" destId="{38B42415-7C0F-4F24-9566-C258C59AC236}" srcOrd="0" destOrd="0" presId="urn:microsoft.com/office/officeart/2005/8/layout/vList2"/>
    <dgm:cxn modelId="{EEBF2C58-1623-4F11-BF15-273B2FEA4E94}" type="presParOf" srcId="{38B42415-7C0F-4F24-9566-C258C59AC236}" destId="{DD0D4404-FF54-4297-860A-C5CCE46D69D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C854D0-12C3-48A4-9297-CFFA3C3CC0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F04B83-65C1-4D7D-94E7-BDEBE6BF701B}">
      <dgm:prSet custT="1"/>
      <dgm:spPr/>
      <dgm:t>
        <a:bodyPr anchor="t" anchorCtr="0"/>
        <a:lstStyle/>
        <a:p>
          <a:pPr rtl="0"/>
          <a:r>
            <a:rPr lang="en-US" sz="1600" b="1" dirty="0" smtClean="0"/>
            <a:t>Item 				Sup</a:t>
          </a:r>
        </a:p>
        <a:p>
          <a:pPr rtl="0"/>
          <a:r>
            <a:rPr lang="en-US" sz="1600" b="1" baseline="0" dirty="0" smtClean="0">
              <a:solidFill>
                <a:schemeClr val="accent2"/>
              </a:solidFill>
            </a:rPr>
            <a:t>A0				ABC</a:t>
          </a:r>
        </a:p>
        <a:p>
          <a:pPr rtl="0"/>
          <a:r>
            <a:rPr lang="en-US" sz="1600" b="1" baseline="0" dirty="0" smtClean="0">
              <a:solidFill>
                <a:schemeClr val="accent2"/>
              </a:solidFill>
            </a:rPr>
            <a:t>A0				XYZ</a:t>
          </a:r>
        </a:p>
        <a:p>
          <a:pPr rtl="0"/>
          <a:r>
            <a:rPr lang="en-US" sz="1600" b="1" baseline="0" dirty="0" smtClean="0">
              <a:solidFill>
                <a:schemeClr val="accent2"/>
              </a:solidFill>
            </a:rPr>
            <a:t>A1				ABC</a:t>
          </a:r>
        </a:p>
        <a:p>
          <a:pPr rtl="0"/>
          <a:r>
            <a:rPr lang="en-US" sz="1600" b="1" baseline="0" dirty="0" smtClean="0">
              <a:solidFill>
                <a:schemeClr val="accent2"/>
              </a:solidFill>
            </a:rPr>
            <a:t>A2				XYZ</a:t>
          </a:r>
          <a:endParaRPr lang="en-US" sz="1600" b="1" baseline="0" dirty="0">
            <a:solidFill>
              <a:schemeClr val="accent2"/>
            </a:solidFill>
          </a:endParaRPr>
        </a:p>
      </dgm:t>
    </dgm:pt>
    <dgm:pt modelId="{607D3C59-FF84-44B5-B997-13222F78EB60}" type="parTrans" cxnId="{CFCCECEC-AB8B-4C02-B724-0EF54CB7986C}">
      <dgm:prSet/>
      <dgm:spPr/>
      <dgm:t>
        <a:bodyPr/>
        <a:lstStyle/>
        <a:p>
          <a:endParaRPr lang="en-US"/>
        </a:p>
      </dgm:t>
    </dgm:pt>
    <dgm:pt modelId="{E6A77055-4BF2-424F-8A09-367017E43BEA}" type="sibTrans" cxnId="{CFCCECEC-AB8B-4C02-B724-0EF54CB7986C}">
      <dgm:prSet/>
      <dgm:spPr/>
      <dgm:t>
        <a:bodyPr/>
        <a:lstStyle/>
        <a:p>
          <a:endParaRPr lang="en-US"/>
        </a:p>
      </dgm:t>
    </dgm:pt>
    <dgm:pt modelId="{38B42415-7C0F-4F24-9566-C258C59AC236}" type="pres">
      <dgm:prSet presAssocID="{FBC854D0-12C3-48A4-9297-CFFA3C3CC0CE}" presName="linear" presStyleCnt="0">
        <dgm:presLayoutVars>
          <dgm:animLvl val="lvl"/>
          <dgm:resizeHandles val="exact"/>
        </dgm:presLayoutVars>
      </dgm:prSet>
      <dgm:spPr/>
      <dgm:t>
        <a:bodyPr/>
        <a:lstStyle/>
        <a:p>
          <a:endParaRPr lang="en-US"/>
        </a:p>
      </dgm:t>
    </dgm:pt>
    <dgm:pt modelId="{DD0D4404-FF54-4297-860A-C5CCE46D69DF}" type="pres">
      <dgm:prSet presAssocID="{56F04B83-65C1-4D7D-94E7-BDEBE6BF701B}" presName="parentText" presStyleLbl="node1" presStyleIdx="0" presStyleCnt="1" custScaleY="331886">
        <dgm:presLayoutVars>
          <dgm:chMax val="0"/>
          <dgm:bulletEnabled val="1"/>
        </dgm:presLayoutVars>
      </dgm:prSet>
      <dgm:spPr/>
      <dgm:t>
        <a:bodyPr/>
        <a:lstStyle/>
        <a:p>
          <a:endParaRPr lang="en-US"/>
        </a:p>
      </dgm:t>
    </dgm:pt>
  </dgm:ptLst>
  <dgm:cxnLst>
    <dgm:cxn modelId="{F42D01C9-127D-45B3-AB60-292302AEAFC6}" type="presOf" srcId="{FBC854D0-12C3-48A4-9297-CFFA3C3CC0CE}" destId="{38B42415-7C0F-4F24-9566-C258C59AC236}" srcOrd="0" destOrd="0" presId="urn:microsoft.com/office/officeart/2005/8/layout/vList2"/>
    <dgm:cxn modelId="{CA26C04C-A3C9-4B37-9008-86DB55422F50}" type="presOf" srcId="{56F04B83-65C1-4D7D-94E7-BDEBE6BF701B}" destId="{DD0D4404-FF54-4297-860A-C5CCE46D69DF}" srcOrd="0" destOrd="0" presId="urn:microsoft.com/office/officeart/2005/8/layout/vList2"/>
    <dgm:cxn modelId="{CFCCECEC-AB8B-4C02-B724-0EF54CB7986C}" srcId="{FBC854D0-12C3-48A4-9297-CFFA3C3CC0CE}" destId="{56F04B83-65C1-4D7D-94E7-BDEBE6BF701B}" srcOrd="0" destOrd="0" parTransId="{607D3C59-FF84-44B5-B997-13222F78EB60}" sibTransId="{E6A77055-4BF2-424F-8A09-367017E43BEA}"/>
    <dgm:cxn modelId="{990E5808-0155-4CAF-92F8-820B684B3BD1}" type="presParOf" srcId="{38B42415-7C0F-4F24-9566-C258C59AC236}" destId="{DD0D4404-FF54-4297-860A-C5CCE46D69D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C854D0-12C3-48A4-9297-CFFA3C3CC0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F04B83-65C1-4D7D-94E7-BDEBE6BF701B}">
      <dgm:prSet custT="1"/>
      <dgm:spPr/>
      <dgm:t>
        <a:bodyPr anchor="t" anchorCtr="0"/>
        <a:lstStyle/>
        <a:p>
          <a:pPr rtl="0"/>
          <a:r>
            <a:rPr lang="en-US" sz="1600" b="1" dirty="0" smtClean="0"/>
            <a:t>Name 				</a:t>
          </a:r>
          <a:r>
            <a:rPr lang="en-US" sz="1600" b="1" dirty="0" err="1" smtClean="0"/>
            <a:t>Addr</a:t>
          </a:r>
          <a:endParaRPr lang="en-US" sz="1600" b="1" dirty="0" smtClean="0"/>
        </a:p>
        <a:p>
          <a:pPr rtl="0"/>
          <a:r>
            <a:rPr lang="en-US" sz="1600" b="1" baseline="0" dirty="0" smtClean="0">
              <a:solidFill>
                <a:schemeClr val="accent2"/>
              </a:solidFill>
            </a:rPr>
            <a:t>ABC				MNR</a:t>
          </a:r>
        </a:p>
        <a:p>
          <a:pPr rtl="0"/>
          <a:r>
            <a:rPr lang="en-US" sz="1600" b="1" baseline="0" dirty="0" smtClean="0">
              <a:solidFill>
                <a:schemeClr val="accent2"/>
              </a:solidFill>
            </a:rPr>
            <a:t>XYZ				KTM</a:t>
          </a:r>
        </a:p>
      </dgm:t>
    </dgm:pt>
    <dgm:pt modelId="{607D3C59-FF84-44B5-B997-13222F78EB60}" type="parTrans" cxnId="{CFCCECEC-AB8B-4C02-B724-0EF54CB7986C}">
      <dgm:prSet/>
      <dgm:spPr/>
      <dgm:t>
        <a:bodyPr/>
        <a:lstStyle/>
        <a:p>
          <a:endParaRPr lang="en-US" b="1"/>
        </a:p>
      </dgm:t>
    </dgm:pt>
    <dgm:pt modelId="{E6A77055-4BF2-424F-8A09-367017E43BEA}" type="sibTrans" cxnId="{CFCCECEC-AB8B-4C02-B724-0EF54CB7986C}">
      <dgm:prSet/>
      <dgm:spPr/>
      <dgm:t>
        <a:bodyPr/>
        <a:lstStyle/>
        <a:p>
          <a:endParaRPr lang="en-US" b="1"/>
        </a:p>
      </dgm:t>
    </dgm:pt>
    <dgm:pt modelId="{38B42415-7C0F-4F24-9566-C258C59AC236}" type="pres">
      <dgm:prSet presAssocID="{FBC854D0-12C3-48A4-9297-CFFA3C3CC0CE}" presName="linear" presStyleCnt="0">
        <dgm:presLayoutVars>
          <dgm:animLvl val="lvl"/>
          <dgm:resizeHandles val="exact"/>
        </dgm:presLayoutVars>
      </dgm:prSet>
      <dgm:spPr/>
      <dgm:t>
        <a:bodyPr/>
        <a:lstStyle/>
        <a:p>
          <a:endParaRPr lang="en-US"/>
        </a:p>
      </dgm:t>
    </dgm:pt>
    <dgm:pt modelId="{DD0D4404-FF54-4297-860A-C5CCE46D69DF}" type="pres">
      <dgm:prSet presAssocID="{56F04B83-65C1-4D7D-94E7-BDEBE6BF701B}" presName="parentText" presStyleLbl="node1" presStyleIdx="0" presStyleCnt="1" custScaleY="407943" custLinFactNeighborY="-8281">
        <dgm:presLayoutVars>
          <dgm:chMax val="0"/>
          <dgm:bulletEnabled val="1"/>
        </dgm:presLayoutVars>
      </dgm:prSet>
      <dgm:spPr/>
      <dgm:t>
        <a:bodyPr/>
        <a:lstStyle/>
        <a:p>
          <a:endParaRPr lang="en-US"/>
        </a:p>
      </dgm:t>
    </dgm:pt>
  </dgm:ptLst>
  <dgm:cxnLst>
    <dgm:cxn modelId="{CFCCECEC-AB8B-4C02-B724-0EF54CB7986C}" srcId="{FBC854D0-12C3-48A4-9297-CFFA3C3CC0CE}" destId="{56F04B83-65C1-4D7D-94E7-BDEBE6BF701B}" srcOrd="0" destOrd="0" parTransId="{607D3C59-FF84-44B5-B997-13222F78EB60}" sibTransId="{E6A77055-4BF2-424F-8A09-367017E43BEA}"/>
    <dgm:cxn modelId="{E411408B-EF71-40F6-BB39-121E70883909}" type="presOf" srcId="{56F04B83-65C1-4D7D-94E7-BDEBE6BF701B}" destId="{DD0D4404-FF54-4297-860A-C5CCE46D69DF}" srcOrd="0" destOrd="0" presId="urn:microsoft.com/office/officeart/2005/8/layout/vList2"/>
    <dgm:cxn modelId="{2C4B8459-A52F-4511-803F-1A2F990D786A}" type="presOf" srcId="{FBC854D0-12C3-48A4-9297-CFFA3C3CC0CE}" destId="{38B42415-7C0F-4F24-9566-C258C59AC236}" srcOrd="0" destOrd="0" presId="urn:microsoft.com/office/officeart/2005/8/layout/vList2"/>
    <dgm:cxn modelId="{DAD3ADBB-A442-4E95-9B73-C3D6CAB2C30F}" type="presParOf" srcId="{38B42415-7C0F-4F24-9566-C258C59AC236}" destId="{DD0D4404-FF54-4297-860A-C5CCE46D69D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0D4404-FF54-4297-860A-C5CCE46D69DF}">
      <dsp:nvSpPr>
        <dsp:cNvPr id="0" name=""/>
        <dsp:cNvSpPr/>
      </dsp:nvSpPr>
      <dsp:spPr>
        <a:xfrm>
          <a:off x="0" y="1041"/>
          <a:ext cx="3962400" cy="213151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b="1" kern="1200" dirty="0" smtClean="0"/>
            <a:t>Item 		Sup1		Sup2</a:t>
          </a:r>
        </a:p>
        <a:p>
          <a:pPr lvl="0" algn="l" defTabSz="711200" rtl="0">
            <a:lnSpc>
              <a:spcPct val="90000"/>
            </a:lnSpc>
            <a:spcBef>
              <a:spcPct val="0"/>
            </a:spcBef>
            <a:spcAft>
              <a:spcPct val="35000"/>
            </a:spcAft>
          </a:pPr>
          <a:r>
            <a:rPr lang="en-US" sz="1600" b="1" kern="1200" baseline="0" dirty="0" smtClean="0">
              <a:solidFill>
                <a:schemeClr val="accent2"/>
              </a:solidFill>
            </a:rPr>
            <a:t>A0		ABC		XYZ</a:t>
          </a:r>
        </a:p>
        <a:p>
          <a:pPr lvl="0" algn="l" defTabSz="711200" rtl="0">
            <a:lnSpc>
              <a:spcPct val="90000"/>
            </a:lnSpc>
            <a:spcBef>
              <a:spcPct val="0"/>
            </a:spcBef>
            <a:spcAft>
              <a:spcPct val="35000"/>
            </a:spcAft>
          </a:pPr>
          <a:r>
            <a:rPr lang="en-US" sz="1600" b="1" kern="1200" baseline="0" dirty="0" smtClean="0">
              <a:solidFill>
                <a:schemeClr val="accent2"/>
              </a:solidFill>
            </a:rPr>
            <a:t>A1		ABC		NULL</a:t>
          </a:r>
        </a:p>
        <a:p>
          <a:pPr lvl="0" algn="l" defTabSz="711200" rtl="0">
            <a:lnSpc>
              <a:spcPct val="90000"/>
            </a:lnSpc>
            <a:spcBef>
              <a:spcPct val="0"/>
            </a:spcBef>
            <a:spcAft>
              <a:spcPct val="35000"/>
            </a:spcAft>
          </a:pPr>
          <a:r>
            <a:rPr lang="en-US" sz="1600" b="1" kern="1200" baseline="0" dirty="0" smtClean="0">
              <a:solidFill>
                <a:schemeClr val="accent2"/>
              </a:solidFill>
            </a:rPr>
            <a:t>A2		XYZ		NULL</a:t>
          </a:r>
          <a:endParaRPr lang="en-US" sz="1600" b="1" kern="1200" baseline="0" dirty="0">
            <a:solidFill>
              <a:schemeClr val="accent2"/>
            </a:solidFill>
          </a:endParaRPr>
        </a:p>
      </dsp:txBody>
      <dsp:txXfrm>
        <a:off x="0" y="1041"/>
        <a:ext cx="3962400" cy="213151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0D4404-FF54-4297-860A-C5CCE46D69DF}">
      <dsp:nvSpPr>
        <dsp:cNvPr id="0" name=""/>
        <dsp:cNvSpPr/>
      </dsp:nvSpPr>
      <dsp:spPr>
        <a:xfrm>
          <a:off x="0" y="0"/>
          <a:ext cx="3962400" cy="20503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b="1" kern="1200" dirty="0" smtClean="0"/>
            <a:t>Name 				</a:t>
          </a:r>
          <a:r>
            <a:rPr lang="en-US" sz="1600" b="1" kern="1200" dirty="0" err="1" smtClean="0"/>
            <a:t>Addr</a:t>
          </a:r>
          <a:endParaRPr lang="en-US" sz="1600" b="1" kern="1200" dirty="0" smtClean="0"/>
        </a:p>
        <a:p>
          <a:pPr lvl="0" algn="l" defTabSz="711200" rtl="0">
            <a:lnSpc>
              <a:spcPct val="90000"/>
            </a:lnSpc>
            <a:spcBef>
              <a:spcPct val="0"/>
            </a:spcBef>
            <a:spcAft>
              <a:spcPct val="35000"/>
            </a:spcAft>
          </a:pPr>
          <a:r>
            <a:rPr lang="en-US" sz="1600" b="1" kern="1200" baseline="0" dirty="0" smtClean="0">
              <a:solidFill>
                <a:schemeClr val="accent2"/>
              </a:solidFill>
            </a:rPr>
            <a:t>ABC				MNR</a:t>
          </a:r>
        </a:p>
        <a:p>
          <a:pPr lvl="0" algn="l" defTabSz="711200" rtl="0">
            <a:lnSpc>
              <a:spcPct val="90000"/>
            </a:lnSpc>
            <a:spcBef>
              <a:spcPct val="0"/>
            </a:spcBef>
            <a:spcAft>
              <a:spcPct val="35000"/>
            </a:spcAft>
          </a:pPr>
          <a:r>
            <a:rPr lang="en-US" sz="1600" b="1" kern="1200" baseline="0" dirty="0" smtClean="0">
              <a:solidFill>
                <a:schemeClr val="accent2"/>
              </a:solidFill>
            </a:rPr>
            <a:t>XYZ				KTM</a:t>
          </a:r>
        </a:p>
      </dsp:txBody>
      <dsp:txXfrm>
        <a:off x="0" y="0"/>
        <a:ext cx="3962400" cy="20503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0D4404-FF54-4297-860A-C5CCE46D69DF}">
      <dsp:nvSpPr>
        <dsp:cNvPr id="0" name=""/>
        <dsp:cNvSpPr/>
      </dsp:nvSpPr>
      <dsp:spPr>
        <a:xfrm>
          <a:off x="0" y="1041"/>
          <a:ext cx="3962400" cy="213151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b="1" kern="1200" dirty="0" smtClean="0"/>
            <a:t>Item 				Sup</a:t>
          </a:r>
        </a:p>
        <a:p>
          <a:pPr lvl="0" algn="l" defTabSz="711200" rtl="0">
            <a:lnSpc>
              <a:spcPct val="90000"/>
            </a:lnSpc>
            <a:spcBef>
              <a:spcPct val="0"/>
            </a:spcBef>
            <a:spcAft>
              <a:spcPct val="35000"/>
            </a:spcAft>
          </a:pPr>
          <a:r>
            <a:rPr lang="en-US" sz="1600" b="1" kern="1200" baseline="0" dirty="0" smtClean="0">
              <a:solidFill>
                <a:schemeClr val="accent2"/>
              </a:solidFill>
            </a:rPr>
            <a:t>A0				ABC</a:t>
          </a:r>
        </a:p>
        <a:p>
          <a:pPr lvl="0" algn="l" defTabSz="711200" rtl="0">
            <a:lnSpc>
              <a:spcPct val="90000"/>
            </a:lnSpc>
            <a:spcBef>
              <a:spcPct val="0"/>
            </a:spcBef>
            <a:spcAft>
              <a:spcPct val="35000"/>
            </a:spcAft>
          </a:pPr>
          <a:r>
            <a:rPr lang="en-US" sz="1600" b="1" kern="1200" baseline="0" dirty="0" smtClean="0">
              <a:solidFill>
                <a:schemeClr val="accent2"/>
              </a:solidFill>
            </a:rPr>
            <a:t>A0				XYZ</a:t>
          </a:r>
        </a:p>
        <a:p>
          <a:pPr lvl="0" algn="l" defTabSz="711200" rtl="0">
            <a:lnSpc>
              <a:spcPct val="90000"/>
            </a:lnSpc>
            <a:spcBef>
              <a:spcPct val="0"/>
            </a:spcBef>
            <a:spcAft>
              <a:spcPct val="35000"/>
            </a:spcAft>
          </a:pPr>
          <a:r>
            <a:rPr lang="en-US" sz="1600" b="1" kern="1200" baseline="0" dirty="0" smtClean="0">
              <a:solidFill>
                <a:schemeClr val="accent2"/>
              </a:solidFill>
            </a:rPr>
            <a:t>A1				ABC</a:t>
          </a:r>
        </a:p>
        <a:p>
          <a:pPr lvl="0" algn="l" defTabSz="711200" rtl="0">
            <a:lnSpc>
              <a:spcPct val="90000"/>
            </a:lnSpc>
            <a:spcBef>
              <a:spcPct val="0"/>
            </a:spcBef>
            <a:spcAft>
              <a:spcPct val="35000"/>
            </a:spcAft>
          </a:pPr>
          <a:r>
            <a:rPr lang="en-US" sz="1600" b="1" kern="1200" baseline="0" dirty="0" smtClean="0">
              <a:solidFill>
                <a:schemeClr val="accent2"/>
              </a:solidFill>
            </a:rPr>
            <a:t>A2				XYZ</a:t>
          </a:r>
          <a:endParaRPr lang="en-US" sz="1600" b="1" kern="1200" baseline="0" dirty="0">
            <a:solidFill>
              <a:schemeClr val="accent2"/>
            </a:solidFill>
          </a:endParaRPr>
        </a:p>
      </dsp:txBody>
      <dsp:txXfrm>
        <a:off x="0" y="1041"/>
        <a:ext cx="3962400" cy="213151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0D4404-FF54-4297-860A-C5CCE46D69DF}">
      <dsp:nvSpPr>
        <dsp:cNvPr id="0" name=""/>
        <dsp:cNvSpPr/>
      </dsp:nvSpPr>
      <dsp:spPr>
        <a:xfrm>
          <a:off x="0" y="0"/>
          <a:ext cx="3962400" cy="20503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b="1" kern="1200" dirty="0" smtClean="0"/>
            <a:t>Name 				</a:t>
          </a:r>
          <a:r>
            <a:rPr lang="en-US" sz="1600" b="1" kern="1200" dirty="0" err="1" smtClean="0"/>
            <a:t>Addr</a:t>
          </a:r>
          <a:endParaRPr lang="en-US" sz="1600" b="1" kern="1200" dirty="0" smtClean="0"/>
        </a:p>
        <a:p>
          <a:pPr lvl="0" algn="l" defTabSz="711200" rtl="0">
            <a:lnSpc>
              <a:spcPct val="90000"/>
            </a:lnSpc>
            <a:spcBef>
              <a:spcPct val="0"/>
            </a:spcBef>
            <a:spcAft>
              <a:spcPct val="35000"/>
            </a:spcAft>
          </a:pPr>
          <a:r>
            <a:rPr lang="en-US" sz="1600" b="1" kern="1200" baseline="0" dirty="0" smtClean="0">
              <a:solidFill>
                <a:schemeClr val="accent2"/>
              </a:solidFill>
            </a:rPr>
            <a:t>ABC				MNR</a:t>
          </a:r>
        </a:p>
        <a:p>
          <a:pPr lvl="0" algn="l" defTabSz="711200" rtl="0">
            <a:lnSpc>
              <a:spcPct val="90000"/>
            </a:lnSpc>
            <a:spcBef>
              <a:spcPct val="0"/>
            </a:spcBef>
            <a:spcAft>
              <a:spcPct val="35000"/>
            </a:spcAft>
          </a:pPr>
          <a:r>
            <a:rPr lang="en-US" sz="1600" b="1" kern="1200" baseline="0" dirty="0" smtClean="0">
              <a:solidFill>
                <a:schemeClr val="accent2"/>
              </a:solidFill>
            </a:rPr>
            <a:t>XYZ				KTM</a:t>
          </a:r>
        </a:p>
      </dsp:txBody>
      <dsp:txXfrm>
        <a:off x="0" y="0"/>
        <a:ext cx="3962400" cy="20503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5A1EA-942A-4C83-9B6A-D5DC8B842F92}" type="datetimeFigureOut">
              <a:rPr lang="en-US" smtClean="0"/>
              <a:pPr/>
              <a:t>8/9/2012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274F0-7D20-4E95-9A0F-A109875DCB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95CE92-0AB9-439D-B8B4-CB858C890538}"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35D587-69A2-4EE6-AE96-6E6A23BEEA30}"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a:xfrm>
            <a:off x="8305800" y="6407944"/>
            <a:ext cx="707232" cy="365125"/>
          </a:xfrm>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9311E2-FA2A-4E70-B27A-255C14C075A6}"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C2DB72-B335-4513-BF8B-8B23E17C999B}" type="datetime1">
              <a:rPr lang="en-US" smtClean="0"/>
              <a:pPr/>
              <a:t>8/9/2012</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58AD3A-F0D7-4371-8E3D-9A6B61D8D037}" type="datetime1">
              <a:rPr lang="en-US" smtClean="0"/>
              <a:pPr/>
              <a:t>8/9/2012</a:t>
            </a:fld>
            <a:endParaRPr lang="en-US"/>
          </a:p>
        </p:txBody>
      </p:sp>
      <p:sp>
        <p:nvSpPr>
          <p:cNvPr id="8" name="Footer Placeholder 7"/>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D9F841-58B4-4C30-8E98-7B3BE9B33CEC}" type="datetime1">
              <a:rPr lang="en-US" smtClean="0"/>
              <a:pPr/>
              <a:t>8/9/2012</a:t>
            </a:fld>
            <a:endParaRPr lang="en-US"/>
          </a:p>
        </p:txBody>
      </p:sp>
      <p:sp>
        <p:nvSpPr>
          <p:cNvPr id="4" name="Footer Placeholder 3"/>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CAB503-9A94-4831-9F40-E94034A2875F}" type="datetime1">
              <a:rPr lang="en-US" smtClean="0"/>
              <a:pPr/>
              <a:t>8/9/2012</a:t>
            </a:fld>
            <a:endParaRPr lang="en-US"/>
          </a:p>
        </p:txBody>
      </p:sp>
      <p:sp>
        <p:nvSpPr>
          <p:cNvPr id="3" name="Footer Placeholder 2"/>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42B5D89-B694-4D7D-9C7B-E6D0F6FED458}" type="datetime1">
              <a:rPr lang="en-US" smtClean="0"/>
              <a:pPr/>
              <a:t>8/9/2012</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15A566-41AE-43FB-8B28-4FA8C9437726}" type="datetime1">
              <a:rPr lang="en-US" smtClean="0"/>
              <a:pPr/>
              <a:t>8/9/2012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CF1FE-C4EB-4979-9D20-BF4BBD389D3C}" type="datetime1">
              <a:rPr lang="en-US" smtClean="0"/>
              <a:pPr/>
              <a:t>8/9/2012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Prepared By: Nanda </a:t>
            </a:r>
            <a:r>
              <a:rPr lang="en-US" dirty="0" err="1" smtClean="0"/>
              <a:t>Kishor</a:t>
            </a:r>
            <a:r>
              <a:rPr lang="en-US" dirty="0" smtClean="0"/>
              <a:t> Ray</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edge/>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fontScale="92500" lnSpcReduction="10000"/>
          </a:bodyPr>
          <a:lstStyle/>
          <a:p>
            <a:pPr algn="just"/>
            <a:r>
              <a:rPr lang="en-US" dirty="0" smtClean="0">
                <a:latin typeface="Times New Roman" pitchFamily="18" charset="0"/>
                <a:cs typeface="Times New Roman" pitchFamily="18" charset="0"/>
              </a:rPr>
              <a:t>The I/O functions like printf(), scanf(), </a:t>
            </a:r>
            <a:r>
              <a:rPr lang="en-US" dirty="0" err="1" smtClean="0">
                <a:latin typeface="Times New Roman" pitchFamily="18" charset="0"/>
                <a:cs typeface="Times New Roman" pitchFamily="18" charset="0"/>
              </a:rPr>
              <a:t>getchar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putchar</a:t>
            </a:r>
            <a:r>
              <a:rPr lang="en-US" dirty="0" smtClean="0">
                <a:latin typeface="Times New Roman" pitchFamily="18" charset="0"/>
                <a:cs typeface="Times New Roman" pitchFamily="18" charset="0"/>
              </a:rPr>
              <a:t>(), gets(), puts(), which we have used till now are called </a:t>
            </a:r>
            <a:r>
              <a:rPr lang="en-US" dirty="0" smtClean="0">
                <a:solidFill>
                  <a:srgbClr val="FF0000"/>
                </a:solidFill>
                <a:latin typeface="Times New Roman" pitchFamily="18" charset="0"/>
                <a:cs typeface="Times New Roman" pitchFamily="18" charset="0"/>
              </a:rPr>
              <a:t>console oriented I/O functions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Console oriented I/O functions use keyboard as input device and monitor as output device.</a:t>
            </a:r>
          </a:p>
          <a:p>
            <a:pPr algn="just"/>
            <a:r>
              <a:rPr lang="en-US" b="1" u="sng" dirty="0" smtClean="0">
                <a:latin typeface="Times New Roman" pitchFamily="18" charset="0"/>
                <a:cs typeface="Times New Roman" pitchFamily="18" charset="0"/>
              </a:rPr>
              <a:t>Problem</a:t>
            </a:r>
            <a:r>
              <a:rPr lang="en-US" b="1" dirty="0" smtClean="0">
                <a:latin typeface="Times New Roman" pitchFamily="18" charset="0"/>
                <a:cs typeface="Times New Roman" pitchFamily="18" charset="0"/>
              </a:rPr>
              <a:t>: </a:t>
            </a:r>
          </a:p>
          <a:p>
            <a:pPr marL="850392" lvl="1" indent="-457200" algn="just">
              <a:buFont typeface="+mj-lt"/>
              <a:buAutoNum type="arabicPeriod"/>
            </a:pPr>
            <a:r>
              <a:rPr lang="en-US" dirty="0" smtClean="0">
                <a:latin typeface="Times New Roman" pitchFamily="18" charset="0"/>
                <a:cs typeface="Times New Roman" pitchFamily="18" charset="0"/>
              </a:rPr>
              <a:t>Entire data is lost when either the program is terminated or the computer is turned off.</a:t>
            </a:r>
          </a:p>
          <a:p>
            <a:pPr marL="850392" lvl="1" indent="-457200" algn="just">
              <a:buFont typeface="+mj-lt"/>
              <a:buAutoNum type="arabicPeriod"/>
            </a:pPr>
            <a:r>
              <a:rPr lang="en-US" dirty="0" smtClean="0">
                <a:latin typeface="Times New Roman" pitchFamily="18" charset="0"/>
                <a:cs typeface="Times New Roman" pitchFamily="18" charset="0"/>
              </a:rPr>
              <a:t>When the volume of data to be entered is large, it takes a lot of time to enter the data.</a:t>
            </a:r>
          </a:p>
          <a:p>
            <a:pPr marL="850392" lvl="1" indent="-457200" algn="just">
              <a:buFont typeface="+mj-lt"/>
              <a:buAutoNum type="arabicPeriod"/>
            </a:pPr>
            <a:r>
              <a:rPr lang="en-US" dirty="0" smtClean="0">
                <a:latin typeface="Times New Roman" pitchFamily="18" charset="0"/>
                <a:cs typeface="Times New Roman" pitchFamily="18" charset="0"/>
              </a:rPr>
              <a:t>If user makes a mistake while entering data, whole data has to be re-entered.</a:t>
            </a:r>
          </a:p>
          <a:p>
            <a:pPr algn="just"/>
            <a:r>
              <a:rPr lang="en-US" b="1" u="sng" dirty="0" smtClean="0">
                <a:latin typeface="Times New Roman" pitchFamily="18" charset="0"/>
                <a:cs typeface="Times New Roman" pitchFamily="18" charset="0"/>
              </a:rPr>
              <a:t>Solution</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3000" b="1" dirty="0" smtClean="0">
                <a:solidFill>
                  <a:srgbClr val="FF0000"/>
                </a:solidFill>
                <a:latin typeface="Times New Roman" pitchFamily="18" charset="0"/>
                <a:cs typeface="Times New Roman" pitchFamily="18" charset="0"/>
              </a:rPr>
              <a:t>File</a:t>
            </a:r>
          </a:p>
        </p:txBody>
      </p:sp>
      <p:sp>
        <p:nvSpPr>
          <p:cNvPr id="3" name="Title 2"/>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67072"/>
          </a:xfrm>
        </p:spPr>
        <p:txBody>
          <a:bodyPr>
            <a:normAutofit lnSpcReduction="10000"/>
          </a:bodyPr>
          <a:lstStyle/>
          <a:p>
            <a:pPr algn="just"/>
            <a:r>
              <a:rPr lang="en-US" b="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This mode opens an existing file for reading only purpose. If file exists, then the file is loaded into memory and a pointer that points to the first character in the file is assigned to the file pointer. If file does not exist, then it returns NULL. The possible operation is – reading from the file only.</a:t>
            </a:r>
          </a:p>
          <a:p>
            <a:pPr algn="just"/>
            <a:r>
              <a:rPr lang="en-US" b="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This mode opens a file for writing only purpose. If file exists, then the contents of the file are overwritten (content is deleted first and then written). If file does not exist, a new file is created. It returns NULL, if it is unable to open the file in write mode. The possible operation is – writing to the file only.</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File Opening Modes…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med">
    <p:wedg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700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edit_record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st_name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int record=0;</a:t>
            </a:r>
          </a:p>
          <a:p>
            <a:pPr>
              <a:buNone/>
            </a:pPr>
            <a:r>
              <a:rPr lang="en-US" b="1" dirty="0" smtClean="0">
                <a:latin typeface="Times New Roman" pitchFamily="18" charset="0"/>
                <a:cs typeface="Times New Roman" pitchFamily="18" charset="0"/>
              </a:rPr>
              <a:t>char another='y';</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open file.");</a:t>
            </a:r>
          </a:p>
          <a:p>
            <a:pPr>
              <a:buNone/>
            </a:pPr>
            <a:r>
              <a:rPr lang="en-US" b="1" dirty="0" smtClean="0">
                <a:latin typeface="Times New Roman" pitchFamily="18" charset="0"/>
                <a:cs typeface="Times New Roman" pitchFamily="18" charset="0"/>
              </a:rPr>
              <a:t>	return;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while(another=='y')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Enter name of student to modify:\t");</a:t>
            </a:r>
          </a:p>
          <a:p>
            <a:pPr>
              <a:buNone/>
            </a:pPr>
            <a:r>
              <a:rPr lang="en-US" b="1" dirty="0" smtClean="0">
                <a:latin typeface="Times New Roman" pitchFamily="18" charset="0"/>
                <a:cs typeface="Times New Roman" pitchFamily="18" charset="0"/>
              </a:rPr>
              <a:t>  scanf("%s", </a:t>
            </a:r>
            <a:r>
              <a:rPr lang="en-US" b="1" dirty="0" err="1" smtClean="0">
                <a:latin typeface="Times New Roman" pitchFamily="18" charset="0"/>
                <a:cs typeface="Times New Roman" pitchFamily="18" charset="0"/>
              </a:rPr>
              <a:t>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s.name,st_name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Enter new </a:t>
            </a:r>
            <a:r>
              <a:rPr lang="en-US" b="1" dirty="0" err="1" smtClean="0">
                <a:latin typeface="Times New Roman" pitchFamily="18" charset="0"/>
                <a:cs typeface="Times New Roman" pitchFamily="18" charset="0"/>
              </a:rPr>
              <a:t>roll,name,address</a:t>
            </a:r>
            <a:r>
              <a:rPr lang="en-US" b="1" dirty="0" smtClean="0">
                <a:latin typeface="Times New Roman" pitchFamily="18" charset="0"/>
                <a:cs typeface="Times New Roman" pitchFamily="18" charset="0"/>
              </a:rPr>
              <a:t> &amp;marks:\t");</a:t>
            </a:r>
          </a:p>
          <a:p>
            <a:pPr>
              <a:buNone/>
            </a:pPr>
            <a:r>
              <a:rPr lang="en-US" b="1" dirty="0" smtClean="0">
                <a:latin typeface="Times New Roman" pitchFamily="18" charset="0"/>
                <a:cs typeface="Times New Roman" pitchFamily="18" charset="0"/>
              </a:rPr>
              <a:t>		scanf("%d %s %s %</a:t>
            </a:r>
            <a:r>
              <a:rPr lang="en-US" b="1" dirty="0" err="1" smtClean="0">
                <a:latin typeface="Times New Roman" pitchFamily="18" charset="0"/>
                <a:cs typeface="Times New Roman" pitchFamily="18" charset="0"/>
              </a:rPr>
              <a:t>f",&amp;s.roll,s.name,s.address,&amp;s.marks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fp,sizeof</a:t>
            </a:r>
            <a:r>
              <a:rPr lang="en-US" b="1" dirty="0" smtClean="0">
                <a:latin typeface="Times New Roman" pitchFamily="18" charset="0"/>
                <a:cs typeface="Times New Roman" pitchFamily="18" charset="0"/>
              </a:rPr>
              <a:t>(s)*record,0);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record++;</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Modify another record(y/n)?:");</a:t>
            </a:r>
          </a:p>
          <a:p>
            <a:pPr>
              <a:buNone/>
            </a:pPr>
            <a:r>
              <a:rPr lang="en-US" b="1" dirty="0" smtClean="0">
                <a:latin typeface="Times New Roman" pitchFamily="18" charset="0"/>
                <a:cs typeface="Times New Roman" pitchFamily="18" charset="0"/>
              </a:rPr>
              <a:t>  another=</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transition spd="med">
    <p:wedg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625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delete_record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st_name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char another='y';</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open file");</a:t>
            </a:r>
          </a:p>
          <a:p>
            <a:pPr>
              <a:buNone/>
            </a:pPr>
            <a:r>
              <a:rPr lang="en-US" b="1" dirty="0" smtClean="0">
                <a:latin typeface="Times New Roman" pitchFamily="18" charset="0"/>
                <a:cs typeface="Times New Roman" pitchFamily="18" charset="0"/>
              </a:rPr>
              <a:t>	return;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while(another=='y')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name of student to delete:");</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s",st_name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temp.dat","wb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s.name,st_name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remove("C:\\studmgmt.dat");</a:t>
            </a:r>
          </a:p>
          <a:p>
            <a:pPr>
              <a:buNone/>
            </a:pPr>
            <a:r>
              <a:rPr lang="nl-NL" b="1" dirty="0" smtClean="0">
                <a:latin typeface="Times New Roman" pitchFamily="18" charset="0"/>
                <a:cs typeface="Times New Roman" pitchFamily="18" charset="0"/>
              </a:rPr>
              <a:t>	rename("C:\\temp.dat","C:\\studmgmt.dat");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nDelete</a:t>
            </a:r>
            <a:r>
              <a:rPr lang="en-US" b="1" dirty="0" smtClean="0">
                <a:latin typeface="Times New Roman" pitchFamily="18" charset="0"/>
                <a:cs typeface="Times New Roman" pitchFamily="18" charset="0"/>
              </a:rPr>
              <a:t> another record(y/n)?:");</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another=</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transition spd="med">
    <p:wedg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display_all_records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Roll\t Name\t\t Address\t\t Marks");</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\t\</a:t>
            </a:r>
            <a:r>
              <a:rPr lang="en-US" b="1" dirty="0" err="1" smtClean="0">
                <a:latin typeface="Times New Roman" pitchFamily="18" charset="0"/>
                <a:cs typeface="Times New Roman" pitchFamily="18" charset="0"/>
              </a:rPr>
              <a:t>t%f</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s.roll</a:t>
            </a:r>
            <a:r>
              <a:rPr lang="en-US" b="1" dirty="0" smtClean="0">
                <a:latin typeface="Times New Roman" pitchFamily="18" charset="0"/>
                <a:cs typeface="Times New Roman" pitchFamily="18" charset="0"/>
              </a:rPr>
              <a:t>, s.name, </a:t>
            </a:r>
            <a:r>
              <a:rPr lang="en-US" b="1" dirty="0" err="1" smtClean="0">
                <a:latin typeface="Times New Roman" pitchFamily="18" charset="0"/>
                <a:cs typeface="Times New Roman" pitchFamily="18" charset="0"/>
              </a:rPr>
              <a:t>s.address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transition spd="med">
    <p:wedg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625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display_alphabetical_order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r>
              <a:rPr lang="en-US" b="1" dirty="0" err="1" smtClean="0">
                <a:latin typeface="Times New Roman" pitchFamily="18" charset="0"/>
                <a:cs typeface="Times New Roman" pitchFamily="18" charset="0"/>
              </a:rPr>
              <a:t>st,temp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no_of_records</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no_of_records</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st</a:t>
            </a:r>
            <a:r>
              <a:rPr lang="en-US" b="1" dirty="0" smtClean="0">
                <a:latin typeface="Times New Roman" pitchFamily="18" charset="0"/>
                <a:cs typeface="Times New Roman" pitchFamily="18" charset="0"/>
              </a:rPr>
              <a:t>=(struct student *)malloc(</a:t>
            </a:r>
            <a:r>
              <a:rPr lang="en-US" b="1" dirty="0" err="1" smtClean="0">
                <a:latin typeface="Times New Roman" pitchFamily="18" charset="0"/>
                <a:cs typeface="Times New Roman" pitchFamily="18" charset="0"/>
              </a:rPr>
              <a:t>no_of_records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student));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no_of_records;i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)=s;</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for(i=0;i&lt;no_of_records-1;i++)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for(j=i+1;j&lt;</a:t>
            </a:r>
            <a:r>
              <a:rPr lang="en-US" b="1" dirty="0" err="1" smtClean="0">
                <a:latin typeface="Times New Roman" pitchFamily="18" charset="0"/>
                <a:cs typeface="Times New Roman" pitchFamily="18" charset="0"/>
              </a:rPr>
              <a:t>no_of_records;j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st+j</a:t>
            </a:r>
            <a:r>
              <a:rPr lang="en-US" b="1" dirty="0" smtClean="0">
                <a:latin typeface="Times New Roman" pitchFamily="18" charset="0"/>
                <a:cs typeface="Times New Roman" pitchFamily="18" charset="0"/>
              </a:rPr>
              <a:t>)-&gt;name)&gt;0)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temp=*(</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st+j</a:t>
            </a:r>
            <a:r>
              <a:rPr lang="en-US" b="1" dirty="0" smtClean="0">
                <a:latin typeface="Times New Roman" pitchFamily="18" charset="0"/>
                <a:cs typeface="Times New Roman" pitchFamily="18" charset="0"/>
              </a:rPr>
              <a:t>)=temp;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printf("\n Records in alphabetical order:");</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no_of_records;i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)-&gt;roll,(</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)-&gt;address,(</a:t>
            </a:r>
            <a:r>
              <a:rPr lang="en-US" b="1" dirty="0" err="1" smtClean="0">
                <a:latin typeface="Times New Roman" pitchFamily="18" charset="0"/>
                <a:cs typeface="Times New Roman" pitchFamily="18" charset="0"/>
              </a:rPr>
              <a:t>st+i</a:t>
            </a:r>
            <a:r>
              <a:rPr lang="en-US" b="1" dirty="0" smtClean="0">
                <a:latin typeface="Times New Roman" pitchFamily="18" charset="0"/>
                <a:cs typeface="Times New Roman" pitchFamily="18" charset="0"/>
              </a:rPr>
              <a:t>)-&gt;marks);</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transition spd="med">
    <p:wedg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85000" lnSpcReduction="1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display_info_of_roll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int r;</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search=0;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roll no. you want to search:\t");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s.roll</a:t>
            </a:r>
            <a:r>
              <a:rPr lang="en-US" b="1" dirty="0" smtClean="0">
                <a:latin typeface="Times New Roman" pitchFamily="18" charset="0"/>
                <a:cs typeface="Times New Roman" pitchFamily="18" charset="0"/>
              </a:rPr>
              <a:t>==r)</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search=1;</a:t>
            </a:r>
          </a:p>
          <a:p>
            <a:pPr>
              <a:buNone/>
            </a:pPr>
            <a:r>
              <a:rPr lang="en-US" b="1" dirty="0" smtClean="0">
                <a:latin typeface="Times New Roman" pitchFamily="18" charset="0"/>
                <a:cs typeface="Times New Roman" pitchFamily="18" charset="0"/>
              </a:rPr>
              <a:t>		printf("\n Student with roll no. %d is:",r);</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nName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tAddress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t%f",s.name,s.address,s.marks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if(search==0)</a:t>
            </a:r>
          </a:p>
          <a:p>
            <a:pPr>
              <a:buNone/>
            </a:pPr>
            <a:r>
              <a:rPr lang="en-US" b="1" dirty="0" smtClean="0">
                <a:latin typeface="Times New Roman" pitchFamily="18" charset="0"/>
                <a:cs typeface="Times New Roman" pitchFamily="18" charset="0"/>
              </a:rPr>
              <a:t>	printf("\n There is no student with roll no. %</a:t>
            </a:r>
            <a:r>
              <a:rPr lang="en-US" b="1" dirty="0" err="1" smtClean="0">
                <a:latin typeface="Times New Roman" pitchFamily="18" charset="0"/>
                <a:cs typeface="Times New Roman" pitchFamily="18" charset="0"/>
              </a:rPr>
              <a:t>d",r</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104</a:t>
            </a:fld>
            <a:endParaRPr lang="en-US"/>
          </a:p>
        </p:txBody>
      </p:sp>
    </p:spTree>
  </p:cSld>
  <p:clrMapOvr>
    <a:masterClrMapping/>
  </p:clrMapOvr>
  <p:transition spd="med">
    <p:wedg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775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display_info_of_name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st_name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int search=0;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student name to be searched:\t");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s",st_name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s.name,st_name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search=1;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nThe</a:t>
            </a:r>
            <a:r>
              <a:rPr lang="en-US" b="1" dirty="0" smtClean="0">
                <a:latin typeface="Times New Roman" pitchFamily="18" charset="0"/>
                <a:cs typeface="Times New Roman" pitchFamily="18" charset="0"/>
              </a:rPr>
              <a:t> record of student with name %s is:",</a:t>
            </a:r>
            <a:r>
              <a:rPr lang="en-US" b="1" dirty="0" err="1" smtClean="0">
                <a:latin typeface="Times New Roman" pitchFamily="18" charset="0"/>
                <a:cs typeface="Times New Roman" pitchFamily="18" charset="0"/>
              </a:rPr>
              <a:t>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nRoll</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tAddress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 %s %</a:t>
            </a:r>
            <a:r>
              <a:rPr lang="en-US" b="1" dirty="0" err="1" smtClean="0">
                <a:latin typeface="Times New Roman" pitchFamily="18" charset="0"/>
                <a:cs typeface="Times New Roman" pitchFamily="18" charset="0"/>
              </a:rPr>
              <a:t>f",s.roll,s.address,s.marks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if(search==0)</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nThere</a:t>
            </a:r>
            <a:r>
              <a:rPr lang="en-US" b="1" dirty="0" smtClean="0">
                <a:latin typeface="Times New Roman" pitchFamily="18" charset="0"/>
                <a:cs typeface="Times New Roman" pitchFamily="18" charset="0"/>
              </a:rPr>
              <a:t> is no student with the name %</a:t>
            </a:r>
            <a:r>
              <a:rPr lang="en-US" b="1" dirty="0" err="1" smtClean="0">
                <a:latin typeface="Times New Roman" pitchFamily="18" charset="0"/>
                <a:cs typeface="Times New Roman" pitchFamily="18" charset="0"/>
              </a:rPr>
              <a:t>s.",st_name</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105</a:t>
            </a:fld>
            <a:endParaRPr lang="en-US"/>
          </a:p>
        </p:txBody>
      </p:sp>
    </p:spTree>
  </p:cSld>
  <p:clrMapOvr>
    <a:masterClrMapping/>
  </p:clrMapOvr>
  <p:transition spd="med">
    <p:wedg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1">
            <a:normAutofit fontScale="62500" lnSpcReduction="20000"/>
          </a:bodyPr>
          <a:lstStyle/>
          <a:p>
            <a:pPr>
              <a:buNone/>
            </a:pPr>
            <a:r>
              <a:rPr lang="en-US" b="1" dirty="0" smtClean="0">
                <a:latin typeface="Times New Roman" pitchFamily="18" charset="0"/>
                <a:cs typeface="Times New Roman" pitchFamily="18" charset="0"/>
              </a:rPr>
              <a:t>void display_marks_80()</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search=0;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Record of students with marks&gt;=80");</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&gt;=80)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search=1;</a:t>
            </a:r>
          </a:p>
          <a:p>
            <a:pPr>
              <a:buNone/>
            </a:pPr>
            <a:r>
              <a:rPr lang="nn-NO" b="1" dirty="0" smtClean="0">
                <a:latin typeface="Times New Roman" pitchFamily="18" charset="0"/>
                <a:cs typeface="Times New Roman" pitchFamily="18" charset="0"/>
              </a:rPr>
              <a:t>		printf("\nRoll No.=%d",s.roll);</a:t>
            </a:r>
          </a:p>
          <a:p>
            <a:pPr>
              <a:buNone/>
            </a:pPr>
            <a:r>
              <a:rPr lang="en-US" b="1" dirty="0" smtClean="0">
                <a:latin typeface="Times New Roman" pitchFamily="18" charset="0"/>
                <a:cs typeface="Times New Roman" pitchFamily="18" charset="0"/>
              </a:rPr>
              <a:t>		printf(" Name=%</a:t>
            </a:r>
            <a:r>
              <a:rPr lang="en-US" b="1" dirty="0" err="1" smtClean="0">
                <a:latin typeface="Times New Roman" pitchFamily="18" charset="0"/>
                <a:cs typeface="Times New Roman" pitchFamily="18" charset="0"/>
              </a:rPr>
              <a:t>s",s.name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Address=%</a:t>
            </a:r>
            <a:r>
              <a:rPr lang="en-US" b="1" dirty="0" err="1" smtClean="0">
                <a:latin typeface="Times New Roman" pitchFamily="18" charset="0"/>
                <a:cs typeface="Times New Roman" pitchFamily="18" charset="0"/>
              </a:rPr>
              <a:t>s",s.address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Marks=%</a:t>
            </a:r>
            <a:r>
              <a:rPr lang="en-US" b="1" dirty="0" err="1" smtClean="0">
                <a:latin typeface="Times New Roman" pitchFamily="18" charset="0"/>
                <a:cs typeface="Times New Roman" pitchFamily="18" charset="0"/>
              </a:rPr>
              <a:t>f",s.marks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if(search==0)</a:t>
            </a:r>
          </a:p>
          <a:p>
            <a:pPr>
              <a:buNone/>
            </a:pPr>
            <a:r>
              <a:rPr lang="en-US" b="1" dirty="0" smtClean="0">
                <a:latin typeface="Times New Roman" pitchFamily="18" charset="0"/>
                <a:cs typeface="Times New Roman" pitchFamily="18" charset="0"/>
              </a:rPr>
              <a:t>	printf("\n There is no student with marks&gt;=80.");</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transition spd="med">
    <p:wedg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1">
            <a:normAutofit fontScale="700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display_address_ktm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search=0;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Record of students with address \"Kathmandu\"");</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s.address,"Kathmandu</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search=1;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nRoll</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d",s.roll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Name=%</a:t>
            </a:r>
            <a:r>
              <a:rPr lang="en-US" b="1" dirty="0" err="1" smtClean="0">
                <a:latin typeface="Times New Roman" pitchFamily="18" charset="0"/>
                <a:cs typeface="Times New Roman" pitchFamily="18" charset="0"/>
              </a:rPr>
              <a:t>s",s.name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 Marks=%</a:t>
            </a:r>
            <a:r>
              <a:rPr lang="en-US" b="1" dirty="0" err="1" smtClean="0">
                <a:latin typeface="Times New Roman" pitchFamily="18" charset="0"/>
                <a:cs typeface="Times New Roman" pitchFamily="18" charset="0"/>
              </a:rPr>
              <a:t>f",s.marks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if(search==0)</a:t>
            </a:r>
          </a:p>
          <a:p>
            <a:pPr>
              <a:buNone/>
            </a:pPr>
            <a:r>
              <a:rPr lang="en-US" b="1" dirty="0" smtClean="0">
                <a:latin typeface="Times New Roman" pitchFamily="18" charset="0"/>
                <a:cs typeface="Times New Roman" pitchFamily="18" charset="0"/>
              </a:rPr>
              <a:t>	printf("\n There is no student from \"Kathmandu\"");</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107</a:t>
            </a:fld>
            <a:endParaRPr lang="en-US"/>
          </a:p>
        </p:txBody>
      </p:sp>
    </p:spTree>
  </p:cSld>
  <p:clrMapOvr>
    <a:masterClrMapping/>
  </p:clrMapOvr>
  <p:transition spd="med">
    <p:wedg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Arrange the master file in descending order of average marks and create a new file.</a:t>
            </a:r>
          </a:p>
          <a:p>
            <a:pPr algn="just"/>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108</a:t>
            </a:fld>
            <a:endParaRPr lang="en-US"/>
          </a:p>
        </p:txBody>
      </p:sp>
    </p:spTree>
  </p:cSld>
  <p:clrMapOvr>
    <a:masterClrMapping/>
  </p:clrMapOvr>
  <p:transition spd="med">
    <p:wedg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numCol="2">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float </a:t>
            </a:r>
            <a:r>
              <a:rPr lang="en-US" b="1" dirty="0" err="1" smtClean="0">
                <a:latin typeface="Times New Roman" pitchFamily="18" charset="0"/>
                <a:cs typeface="Times New Roman" pitchFamily="18" charset="0"/>
              </a:rPr>
              <a:t>avg</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float *p;</a:t>
            </a:r>
          </a:p>
          <a:p>
            <a:pPr>
              <a:buNone/>
            </a:pPr>
            <a:r>
              <a:rPr lang="en-US" b="1" dirty="0" smtClean="0">
                <a:latin typeface="Times New Roman" pitchFamily="18" charset="0"/>
                <a:cs typeface="Times New Roman" pitchFamily="18" charset="0"/>
              </a:rPr>
              <a:t>int count=0;</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float temp;</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master.txt","r</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descend.txt","w</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f",&amp;avg</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count=count+1;</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p=(float *)malloc(count*</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(float));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count;i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,"%f",(</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for(i=0;i&lt;count-1;i++)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for(j=i+1;j&lt;</a:t>
            </a:r>
            <a:r>
              <a:rPr lang="en-US" b="1" dirty="0" err="1" smtClean="0">
                <a:latin typeface="Times New Roman" pitchFamily="18" charset="0"/>
                <a:cs typeface="Times New Roman" pitchFamily="18" charset="0"/>
              </a:rPr>
              <a:t>count;j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)&lt;*(</a:t>
            </a:r>
            <a:r>
              <a:rPr lang="en-US" b="1" dirty="0" err="1" smtClean="0">
                <a:latin typeface="Times New Roman" pitchFamily="18" charset="0"/>
                <a:cs typeface="Times New Roman" pitchFamily="18" charset="0"/>
              </a:rPr>
              <a:t>p+j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temp=*(</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p+j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p+j</a:t>
            </a:r>
            <a:r>
              <a:rPr lang="en-US" b="1" dirty="0" smtClean="0">
                <a:latin typeface="Times New Roman" pitchFamily="18" charset="0"/>
                <a:cs typeface="Times New Roman" pitchFamily="18" charset="0"/>
              </a:rPr>
              <a:t>)=temp;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count;i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,"%f\t",*(</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109</a:t>
            </a:fld>
            <a:endParaRPr lang="en-US"/>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43272"/>
          </a:xfrm>
        </p:spPr>
        <p:txBody>
          <a:bodyPr>
            <a:normAutofit fontScale="92500" lnSpcReduction="20000"/>
          </a:bodyPr>
          <a:lstStyle/>
          <a:p>
            <a:pPr algn="just"/>
            <a:r>
              <a:rPr lang="en-US" b="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This mode opens an existing file for appending purpose (i.e. adding new information at the end of file). If file exists, then the file is loaded into memory and a pointer that points to the last character of the file is assigned to the file pointer. If file does not exist, a new file is created. It returns NULL, if it is unable to open the file in append mode. The possible operation is – adding new contents at the end of file.</a:t>
            </a:r>
          </a:p>
          <a:p>
            <a:pPr algn="just"/>
            <a:r>
              <a:rPr lang="en-US" b="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This mode opens an existing file for reading and writing purpose. If file exists, then the file is loaded into memory and a pointer that points to the first character in the file is assigned to the file pointer. If file does not exist, then it returns NULL. The possible operations are – reading existing contents, writing new contents and modifying existing contents of the file.</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File Opening Modes…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med">
    <p:wedg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Suppose a store has a number of items in their inventory and that each item is supplied by at most two suppliers. Create inventory and supplier files. Find the address of all suppliers who supply more than 10 different items. Discuss any changes in the data structure you suggest to simplify solving this problem.</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110</a:t>
            </a:fld>
            <a:endParaRPr lang="en-US"/>
          </a:p>
        </p:txBody>
      </p:sp>
    </p:spTree>
  </p:cSld>
  <p:clrMapOvr>
    <a:masterClrMapping/>
  </p:clrMapOvr>
  <p:transition spd="med">
    <p:wedg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5867400"/>
          </a:xfrm>
        </p:spPr>
        <p:txBody>
          <a:bodyPr numCol="2">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supplier</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name[10];</a:t>
            </a:r>
          </a:p>
          <a:p>
            <a:pPr>
              <a:buNone/>
            </a:pPr>
            <a:r>
              <a:rPr lang="en-US" b="1" dirty="0" smtClean="0">
                <a:latin typeface="Times New Roman" pitchFamily="18" charset="0"/>
                <a:cs typeface="Times New Roman" pitchFamily="18" charset="0"/>
              </a:rPr>
              <a:t>	char </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store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item[10];</a:t>
            </a:r>
          </a:p>
          <a:p>
            <a:pPr>
              <a:buNone/>
            </a:pPr>
            <a:r>
              <a:rPr lang="en-US" b="1" dirty="0" smtClean="0">
                <a:latin typeface="Times New Roman" pitchFamily="18" charset="0"/>
                <a:cs typeface="Times New Roman" pitchFamily="18" charset="0"/>
              </a:rPr>
              <a:t>	char sup1[10];</a:t>
            </a:r>
          </a:p>
          <a:p>
            <a:pPr>
              <a:buNone/>
            </a:pPr>
            <a:r>
              <a:rPr lang="en-US" b="1" dirty="0" smtClean="0">
                <a:latin typeface="Times New Roman" pitchFamily="18" charset="0"/>
                <a:cs typeface="Times New Roman" pitchFamily="18" charset="0"/>
              </a:rPr>
              <a:t>	char sup2[10];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store *s;</a:t>
            </a:r>
          </a:p>
          <a:p>
            <a:pPr>
              <a:buNone/>
            </a:pPr>
            <a:r>
              <a:rPr lang="en-US" b="1" dirty="0" smtClean="0">
                <a:latin typeface="Times New Roman" pitchFamily="18" charset="0"/>
                <a:cs typeface="Times New Roman" pitchFamily="18" charset="0"/>
              </a:rPr>
              <a:t>struct supplier *sp;</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m,n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p,q</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yn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x[10],y[10],z[10];</a:t>
            </a:r>
          </a:p>
          <a:p>
            <a:pPr>
              <a:buNone/>
            </a:pPr>
            <a:r>
              <a:rPr lang="en-US" b="1" dirty="0" smtClean="0">
                <a:latin typeface="Times New Roman" pitchFamily="18" charset="0"/>
                <a:cs typeface="Times New Roman" pitchFamily="18" charset="0"/>
              </a:rPr>
              <a:t>int count;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inventor.txt","w</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supplier.txt","w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nHow</a:t>
            </a:r>
            <a:r>
              <a:rPr lang="en-US" b="1" dirty="0" smtClean="0">
                <a:latin typeface="Times New Roman" pitchFamily="18" charset="0"/>
                <a:cs typeface="Times New Roman" pitchFamily="18" charset="0"/>
              </a:rPr>
              <a:t> many items:\t");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s=(struct store*)malloc(m*</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store));</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info about item%d",i+1);</a:t>
            </a:r>
          </a:p>
          <a:p>
            <a:pPr>
              <a:buNone/>
            </a:pPr>
            <a:r>
              <a:rPr lang="de-DE" b="1" dirty="0" smtClean="0">
                <a:latin typeface="Times New Roman" pitchFamily="18" charset="0"/>
                <a:cs typeface="Times New Roman" pitchFamily="18" charset="0"/>
              </a:rPr>
              <a:t>	printf("\nEnter item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)-&gt;item);</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first supplier's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)-&gt;sup1);</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printf("Is there a second supplier(y/n):\t");</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c",&amp;yn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yn</a:t>
            </a:r>
            <a:r>
              <a:rPr lang="en-US" b="1" dirty="0" smtClean="0">
                <a:latin typeface="Times New Roman" pitchFamily="18" charset="0"/>
                <a:cs typeface="Times New Roman" pitchFamily="18" charset="0"/>
              </a:rPr>
              <a:t>=='y')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second supplier's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)-&gt;sup2);</a:t>
            </a:r>
          </a:p>
          <a:p>
            <a:pPr>
              <a:buNone/>
            </a:pPr>
            <a:r>
              <a:rPr lang="pt-BR" b="1" dirty="0" smtClean="0">
                <a:latin typeface="Times New Roman" pitchFamily="18" charset="0"/>
                <a:cs typeface="Times New Roman" pitchFamily="18" charset="0"/>
              </a:rPr>
              <a:t>		fprintf(fp,"%s %s %s\n",(s+i)-&gt;item,(s+i)-&gt;sup1,(s+i)-&gt;sup2);</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a:t>
            </a:r>
          </a:p>
          <a:p>
            <a:pPr>
              <a:buNone/>
            </a:pPr>
            <a:r>
              <a:rPr lang="pt-BR" b="1" dirty="0" smtClean="0">
                <a:latin typeface="Times New Roman" pitchFamily="18" charset="0"/>
                <a:cs typeface="Times New Roman" pitchFamily="18" charset="0"/>
              </a:rPr>
              <a:t>		fprintf(fp,"%s %s NULL\n",(s+i)-&gt;item,(s+i)-&gt;sup1,(s+i)-&gt;sup2);</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111</a:t>
            </a:fld>
            <a:endParaRPr lang="en-US"/>
          </a:p>
        </p:txBody>
      </p:sp>
    </p:spTree>
  </p:cSld>
  <p:clrMapOvr>
    <a:masterClrMapping/>
  </p:clrMapOvr>
  <p:transition spd="med">
    <p:wedg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5715000"/>
          </a:xfrm>
        </p:spPr>
        <p:txBody>
          <a:bodyPr numCol="2">
            <a:normAutofit fontScale="55000" lnSpcReduction="20000"/>
          </a:bodyPr>
          <a:lstStyle/>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nHow</a:t>
            </a:r>
            <a:r>
              <a:rPr lang="en-US" b="1" dirty="0" smtClean="0">
                <a:latin typeface="Times New Roman" pitchFamily="18" charset="0"/>
                <a:cs typeface="Times New Roman" pitchFamily="18" charset="0"/>
              </a:rPr>
              <a:t> many suppliers:\t");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sp=(struct supplier*)malloc(n*</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supplier));</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info about supplier%d",i+1);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supplier's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supplier's address:\t");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%s\n",(</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free(s);</a:t>
            </a:r>
          </a:p>
          <a:p>
            <a:pPr>
              <a:buNone/>
            </a:pPr>
            <a:r>
              <a:rPr lang="en-US" b="1" dirty="0" smtClean="0">
                <a:latin typeface="Times New Roman" pitchFamily="18" charset="0"/>
                <a:cs typeface="Times New Roman" pitchFamily="18" charset="0"/>
              </a:rPr>
              <a:t>free(sp);</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inventor.txt","r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count=0;</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supplier.txt","r</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p=0;</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%s %</a:t>
            </a:r>
            <a:r>
              <a:rPr lang="en-US" b="1" dirty="0" err="1" smtClean="0">
                <a:latin typeface="Times New Roman" pitchFamily="18" charset="0"/>
                <a:cs typeface="Times New Roman" pitchFamily="18" charset="0"/>
              </a:rPr>
              <a:t>s",x,y,z</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p++;</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q=0;</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a:t>
            </a:r>
            <a:r>
              <a:rPr lang="en-US" b="1" dirty="0" err="1" smtClean="0">
                <a:latin typeface="Times New Roman" pitchFamily="18" charset="0"/>
                <a:cs typeface="Times New Roman" pitchFamily="18" charset="0"/>
              </a:rPr>
              <a:t>s",x,y</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q++;</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s=(struct store *)malloc(p*</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store));</a:t>
            </a:r>
          </a:p>
          <a:p>
            <a:pPr>
              <a:buNone/>
            </a:pPr>
            <a:r>
              <a:rPr lang="en-US" b="1" dirty="0" smtClean="0">
                <a:latin typeface="Times New Roman" pitchFamily="18" charset="0"/>
                <a:cs typeface="Times New Roman" pitchFamily="18" charset="0"/>
              </a:rPr>
              <a:t>sp=(struct supplier *)malloc(q*</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supplier));</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112</a:t>
            </a:fld>
            <a:endParaRPr lang="en-US"/>
          </a:p>
        </p:txBody>
      </p:sp>
    </p:spTree>
  </p:cSld>
  <p:clrMapOvr>
    <a:masterClrMapping/>
  </p:clrMapOvr>
  <p:transition spd="med">
    <p:wedg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8686800" cy="6096000"/>
          </a:xfrm>
        </p:spPr>
        <p:txBody>
          <a:bodyPr numCol="2">
            <a:normAutofit fontScale="77500" lnSpcReduction="20000"/>
          </a:bodyPr>
          <a:lstStyle/>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%s %s",(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)-&gt;item,(</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)-&gt;sup1,(</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)-&gt;sup2);</a:t>
            </a:r>
          </a:p>
          <a:p>
            <a:pPr>
              <a:buNone/>
            </a:pPr>
            <a:r>
              <a:rPr lang="pt-BR" b="1" dirty="0" smtClean="0">
                <a:latin typeface="Times New Roman" pitchFamily="18" charset="0"/>
                <a:cs typeface="Times New Roman" pitchFamily="18" charset="0"/>
              </a:rPr>
              <a:t>	printf("\n%s %s %s\n",(s+i)-&gt;item,(s+i)-&gt;sup1,(s+i)-&gt;sup2);</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q;i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 %s\n",(</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q;i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p;j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)-&gt;sup1)==0) || (</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)-&gt;sup2)==0))</a:t>
            </a:r>
          </a:p>
          <a:p>
            <a:pPr>
              <a:buNone/>
            </a:pPr>
            <a:r>
              <a:rPr lang="en-US" b="1" dirty="0" smtClean="0">
                <a:latin typeface="Times New Roman" pitchFamily="18" charset="0"/>
                <a:cs typeface="Times New Roman" pitchFamily="18" charset="0"/>
              </a:rPr>
              <a:t>	   count=count+1;</a:t>
            </a:r>
          </a:p>
          <a:p>
            <a:pPr>
              <a:buNone/>
            </a:pPr>
            <a:r>
              <a:rPr lang="en-US" b="1" dirty="0" smtClean="0">
                <a:latin typeface="Times New Roman" pitchFamily="18" charset="0"/>
                <a:cs typeface="Times New Roman" pitchFamily="18" charset="0"/>
              </a:rPr>
              <a:t>	if(count&gt;10)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nSupplier's</a:t>
            </a:r>
            <a:r>
              <a:rPr lang="en-US" b="1" dirty="0" smtClean="0">
                <a:latin typeface="Times New Roman" pitchFamily="18" charset="0"/>
                <a:cs typeface="Times New Roman" pitchFamily="18" charset="0"/>
              </a:rPr>
              <a:t> address supplying&gt;10 items=%s\n",(</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count=0;</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113</a:t>
            </a:fld>
            <a:endParaRPr lang="en-US"/>
          </a:p>
        </p:txBody>
      </p:sp>
    </p:spTree>
  </p:cSld>
  <p:clrMapOvr>
    <a:masterClrMapping/>
  </p:clrMapOvr>
  <p:transition spd="med">
    <p:wedg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534400" cy="4788091"/>
          </a:xfrm>
        </p:spPr>
        <p:txBody>
          <a:bodyPr/>
          <a:lstStyle/>
          <a:p>
            <a:pPr algn="just"/>
            <a:r>
              <a:rPr lang="en-US" dirty="0" smtClean="0">
                <a:latin typeface="Times New Roman" pitchFamily="18" charset="0"/>
                <a:cs typeface="Times New Roman" pitchFamily="18" charset="0"/>
              </a:rPr>
              <a:t>By using the structure of </a:t>
            </a:r>
            <a:r>
              <a:rPr lang="en-US" b="1" i="1" dirty="0" smtClean="0">
                <a:latin typeface="Times New Roman" pitchFamily="18" charset="0"/>
                <a:cs typeface="Times New Roman" pitchFamily="18" charset="0"/>
              </a:rPr>
              <a:t>store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 in the program, we are compelled to provide second supplier’s name even if there is no second supplier (in which case we are providing NULL).</a:t>
            </a:r>
          </a:p>
          <a:p>
            <a:pPr algn="just"/>
            <a:r>
              <a:rPr lang="en-US" dirty="0" smtClean="0">
                <a:latin typeface="Times New Roman" pitchFamily="18" charset="0"/>
                <a:cs typeface="Times New Roman" pitchFamily="18" charset="0"/>
              </a:rPr>
              <a:t>The structure looks like this:</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114</a:t>
            </a:fld>
            <a:endParaRPr lang="en-US"/>
          </a:p>
        </p:txBody>
      </p:sp>
      <p:sp>
        <p:nvSpPr>
          <p:cNvPr id="5" name="Title 4"/>
          <p:cNvSpPr>
            <a:spLocks noGrp="1"/>
          </p:cNvSpPr>
          <p:nvPr>
            <p:ph type="title"/>
          </p:nvPr>
        </p:nvSpPr>
        <p:spPr/>
        <p:txBody>
          <a:bodyPr/>
          <a:lstStyle/>
          <a:p>
            <a:r>
              <a:rPr lang="en-US" dirty="0" smtClean="0"/>
              <a:t>Suggestion</a:t>
            </a:r>
            <a:endParaRPr lang="en-US" dirty="0"/>
          </a:p>
        </p:txBody>
      </p:sp>
      <p:grpSp>
        <p:nvGrpSpPr>
          <p:cNvPr id="13" name="Group 12"/>
          <p:cNvGrpSpPr/>
          <p:nvPr/>
        </p:nvGrpSpPr>
        <p:grpSpPr>
          <a:xfrm>
            <a:off x="685800" y="3429000"/>
            <a:ext cx="8153400" cy="2733020"/>
            <a:chOff x="685800" y="3048000"/>
            <a:chExt cx="8153400" cy="2733020"/>
          </a:xfrm>
        </p:grpSpPr>
        <p:sp>
          <p:nvSpPr>
            <p:cNvPr id="9" name="Rectangle 8"/>
            <p:cNvSpPr/>
            <p:nvPr/>
          </p:nvSpPr>
          <p:spPr>
            <a:xfrm>
              <a:off x="1160346" y="5248870"/>
              <a:ext cx="3004349" cy="523220"/>
            </a:xfrm>
            <a:prstGeom prst="rect">
              <a:avLst/>
            </a:prstGeom>
            <a:noFill/>
          </p:spPr>
          <p:txBody>
            <a:bodyPr wrap="none" lIns="91440" tIns="45720" rIns="91440" bIns="45720">
              <a:spAutoFit/>
            </a:bodyPr>
            <a:lstStyle/>
            <a:p>
              <a:pPr algn="ctr"/>
              <a:r>
                <a:rPr lang="en-U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Inventory.txt</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nvGrpSpPr>
            <p:cNvPr id="12" name="Group 11"/>
            <p:cNvGrpSpPr/>
            <p:nvPr/>
          </p:nvGrpSpPr>
          <p:grpSpPr>
            <a:xfrm>
              <a:off x="685800" y="3048000"/>
              <a:ext cx="8153400" cy="2133600"/>
              <a:chOff x="685800" y="3048000"/>
              <a:chExt cx="8153400" cy="2133600"/>
            </a:xfrm>
          </p:grpSpPr>
          <p:graphicFrame>
            <p:nvGraphicFramePr>
              <p:cNvPr id="8" name="Diagram 7"/>
              <p:cNvGraphicFramePr/>
              <p:nvPr/>
            </p:nvGraphicFramePr>
            <p:xfrm>
              <a:off x="685800" y="3048000"/>
              <a:ext cx="39624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nvGraphicFramePr>
            <p:xfrm>
              <a:off x="4876800" y="3048000"/>
              <a:ext cx="3962400" cy="213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1" name="Rectangle 10"/>
            <p:cNvSpPr/>
            <p:nvPr/>
          </p:nvSpPr>
          <p:spPr>
            <a:xfrm>
              <a:off x="5687089" y="5257800"/>
              <a:ext cx="2537874" cy="523220"/>
            </a:xfrm>
            <a:prstGeom prst="rect">
              <a:avLst/>
            </a:prstGeom>
            <a:noFill/>
          </p:spPr>
          <p:txBody>
            <a:bodyPr wrap="none" lIns="91440" tIns="45720" rIns="91440" bIns="45720">
              <a:spAutoFit/>
            </a:bodyPr>
            <a:lstStyle/>
            <a:p>
              <a:pPr algn="ctr"/>
              <a:r>
                <a:rPr lang="en-U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Supplier.txt</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spTree>
  </p:cSld>
  <p:clrMapOvr>
    <a:masterClrMapping/>
  </p:clrMapOvr>
  <p:transition spd="med">
    <p:wedg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lnSpcReduction="10000"/>
          </a:bodyPr>
          <a:lstStyle/>
          <a:p>
            <a:pPr algn="just"/>
            <a:r>
              <a:rPr lang="en-US" dirty="0" smtClean="0">
                <a:latin typeface="Times New Roman" pitchFamily="18" charset="0"/>
                <a:cs typeface="Times New Roman" pitchFamily="18" charset="0"/>
              </a:rPr>
              <a:t>Because of this structure, for finding the address of suppliers that supply more than 10 items, we have to take one supplier’s name from </a:t>
            </a:r>
            <a:r>
              <a:rPr lang="en-US" i="1" dirty="0" smtClean="0">
                <a:latin typeface="Times New Roman" pitchFamily="18" charset="0"/>
                <a:cs typeface="Times New Roman" pitchFamily="18" charset="0"/>
              </a:rPr>
              <a:t>supplier.txt</a:t>
            </a:r>
            <a:r>
              <a:rPr lang="en-US" dirty="0" smtClean="0">
                <a:latin typeface="Times New Roman" pitchFamily="18" charset="0"/>
                <a:cs typeface="Times New Roman" pitchFamily="18" charset="0"/>
              </a:rPr>
              <a:t> file and do comparison with supplier1 and supplier2 in </a:t>
            </a:r>
            <a:r>
              <a:rPr lang="en-US" i="1" dirty="0" smtClean="0">
                <a:latin typeface="Times New Roman" pitchFamily="18" charset="0"/>
                <a:cs typeface="Times New Roman" pitchFamily="18" charset="0"/>
              </a:rPr>
              <a:t>inventory.txt</a:t>
            </a:r>
            <a:r>
              <a:rPr lang="en-US" dirty="0" smtClean="0">
                <a:latin typeface="Times New Roman" pitchFamily="18" charset="0"/>
                <a:cs typeface="Times New Roman" pitchFamily="18" charset="0"/>
              </a:rPr>
              <a:t> file.</a:t>
            </a:r>
          </a:p>
          <a:p>
            <a:pPr algn="just"/>
            <a:r>
              <a:rPr lang="en-US" dirty="0" smtClean="0">
                <a:latin typeface="Times New Roman" pitchFamily="18" charset="0"/>
                <a:cs typeface="Times New Roman" pitchFamily="18" charset="0"/>
              </a:rPr>
              <a:t>Let there are 15 items in the inventory. Let 10 items are supplied by two suppliers and 5 items are supplied by only one supplier (the second supplier is NULL).</a:t>
            </a:r>
          </a:p>
          <a:p>
            <a:pPr algn="just"/>
            <a:r>
              <a:rPr lang="en-US" dirty="0" smtClean="0">
                <a:latin typeface="Times New Roman" pitchFamily="18" charset="0"/>
                <a:cs typeface="Times New Roman" pitchFamily="18" charset="0"/>
              </a:rPr>
              <a:t>Since we cannot assume, for which item the second supplier is NULL, we have to perform comparison with both of the two suppliers, thus in this case there are 30 comparisons to be made. </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115</a:t>
            </a:fld>
            <a:endParaRPr lang="en-US"/>
          </a:p>
        </p:txBody>
      </p:sp>
      <p:sp>
        <p:nvSpPr>
          <p:cNvPr id="5" name="Title 4"/>
          <p:cNvSpPr>
            <a:spLocks noGrp="1"/>
          </p:cNvSpPr>
          <p:nvPr>
            <p:ph type="title"/>
          </p:nvPr>
        </p:nvSpPr>
        <p:spPr>
          <a:xfrm>
            <a:off x="457200" y="274638"/>
            <a:ext cx="8229600" cy="944562"/>
          </a:xfrm>
        </p:spPr>
        <p:txBody>
          <a:bodyPr/>
          <a:lstStyle/>
          <a:p>
            <a:r>
              <a:rPr lang="en-US" dirty="0" smtClean="0"/>
              <a:t>Suggestion…</a:t>
            </a:r>
            <a:endParaRPr lang="en-US" dirty="0"/>
          </a:p>
        </p:txBody>
      </p:sp>
    </p:spTree>
  </p:cSld>
  <p:clrMapOvr>
    <a:masterClrMapping/>
  </p:clrMapOvr>
  <p:transition spd="med">
    <p:wedg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gn="just"/>
            <a:r>
              <a:rPr lang="en-US" dirty="0" smtClean="0">
                <a:latin typeface="Times New Roman" pitchFamily="18" charset="0"/>
                <a:cs typeface="Times New Roman" pitchFamily="18" charset="0"/>
              </a:rPr>
              <a:t>Changing the structure of </a:t>
            </a:r>
            <a:r>
              <a:rPr lang="en-US" b="1" i="1" dirty="0" smtClean="0">
                <a:latin typeface="Times New Roman" pitchFamily="18" charset="0"/>
                <a:cs typeface="Times New Roman" pitchFamily="18" charset="0"/>
              </a:rPr>
              <a:t>store </a:t>
            </a:r>
            <a:r>
              <a:rPr lang="en-US" dirty="0" smtClean="0">
                <a:latin typeface="Times New Roman" pitchFamily="18" charset="0"/>
                <a:cs typeface="Times New Roman" pitchFamily="18" charset="0"/>
              </a:rPr>
              <a:t>to providing only the name of the item and the name of a supplier one at a time, we can provide the whole information without having NULL values.</a:t>
            </a:r>
          </a:p>
          <a:p>
            <a:pPr algn="just"/>
            <a:r>
              <a:rPr lang="en-US" dirty="0" smtClean="0">
                <a:latin typeface="Times New Roman" pitchFamily="18" charset="0"/>
                <a:cs typeface="Times New Roman" pitchFamily="18" charset="0"/>
              </a:rPr>
              <a:t>Now the structure looks like: </a:t>
            </a:r>
          </a:p>
          <a:p>
            <a:pPr algn="just"/>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116</a:t>
            </a:fld>
            <a:endParaRPr lang="en-US"/>
          </a:p>
        </p:txBody>
      </p:sp>
      <p:sp>
        <p:nvSpPr>
          <p:cNvPr id="5" name="Title 4"/>
          <p:cNvSpPr>
            <a:spLocks noGrp="1"/>
          </p:cNvSpPr>
          <p:nvPr>
            <p:ph type="title"/>
          </p:nvPr>
        </p:nvSpPr>
        <p:spPr>
          <a:xfrm>
            <a:off x="457200" y="274638"/>
            <a:ext cx="8229600" cy="944562"/>
          </a:xfrm>
        </p:spPr>
        <p:txBody>
          <a:bodyPr/>
          <a:lstStyle/>
          <a:p>
            <a:r>
              <a:rPr lang="en-US" dirty="0" smtClean="0"/>
              <a:t>Suggestion…</a:t>
            </a:r>
            <a:endParaRPr lang="en-US" dirty="0"/>
          </a:p>
        </p:txBody>
      </p:sp>
      <p:grpSp>
        <p:nvGrpSpPr>
          <p:cNvPr id="7" name="Group 6"/>
          <p:cNvGrpSpPr/>
          <p:nvPr/>
        </p:nvGrpSpPr>
        <p:grpSpPr>
          <a:xfrm>
            <a:off x="685800" y="3515380"/>
            <a:ext cx="8153400" cy="2733020"/>
            <a:chOff x="685800" y="3048000"/>
            <a:chExt cx="8153400" cy="2733020"/>
          </a:xfrm>
        </p:grpSpPr>
        <p:sp>
          <p:nvSpPr>
            <p:cNvPr id="9" name="Rectangle 8"/>
            <p:cNvSpPr/>
            <p:nvPr/>
          </p:nvSpPr>
          <p:spPr>
            <a:xfrm>
              <a:off x="1160346" y="5248870"/>
              <a:ext cx="3004349" cy="523220"/>
            </a:xfrm>
            <a:prstGeom prst="rect">
              <a:avLst/>
            </a:prstGeom>
            <a:noFill/>
          </p:spPr>
          <p:txBody>
            <a:bodyPr wrap="none" lIns="91440" tIns="45720" rIns="91440" bIns="45720">
              <a:spAutoFit/>
            </a:bodyPr>
            <a:lstStyle/>
            <a:p>
              <a:pPr algn="ctr"/>
              <a:r>
                <a:rPr lang="en-U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Inventory.txt</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nvGrpSpPr>
            <p:cNvPr id="10" name="Group 11"/>
            <p:cNvGrpSpPr/>
            <p:nvPr/>
          </p:nvGrpSpPr>
          <p:grpSpPr>
            <a:xfrm>
              <a:off x="685800" y="3048000"/>
              <a:ext cx="8153400" cy="2133600"/>
              <a:chOff x="685800" y="3048000"/>
              <a:chExt cx="8153400" cy="2133600"/>
            </a:xfrm>
          </p:grpSpPr>
          <p:graphicFrame>
            <p:nvGraphicFramePr>
              <p:cNvPr id="12" name="Diagram 11"/>
              <p:cNvGraphicFramePr/>
              <p:nvPr/>
            </p:nvGraphicFramePr>
            <p:xfrm>
              <a:off x="685800" y="3048000"/>
              <a:ext cx="39624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nvGraphicFramePr>
            <p:xfrm>
              <a:off x="4876800" y="3048000"/>
              <a:ext cx="3962400" cy="213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1" name="Rectangle 10"/>
            <p:cNvSpPr/>
            <p:nvPr/>
          </p:nvSpPr>
          <p:spPr>
            <a:xfrm>
              <a:off x="5687089" y="5257800"/>
              <a:ext cx="2537874" cy="523220"/>
            </a:xfrm>
            <a:prstGeom prst="rect">
              <a:avLst/>
            </a:prstGeom>
            <a:noFill/>
          </p:spPr>
          <p:txBody>
            <a:bodyPr wrap="none" lIns="91440" tIns="45720" rIns="91440" bIns="45720">
              <a:spAutoFit/>
            </a:bodyPr>
            <a:lstStyle/>
            <a:p>
              <a:pPr algn="ctr"/>
              <a:r>
                <a:rPr lang="en-U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Supplier.txt</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spTree>
  </p:cSld>
  <p:clrMapOvr>
    <a:masterClrMapping/>
  </p:clrMapOvr>
  <p:transition spd="med">
    <p:wedg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gn="just"/>
            <a:r>
              <a:rPr lang="en-US" dirty="0" smtClean="0">
                <a:latin typeface="Times New Roman" pitchFamily="18" charset="0"/>
                <a:cs typeface="Times New Roman" pitchFamily="18" charset="0"/>
              </a:rPr>
              <a:t>Because of this structure, for finding the address of suppliers that supply more than 10 items, we have to take one supplier’s name from </a:t>
            </a:r>
            <a:r>
              <a:rPr lang="en-US" i="1" dirty="0" smtClean="0">
                <a:latin typeface="Times New Roman" pitchFamily="18" charset="0"/>
                <a:cs typeface="Times New Roman" pitchFamily="18" charset="0"/>
              </a:rPr>
              <a:t>supplier.txt</a:t>
            </a:r>
            <a:r>
              <a:rPr lang="en-US" dirty="0" smtClean="0">
                <a:latin typeface="Times New Roman" pitchFamily="18" charset="0"/>
                <a:cs typeface="Times New Roman" pitchFamily="18" charset="0"/>
              </a:rPr>
              <a:t> file and do comparison with one supplier at a time in </a:t>
            </a:r>
            <a:r>
              <a:rPr lang="en-US" i="1" dirty="0" smtClean="0">
                <a:latin typeface="Times New Roman" pitchFamily="18" charset="0"/>
                <a:cs typeface="Times New Roman" pitchFamily="18" charset="0"/>
              </a:rPr>
              <a:t>inventory.txt</a:t>
            </a:r>
            <a:r>
              <a:rPr lang="en-US" dirty="0" smtClean="0">
                <a:latin typeface="Times New Roman" pitchFamily="18" charset="0"/>
                <a:cs typeface="Times New Roman" pitchFamily="18" charset="0"/>
              </a:rPr>
              <a:t> file.</a:t>
            </a:r>
          </a:p>
          <a:p>
            <a:pPr algn="just"/>
            <a:r>
              <a:rPr lang="en-US" dirty="0" smtClean="0">
                <a:latin typeface="Times New Roman" pitchFamily="18" charset="0"/>
                <a:cs typeface="Times New Roman" pitchFamily="18" charset="0"/>
              </a:rPr>
              <a:t>Assume the same case. Let there are 15 items in the inventory. Let 10 items are supplied by two suppliers and 5 items are supplied by only one supplier. So overall, there are 25 records. So that, there are only 25 comparisons to be made--------</a:t>
            </a:r>
            <a:r>
              <a:rPr lang="en-US" b="1" dirty="0" smtClean="0">
                <a:solidFill>
                  <a:srgbClr val="FF0000"/>
                </a:solidFill>
                <a:latin typeface="Times New Roman" pitchFamily="18" charset="0"/>
                <a:cs typeface="Times New Roman" pitchFamily="18" charset="0"/>
              </a:rPr>
              <a:t>this is BETTER!!!</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suggestion is illustrated by the following program:</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117</a:t>
            </a:fld>
            <a:endParaRPr lang="en-US"/>
          </a:p>
        </p:txBody>
      </p:sp>
      <p:sp>
        <p:nvSpPr>
          <p:cNvPr id="5" name="Title 4"/>
          <p:cNvSpPr>
            <a:spLocks noGrp="1"/>
          </p:cNvSpPr>
          <p:nvPr>
            <p:ph type="title"/>
          </p:nvPr>
        </p:nvSpPr>
        <p:spPr>
          <a:xfrm>
            <a:off x="457200" y="274638"/>
            <a:ext cx="8229600" cy="944562"/>
          </a:xfrm>
        </p:spPr>
        <p:txBody>
          <a:bodyPr/>
          <a:lstStyle/>
          <a:p>
            <a:r>
              <a:rPr lang="en-US" dirty="0" smtClean="0"/>
              <a:t>Suggestion…</a:t>
            </a:r>
            <a:endParaRPr lang="en-US" dirty="0"/>
          </a:p>
        </p:txBody>
      </p:sp>
    </p:spTree>
  </p:cSld>
  <p:clrMapOvr>
    <a:masterClrMapping/>
  </p:clrMapOvr>
  <p:transition spd="med">
    <p:wedg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0"/>
            <a:ext cx="8686800" cy="6858000"/>
          </a:xfrm>
        </p:spPr>
        <p:txBody>
          <a:bodyPr numCol="2">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supplier</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name[10];</a:t>
            </a:r>
          </a:p>
          <a:p>
            <a:pPr>
              <a:buNone/>
            </a:pPr>
            <a:r>
              <a:rPr lang="en-US" b="1" dirty="0" smtClean="0">
                <a:latin typeface="Times New Roman" pitchFamily="18" charset="0"/>
                <a:cs typeface="Times New Roman" pitchFamily="18" charset="0"/>
              </a:rPr>
              <a:t>	char </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store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item[10];</a:t>
            </a:r>
          </a:p>
          <a:p>
            <a:pPr>
              <a:buNone/>
            </a:pPr>
            <a:r>
              <a:rPr lang="en-US" b="1" dirty="0" smtClean="0">
                <a:latin typeface="Times New Roman" pitchFamily="18" charset="0"/>
                <a:cs typeface="Times New Roman" pitchFamily="18" charset="0"/>
              </a:rPr>
              <a:t>	char </a:t>
            </a:r>
            <a:r>
              <a:rPr lang="en-US" b="1" dirty="0" err="1" smtClean="0">
                <a:latin typeface="Times New Roman" pitchFamily="18" charset="0"/>
                <a:cs typeface="Times New Roman" pitchFamily="18" charset="0"/>
              </a:rPr>
              <a:t>sup_name</a:t>
            </a:r>
            <a:r>
              <a:rPr lang="en-US" b="1" dirty="0" smtClean="0">
                <a:latin typeface="Times New Roman" pitchFamily="18" charset="0"/>
                <a:cs typeface="Times New Roman" pitchFamily="18" charset="0"/>
              </a:rPr>
              <a:t>[10];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store *s;</a:t>
            </a:r>
          </a:p>
          <a:p>
            <a:pPr>
              <a:buNone/>
            </a:pPr>
            <a:r>
              <a:rPr lang="en-US" b="1" dirty="0" smtClean="0">
                <a:latin typeface="Times New Roman" pitchFamily="18" charset="0"/>
                <a:cs typeface="Times New Roman" pitchFamily="18" charset="0"/>
              </a:rPr>
              <a:t>struct supplier *sp;</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m,n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p,q</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i,j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x[10],y[10];</a:t>
            </a:r>
          </a:p>
          <a:p>
            <a:pPr>
              <a:buNone/>
            </a:pPr>
            <a:r>
              <a:rPr lang="en-US" b="1" dirty="0" smtClean="0">
                <a:latin typeface="Times New Roman" pitchFamily="18" charset="0"/>
                <a:cs typeface="Times New Roman" pitchFamily="18" charset="0"/>
              </a:rPr>
              <a:t>int count;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inventor.txt","w</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supplier.txt","w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nHow</a:t>
            </a:r>
            <a:r>
              <a:rPr lang="en-US" b="1" dirty="0" smtClean="0">
                <a:latin typeface="Times New Roman" pitchFamily="18" charset="0"/>
                <a:cs typeface="Times New Roman" pitchFamily="18" charset="0"/>
              </a:rPr>
              <a:t> many record of items:\t");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s=(struct store*)malloc(m*</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store));</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info about item%d",i+1);</a:t>
            </a:r>
          </a:p>
          <a:p>
            <a:pPr>
              <a:buNone/>
            </a:pPr>
            <a:r>
              <a:rPr lang="de-DE" b="1" dirty="0" smtClean="0">
                <a:latin typeface="Times New Roman" pitchFamily="18" charset="0"/>
                <a:cs typeface="Times New Roman" pitchFamily="18" charset="0"/>
              </a:rPr>
              <a:t>	printf("\nEnter item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)-&gt;item);</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supplier's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sup_name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%s\n",(</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)-&gt;item,(</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sup_name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nHow</a:t>
            </a:r>
            <a:r>
              <a:rPr lang="en-US" b="1" dirty="0" smtClean="0">
                <a:latin typeface="Times New Roman" pitchFamily="18" charset="0"/>
                <a:cs typeface="Times New Roman" pitchFamily="18" charset="0"/>
              </a:rPr>
              <a:t> many suppliers info:\t");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sp=(struct supplier*)malloc(n*</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supplier));</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info about supplier%d",i+1);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supplier's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supplier's address:\t");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%s\n",(</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free(s);</a:t>
            </a:r>
          </a:p>
          <a:p>
            <a:pPr>
              <a:buNone/>
            </a:pPr>
            <a:r>
              <a:rPr lang="en-US" b="1" dirty="0" smtClean="0">
                <a:latin typeface="Times New Roman" pitchFamily="18" charset="0"/>
                <a:cs typeface="Times New Roman" pitchFamily="18" charset="0"/>
              </a:rPr>
              <a:t>free(sp);</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118</a:t>
            </a:fld>
            <a:endParaRPr lang="en-US"/>
          </a:p>
        </p:txBody>
      </p:sp>
    </p:spTree>
  </p:cSld>
  <p:clrMapOvr>
    <a:masterClrMapping/>
  </p:clrMapOvr>
  <p:transition spd="med">
    <p:wedg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991600" cy="5778691"/>
          </a:xfrm>
        </p:spPr>
        <p:txBody>
          <a:bodyPr numCol="2">
            <a:normAutofit fontScale="55000" lnSpcReduction="20000"/>
          </a:bodyPr>
          <a:lstStyle/>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inventor.txt","r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count=0;</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supplier.txt","r</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p=0;</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a:t>
            </a:r>
            <a:r>
              <a:rPr lang="en-US" b="1" dirty="0" err="1" smtClean="0">
                <a:latin typeface="Times New Roman" pitchFamily="18" charset="0"/>
                <a:cs typeface="Times New Roman" pitchFamily="18" charset="0"/>
              </a:rPr>
              <a:t>s",x,y</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p++;</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q=0;</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a:t>
            </a:r>
            <a:r>
              <a:rPr lang="en-US" b="1" dirty="0" err="1" smtClean="0">
                <a:latin typeface="Times New Roman" pitchFamily="18" charset="0"/>
                <a:cs typeface="Times New Roman" pitchFamily="18" charset="0"/>
              </a:rPr>
              <a:t>s",x,y</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q++;</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s=(struct store *)malloc(p*</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store));</a:t>
            </a:r>
          </a:p>
          <a:p>
            <a:pPr>
              <a:buNone/>
            </a:pPr>
            <a:r>
              <a:rPr lang="en-US" b="1" dirty="0" smtClean="0">
                <a:latin typeface="Times New Roman" pitchFamily="18" charset="0"/>
                <a:cs typeface="Times New Roman" pitchFamily="18" charset="0"/>
              </a:rPr>
              <a:t>sp=(struct supplier *)malloc(q*</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supplier));</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p;i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)-&gt;item,(</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sup_name</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q;i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%s",(</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q;i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p;j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)-&gt;name,(</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sup_name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count=count+1;</a:t>
            </a:r>
          </a:p>
          <a:p>
            <a:pPr>
              <a:buNone/>
            </a:pPr>
            <a:r>
              <a:rPr lang="en-US" b="1" dirty="0" smtClean="0">
                <a:latin typeface="Times New Roman" pitchFamily="18" charset="0"/>
                <a:cs typeface="Times New Roman" pitchFamily="18" charset="0"/>
              </a:rPr>
              <a:t>	if(count&gt;10)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printf("Supplier's address supplying&gt;10 items=%s\n",(</a:t>
            </a:r>
            <a:r>
              <a:rPr lang="en-US" b="1" dirty="0" err="1" smtClean="0">
                <a:latin typeface="Times New Roman" pitchFamily="18" charset="0"/>
                <a:cs typeface="Times New Roman" pitchFamily="18" charset="0"/>
              </a:rPr>
              <a:t>sp+i</a:t>
            </a:r>
            <a:r>
              <a:rPr lang="en-US" b="1" dirty="0" smtClean="0">
                <a:latin typeface="Times New Roman" pitchFamily="18" charset="0"/>
                <a:cs typeface="Times New Roman" pitchFamily="18" charset="0"/>
              </a:rPr>
              <a:t>)-&gt;</a:t>
            </a:r>
            <a:r>
              <a:rPr lang="en-US" b="1" dirty="0" err="1" smtClean="0">
                <a:latin typeface="Times New Roman" pitchFamily="18" charset="0"/>
                <a:cs typeface="Times New Roman" pitchFamily="18" charset="0"/>
              </a:rPr>
              <a:t>addr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count=0;</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67072"/>
          </a:xfrm>
        </p:spPr>
        <p:txBody>
          <a:bodyPr>
            <a:normAutofit fontScale="92500" lnSpcReduction="10000"/>
          </a:bodyPr>
          <a:lstStyle/>
          <a:p>
            <a:pPr algn="just"/>
            <a:r>
              <a:rPr lang="en-US" b="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This mode opens a file for reading and writing purpose. If file exists, then the contents of the file are deleted. If file does not exist, a new file is created. It returns NULL, if it is unable to open the file in this mode. The possible operations are – writing new contents, reading them back and modifying existing contents of the file.</a:t>
            </a:r>
          </a:p>
          <a:p>
            <a:pPr algn="just"/>
            <a:r>
              <a:rPr lang="en-US" b="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This mode opens an existing file for reading and appending purpose. If file exists, then the file is loaded into memory and a pointer that points to the first character in the file is assigned to the file pointer. If file does not exist, then a new file is created. The possible operations are – reading existing contents, appending new contents to end of file but it cannot modify existing contents of the file.</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File Opening Modes…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med">
    <p:wedg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Assume that at the end of the year, a set of student join the class and another set leaves. Using the roll number and an appropriate code to add or delete a student, update the master file. The updated file should be in ascending order of the roll number.</a:t>
            </a: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120</a:t>
            </a:fld>
            <a:endParaRPr lang="en-US"/>
          </a:p>
        </p:txBody>
      </p:sp>
    </p:spTree>
  </p:cSld>
  <p:clrMapOvr>
    <a:masterClrMapping/>
  </p:clrMapOvr>
  <p:transition spd="med">
    <p:wedg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numCol="2">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batch[10];</a:t>
            </a:r>
          </a:p>
          <a:p>
            <a:pPr>
              <a:buNone/>
            </a:pPr>
            <a:r>
              <a:rPr lang="en-US" b="1" dirty="0" smtClean="0">
                <a:latin typeface="Times New Roman" pitchFamily="18" charset="0"/>
                <a:cs typeface="Times New Roman" pitchFamily="18" charset="0"/>
              </a:rPr>
              <a:t>	int roll;</a:t>
            </a:r>
          </a:p>
          <a:p>
            <a:pPr>
              <a:buNone/>
            </a:pPr>
            <a:r>
              <a:rPr lang="en-US" b="1" dirty="0" smtClean="0">
                <a:latin typeface="Times New Roman" pitchFamily="18" charset="0"/>
                <a:cs typeface="Times New Roman" pitchFamily="18" charset="0"/>
              </a:rPr>
              <a:t>	char name[20];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student *s, temp;</a:t>
            </a:r>
          </a:p>
          <a:p>
            <a:pPr>
              <a:buNone/>
            </a:pPr>
            <a:r>
              <a:rPr lang="en-US" b="1" dirty="0" smtClean="0">
                <a:latin typeface="Times New Roman" pitchFamily="18" charset="0"/>
                <a:cs typeface="Times New Roman" pitchFamily="18" charset="0"/>
              </a:rPr>
              <a:t>char b[10];</a:t>
            </a:r>
          </a:p>
          <a:p>
            <a:pPr>
              <a:buNone/>
            </a:pPr>
            <a:r>
              <a:rPr lang="en-US" b="1" dirty="0" smtClean="0">
                <a:latin typeface="Times New Roman" pitchFamily="18" charset="0"/>
                <a:cs typeface="Times New Roman" pitchFamily="18" charset="0"/>
              </a:rPr>
              <a:t>int r;</a:t>
            </a:r>
          </a:p>
          <a:p>
            <a:pPr>
              <a:buNone/>
            </a:pPr>
            <a:r>
              <a:rPr lang="en-US" b="1" dirty="0" smtClean="0">
                <a:latin typeface="Times New Roman" pitchFamily="18" charset="0"/>
                <a:cs typeface="Times New Roman" pitchFamily="18" charset="0"/>
              </a:rPr>
              <a:t>char n[20];</a:t>
            </a:r>
          </a:p>
          <a:p>
            <a:pPr>
              <a:buNone/>
            </a:pPr>
            <a:r>
              <a:rPr lang="en-US" b="1" dirty="0" smtClean="0">
                <a:latin typeface="Times New Roman" pitchFamily="18" charset="0"/>
                <a:cs typeface="Times New Roman" pitchFamily="18" charset="0"/>
              </a:rPr>
              <a:t>int i, m, j;</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master.txt","r</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("C:\\backup67.txt","w");</a:t>
            </a:r>
          </a:p>
          <a:p>
            <a:pPr>
              <a:buNone/>
            </a:pPr>
            <a:r>
              <a:rPr lang="pt-BR" b="1" dirty="0" smtClean="0">
                <a:latin typeface="Times New Roman" pitchFamily="18" charset="0"/>
                <a:cs typeface="Times New Roman" pitchFamily="18" charset="0"/>
              </a:rPr>
              <a:t>while(fscanf(fp,"%s %d %s",b,&amp;r,n)!=EOF)</a:t>
            </a:r>
          </a:p>
          <a:p>
            <a:pPr>
              <a:buNone/>
            </a:pPr>
            <a:r>
              <a:rPr lang="pt-BR" b="1" dirty="0" smtClean="0">
                <a:latin typeface="Times New Roman" pitchFamily="18" charset="0"/>
                <a:cs typeface="Times New Roman" pitchFamily="18" charset="0"/>
              </a:rPr>
              <a:t>	fprintf(fpp,"%s %d %s\n",b,r,n);</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master.txt","w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How many new students?:");</a:t>
            </a:r>
          </a:p>
          <a:p>
            <a:pPr>
              <a:buNone/>
            </a:pPr>
            <a:r>
              <a:rPr lang="en-US" b="1" dirty="0" smtClean="0">
                <a:latin typeface="Times New Roman" pitchFamily="18" charset="0"/>
                <a:cs typeface="Times New Roman" pitchFamily="18" charset="0"/>
              </a:rPr>
              <a:t>scanf("%d", &amp;m);</a:t>
            </a:r>
          </a:p>
          <a:p>
            <a:pPr>
              <a:buNone/>
            </a:pPr>
            <a:r>
              <a:rPr lang="en-US" b="1" dirty="0" smtClean="0">
                <a:latin typeface="Times New Roman" pitchFamily="18" charset="0"/>
                <a:cs typeface="Times New Roman" pitchFamily="18" charset="0"/>
              </a:rPr>
              <a:t>s=(struct student*)malloc(m*</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(struct student));</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Enter info. about student%d",i+1);</a:t>
            </a:r>
          </a:p>
          <a:p>
            <a:pPr>
              <a:buNone/>
            </a:pPr>
            <a:r>
              <a:rPr lang="en-US" b="1" dirty="0" smtClean="0">
                <a:latin typeface="Times New Roman" pitchFamily="18" charset="0"/>
                <a:cs typeface="Times New Roman" pitchFamily="18" charset="0"/>
              </a:rPr>
              <a:t>	printf("\n Enter batch:\t");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)-&gt;batch);</a:t>
            </a:r>
          </a:p>
          <a:p>
            <a:pPr>
              <a:buNone/>
            </a:pPr>
            <a:r>
              <a:rPr lang="en-US" b="1" dirty="0" smtClean="0">
                <a:latin typeface="Times New Roman" pitchFamily="18" charset="0"/>
                <a:cs typeface="Times New Roman" pitchFamily="18" charset="0"/>
              </a:rPr>
              <a:t>	printf("\n Enter roll:\t");</a:t>
            </a:r>
          </a:p>
          <a:p>
            <a:pPr>
              <a:buNone/>
            </a:pPr>
            <a:r>
              <a:rPr lang="en-US" b="1" dirty="0" smtClean="0">
                <a:latin typeface="Times New Roman" pitchFamily="18" charset="0"/>
                <a:cs typeface="Times New Roman" pitchFamily="18" charset="0"/>
              </a:rPr>
              <a:t>	scanf("%d",&amp;((</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)-&gt;roll));</a:t>
            </a:r>
          </a:p>
          <a:p>
            <a:pPr>
              <a:buNone/>
            </a:pPr>
            <a:r>
              <a:rPr lang="en-US" b="1" dirty="0" smtClean="0">
                <a:latin typeface="Times New Roman" pitchFamily="18" charset="0"/>
                <a:cs typeface="Times New Roman" pitchFamily="18" charset="0"/>
              </a:rPr>
              <a:t>	printf("\n Enter name:\t");</a:t>
            </a:r>
          </a:p>
          <a:p>
            <a:pPr>
              <a:buNone/>
            </a:pPr>
            <a:r>
              <a:rPr lang="en-US" b="1" dirty="0" smtClean="0">
                <a:latin typeface="Times New Roman" pitchFamily="18" charset="0"/>
                <a:cs typeface="Times New Roman" pitchFamily="18" charset="0"/>
              </a:rPr>
              <a:t>	scanf("%s",(</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)-&gt;name);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for(i=0;i&lt;m-1;i++)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for(j=i+1;j&lt;</a:t>
            </a:r>
            <a:r>
              <a:rPr lang="en-US" b="1" dirty="0" err="1" smtClean="0">
                <a:latin typeface="Times New Roman" pitchFamily="18" charset="0"/>
                <a:cs typeface="Times New Roman" pitchFamily="18" charset="0"/>
              </a:rPr>
              <a:t>m;j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)-&gt;roll&gt;(</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)-&gt;roll)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temp=*(</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s+j</a:t>
            </a:r>
            <a:r>
              <a:rPr lang="en-US" b="1" dirty="0" smtClean="0">
                <a:latin typeface="Times New Roman" pitchFamily="18" charset="0"/>
                <a:cs typeface="Times New Roman" pitchFamily="18" charset="0"/>
              </a:rPr>
              <a:t>)=temp;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%d %s\n",(</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)-&gt;batch,(</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)-&gt;roll,(</a:t>
            </a:r>
            <a:r>
              <a:rPr lang="en-US" b="1" dirty="0" err="1" smtClean="0">
                <a:latin typeface="Times New Roman" pitchFamily="18" charset="0"/>
                <a:cs typeface="Times New Roman" pitchFamily="18" charset="0"/>
              </a:rPr>
              <a:t>s+i</a:t>
            </a:r>
            <a:r>
              <a:rPr lang="en-US" b="1" dirty="0" smtClean="0">
                <a:latin typeface="Times New Roman" pitchFamily="18" charset="0"/>
                <a:cs typeface="Times New Roman" pitchFamily="18" charset="0"/>
              </a:rPr>
              <a:t>)-&gt;name);</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121</a:t>
            </a:fld>
            <a:endParaRPr lang="en-US"/>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A file must be closed as soon as all operations on it have been completed.</a:t>
            </a:r>
          </a:p>
          <a:p>
            <a:pPr algn="just"/>
            <a:r>
              <a:rPr lang="en-US" dirty="0" smtClean="0">
                <a:latin typeface="Times New Roman" pitchFamily="18" charset="0"/>
                <a:cs typeface="Times New Roman" pitchFamily="18" charset="0"/>
              </a:rPr>
              <a:t>The closing a file ensures that all outstanding information associated with the file is flushed out from the buffers and all links to the file are broken.</a:t>
            </a:r>
          </a:p>
          <a:p>
            <a:pPr algn="just"/>
            <a:r>
              <a:rPr lang="en-US" dirty="0" smtClean="0">
                <a:latin typeface="Times New Roman" pitchFamily="18" charset="0"/>
                <a:cs typeface="Times New Roman" pitchFamily="18" charset="0"/>
              </a:rPr>
              <a:t>It also prevents any accidental misuse of the file.</a:t>
            </a:r>
          </a:p>
          <a:p>
            <a:pPr algn="just"/>
            <a:r>
              <a:rPr lang="en-US" dirty="0" smtClean="0">
                <a:latin typeface="Times New Roman" pitchFamily="18" charset="0"/>
                <a:cs typeface="Times New Roman" pitchFamily="18" charset="0"/>
              </a:rPr>
              <a:t>In cases where there is a limit to the no. of files that can be kept open simultaneously, closing of unwanted files help in opening the required ones.</a:t>
            </a:r>
          </a:p>
          <a:p>
            <a:pPr algn="just"/>
            <a:r>
              <a:rPr lang="en-US" dirty="0" smtClean="0">
                <a:latin typeface="Times New Roman" pitchFamily="18" charset="0"/>
                <a:cs typeface="Times New Roman" pitchFamily="18" charset="0"/>
              </a:rPr>
              <a:t>Another instance where we have to close a file is when we want to reopen the same file in different mode.</a:t>
            </a:r>
          </a:p>
          <a:p>
            <a:pPr algn="just"/>
            <a:r>
              <a:rPr lang="en-US" dirty="0" smtClean="0">
                <a:latin typeface="Times New Roman" pitchFamily="18" charset="0"/>
                <a:cs typeface="Times New Roman" pitchFamily="18" charset="0"/>
              </a:rPr>
              <a:t> The file is closed using library function </a:t>
            </a:r>
            <a:r>
              <a:rPr lang="en-US" i="1" dirty="0" err="1" smtClean="0">
                <a:latin typeface="Times New Roman" pitchFamily="18" charset="0"/>
                <a:cs typeface="Times New Roman" pitchFamily="18" charset="0"/>
              </a:rPr>
              <a:t>fclose</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as:</a:t>
            </a:r>
          </a:p>
          <a:p>
            <a:pPr algn="just">
              <a:buNone/>
            </a:pPr>
            <a:r>
              <a:rPr lang="en-US" dirty="0" smtClean="0">
                <a:latin typeface="Times New Roman" pitchFamily="18" charset="0"/>
                <a:cs typeface="Times New Roman" pitchFamily="18" charset="0"/>
              </a:rPr>
              <a:t>			</a:t>
            </a:r>
            <a:r>
              <a:rPr lang="en-US" i="1" dirty="0" err="1" smtClean="0">
                <a:solidFill>
                  <a:srgbClr val="FF0000"/>
                </a:solidFill>
                <a:latin typeface="Times New Roman" pitchFamily="18" charset="0"/>
                <a:cs typeface="Times New Roman" pitchFamily="18" charset="0"/>
              </a:rPr>
              <a:t>fclose</a:t>
            </a:r>
            <a:r>
              <a:rPr lang="en-US" i="1" dirty="0" smtClean="0">
                <a:solidFill>
                  <a:srgbClr val="FF0000"/>
                </a:solidFill>
                <a:latin typeface="Times New Roman" pitchFamily="18" charset="0"/>
                <a:cs typeface="Times New Roman" pitchFamily="18" charset="0"/>
              </a:rPr>
              <a:t>(</a:t>
            </a:r>
            <a:r>
              <a:rPr lang="en-US" i="1" dirty="0" err="1" smtClean="0">
                <a:solidFill>
                  <a:srgbClr val="FF0000"/>
                </a:solidFill>
                <a:latin typeface="Times New Roman" pitchFamily="18" charset="0"/>
                <a:cs typeface="Times New Roman" pitchFamily="18" charset="0"/>
              </a:rPr>
              <a:t>fp</a:t>
            </a:r>
            <a:r>
              <a:rPr lang="en-US" i="1" dirty="0" smtClean="0">
                <a:solidFill>
                  <a:srgbClr val="FF0000"/>
                </a:solidFill>
                <a:latin typeface="Times New Roman" pitchFamily="18" charset="0"/>
                <a:cs typeface="Times New Roman" pitchFamily="18" charset="0"/>
              </a:rPr>
              <a:t>);</a:t>
            </a:r>
            <a:endParaRPr lang="en-US" i="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Closing a </a:t>
            </a:r>
            <a:r>
              <a:rPr lang="en-US" i="1" dirty="0" smtClean="0"/>
              <a:t>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Once a file is opened, reading out of or writing to it is accomplished using the standard I/O functions.</a:t>
            </a:r>
          </a:p>
        </p:txBody>
      </p:sp>
      <p:sp>
        <p:nvSpPr>
          <p:cNvPr id="3" name="Title 2"/>
          <p:cNvSpPr>
            <a:spLocks noGrp="1"/>
          </p:cNvSpPr>
          <p:nvPr>
            <p:ph type="title"/>
          </p:nvPr>
        </p:nvSpPr>
        <p:spPr/>
        <p:txBody>
          <a:bodyPr>
            <a:noAutofit/>
          </a:bodyPr>
          <a:lstStyle/>
          <a:p>
            <a:r>
              <a:rPr lang="en-US" sz="3200" dirty="0" smtClean="0">
                <a:latin typeface="Times New Roman" pitchFamily="18" charset="0"/>
                <a:cs typeface="Times New Roman" pitchFamily="18" charset="0"/>
              </a:rPr>
              <a:t>Library Functions for Reading/Writing from/to a File: File I/O Functions</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Using string I/O functions </a:t>
            </a:r>
            <a:r>
              <a:rPr lang="en-US" i="1" dirty="0" err="1" smtClean="0">
                <a:latin typeface="Times New Roman" pitchFamily="18" charset="0"/>
                <a:cs typeface="Times New Roman" pitchFamily="18" charset="0"/>
              </a:rPr>
              <a:t>fgets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fputs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data can be read from a file or written to a file in the form of array of characters.</a:t>
            </a:r>
          </a:p>
          <a:p>
            <a:pPr marL="907542" lvl="1" indent="-514350" algn="just">
              <a:buFont typeface="+mj-lt"/>
              <a:buAutoNum type="romanLcPeriod"/>
            </a:pPr>
            <a:r>
              <a:rPr lang="en-US" i="1" dirty="0" err="1" smtClean="0">
                <a:solidFill>
                  <a:srgbClr val="FF0000"/>
                </a:solidFill>
                <a:latin typeface="Times New Roman" pitchFamily="18" charset="0"/>
                <a:cs typeface="Times New Roman" pitchFamily="18" charset="0"/>
              </a:rPr>
              <a:t>fgets</a:t>
            </a:r>
            <a:r>
              <a:rPr lang="en-US"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is used to read string from file.</a:t>
            </a:r>
          </a:p>
          <a:p>
            <a:pPr marL="1145286" lvl="2" indent="-514350" algn="just">
              <a:buNone/>
            </a:pPr>
            <a:r>
              <a:rPr lang="en-US"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Syntax:		</a:t>
            </a:r>
            <a:r>
              <a:rPr lang="en-US" sz="2300" i="1" dirty="0" err="1" smtClean="0">
                <a:solidFill>
                  <a:srgbClr val="FF0000"/>
                </a:solidFill>
                <a:latin typeface="Times New Roman" pitchFamily="18" charset="0"/>
                <a:cs typeface="Times New Roman" pitchFamily="18" charset="0"/>
              </a:rPr>
              <a:t>fgets</a:t>
            </a:r>
            <a:r>
              <a:rPr lang="en-US" sz="2300" i="1" dirty="0" smtClean="0">
                <a:solidFill>
                  <a:srgbClr val="FF0000"/>
                </a:solidFill>
                <a:latin typeface="Times New Roman" pitchFamily="18" charset="0"/>
                <a:cs typeface="Times New Roman" pitchFamily="18" charset="0"/>
              </a:rPr>
              <a:t>(string, </a:t>
            </a:r>
            <a:r>
              <a:rPr lang="en-US" sz="2300" i="1" dirty="0" err="1" smtClean="0">
                <a:solidFill>
                  <a:srgbClr val="FF0000"/>
                </a:solidFill>
                <a:latin typeface="Times New Roman" pitchFamily="18" charset="0"/>
                <a:cs typeface="Times New Roman" pitchFamily="18" charset="0"/>
              </a:rPr>
              <a:t>int_value</a:t>
            </a:r>
            <a:r>
              <a:rPr lang="en-US" sz="2300" i="1" dirty="0" smtClean="0">
                <a:solidFill>
                  <a:srgbClr val="FF0000"/>
                </a:solidFill>
                <a:latin typeface="Times New Roman" pitchFamily="18" charset="0"/>
                <a:cs typeface="Times New Roman" pitchFamily="18" charset="0"/>
              </a:rPr>
              <a:t>, </a:t>
            </a:r>
            <a:r>
              <a:rPr lang="en-US" sz="2300" i="1" dirty="0" err="1" smtClean="0">
                <a:solidFill>
                  <a:srgbClr val="FF0000"/>
                </a:solidFill>
                <a:latin typeface="Times New Roman" pitchFamily="18" charset="0"/>
                <a:cs typeface="Times New Roman" pitchFamily="18" charset="0"/>
              </a:rPr>
              <a:t>fp</a:t>
            </a:r>
            <a:r>
              <a:rPr lang="en-US" sz="2300" i="1" dirty="0" smtClean="0">
                <a:solidFill>
                  <a:srgbClr val="FF0000"/>
                </a:solidFill>
                <a:latin typeface="Times New Roman" pitchFamily="18" charset="0"/>
                <a:cs typeface="Times New Roman" pitchFamily="18" charset="0"/>
              </a:rPr>
              <a:t>);</a:t>
            </a:r>
          </a:p>
          <a:p>
            <a:pPr marL="1145286" lvl="2" indent="-514350" algn="just">
              <a:buNone/>
            </a:pPr>
            <a:r>
              <a:rPr lang="en-US" sz="2300" i="1" dirty="0" smtClean="0">
                <a:solidFill>
                  <a:srgbClr val="FF0000"/>
                </a:solidFill>
                <a:latin typeface="Times New Roman" pitchFamily="18" charset="0"/>
                <a:cs typeface="Times New Roman" pitchFamily="18" charset="0"/>
              </a:rPr>
              <a:t>      </a:t>
            </a:r>
            <a:r>
              <a:rPr lang="en-US" sz="2300" dirty="0" smtClean="0">
                <a:latin typeface="Times New Roman" pitchFamily="18" charset="0"/>
                <a:cs typeface="Times New Roman" pitchFamily="18" charset="0"/>
              </a:rPr>
              <a:t>Here, </a:t>
            </a:r>
            <a:r>
              <a:rPr lang="en-US" sz="2300" i="1" dirty="0" err="1" smtClean="0">
                <a:latin typeface="Times New Roman" pitchFamily="18" charset="0"/>
                <a:cs typeface="Times New Roman" pitchFamily="18" charset="0"/>
              </a:rPr>
              <a:t>int_value</a:t>
            </a:r>
            <a:r>
              <a:rPr lang="en-US" sz="2300" dirty="0" smtClean="0">
                <a:latin typeface="Times New Roman" pitchFamily="18" charset="0"/>
                <a:cs typeface="Times New Roman" pitchFamily="18" charset="0"/>
              </a:rPr>
              <a:t> denotes the no. of characters in the string.</a:t>
            </a:r>
          </a:p>
          <a:p>
            <a:pPr marL="907542" lvl="1" indent="-514350" algn="just">
              <a:buFont typeface="+mj-lt"/>
              <a:buAutoNum type="romanLcPeriod"/>
            </a:pPr>
            <a:r>
              <a:rPr lang="en-US" dirty="0" smtClean="0">
                <a:latin typeface="Times New Roman" pitchFamily="18" charset="0"/>
                <a:cs typeface="Times New Roman" pitchFamily="18" charset="0"/>
              </a:rPr>
              <a:t> </a:t>
            </a:r>
            <a:r>
              <a:rPr lang="en-US" i="1" dirty="0" err="1" smtClean="0">
                <a:solidFill>
                  <a:srgbClr val="FF0000"/>
                </a:solidFill>
                <a:latin typeface="Times New Roman" pitchFamily="18" charset="0"/>
                <a:cs typeface="Times New Roman" pitchFamily="18" charset="0"/>
              </a:rPr>
              <a:t>fputs</a:t>
            </a:r>
            <a:r>
              <a:rPr lang="en-US"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is used to write string to file.</a:t>
            </a:r>
          </a:p>
          <a:p>
            <a:pPr marL="907542" lvl="1" indent="-514350" algn="just">
              <a:buNone/>
            </a:pPr>
            <a:r>
              <a:rPr lang="en-US" dirty="0" smtClean="0">
                <a:latin typeface="Times New Roman" pitchFamily="18" charset="0"/>
                <a:cs typeface="Times New Roman" pitchFamily="18" charset="0"/>
              </a:rPr>
              <a:t>	Syntax: 	</a:t>
            </a:r>
            <a:r>
              <a:rPr lang="en-US" i="1" dirty="0" err="1" smtClean="0">
                <a:solidFill>
                  <a:srgbClr val="FF0000"/>
                </a:solidFill>
                <a:latin typeface="Times New Roman" pitchFamily="18" charset="0"/>
                <a:cs typeface="Times New Roman" pitchFamily="18" charset="0"/>
              </a:rPr>
              <a:t>fputs</a:t>
            </a:r>
            <a:r>
              <a:rPr lang="en-US" i="1" dirty="0" smtClean="0">
                <a:solidFill>
                  <a:srgbClr val="FF0000"/>
                </a:solidFill>
                <a:latin typeface="Times New Roman" pitchFamily="18" charset="0"/>
                <a:cs typeface="Times New Roman" pitchFamily="18" charset="0"/>
              </a:rPr>
              <a:t>(string, </a:t>
            </a:r>
            <a:r>
              <a:rPr lang="en-US" i="1" dirty="0" err="1" smtClean="0">
                <a:solidFill>
                  <a:srgbClr val="FF0000"/>
                </a:solidFill>
                <a:latin typeface="Times New Roman" pitchFamily="18" charset="0"/>
                <a:cs typeface="Times New Roman" pitchFamily="18" charset="0"/>
              </a:rPr>
              <a:t>fp</a:t>
            </a:r>
            <a:r>
              <a:rPr lang="en-US" i="1" dirty="0" smtClean="0">
                <a:solidFill>
                  <a:srgbClr val="FF0000"/>
                </a:solidFill>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String </a:t>
            </a:r>
            <a:r>
              <a:rPr lang="en-US" dirty="0" err="1" smtClean="0">
                <a:latin typeface="Times New Roman" pitchFamily="18" charset="0"/>
                <a:cs typeface="Times New Roman" pitchFamily="18" charset="0"/>
              </a:rPr>
              <a:t>Input/Output</a:t>
            </a:r>
            <a:r>
              <a:rPr lang="en-US" dirty="0" smtClean="0">
                <a:latin typeface="Times New Roman" pitchFamily="18" charset="0"/>
                <a:cs typeface="Times New Roman" pitchFamily="18" charset="0"/>
              </a:rPr>
              <a:t> Functions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0709"/>
            <a:ext cx="8229600" cy="5245291"/>
          </a:xfrm>
        </p:spPr>
        <p:txBody>
          <a:bodyPr>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("C:\\test.txt", "w");</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File is created.");</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fputs</a:t>
            </a:r>
            <a:r>
              <a:rPr lang="en-US" b="1" dirty="0" smtClean="0">
                <a:latin typeface="Times New Roman" pitchFamily="18" charset="0"/>
                <a:cs typeface="Times New Roman" pitchFamily="18" charset="0"/>
              </a:rPr>
              <a:t>("I study B.B.A.",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TextBox 3"/>
          <p:cNvSpPr txBox="1"/>
          <p:nvPr/>
        </p:nvSpPr>
        <p:spPr>
          <a:xfrm>
            <a:off x="1447800" y="152400"/>
            <a:ext cx="59436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create a file named test.txt and write some text “I study B.Sc. CSIT” to the file.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We know that whenever a file is opened using </a:t>
            </a:r>
            <a:r>
              <a:rPr lang="en-US" i="1" dirty="0" err="1" smtClean="0">
                <a:latin typeface="Times New Roman" pitchFamily="18" charset="0"/>
                <a:cs typeface="Times New Roman" pitchFamily="18" charset="0"/>
              </a:rPr>
              <a:t>fopen</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function, a file pointer is returned.</a:t>
            </a:r>
          </a:p>
          <a:p>
            <a:pPr algn="just"/>
            <a:r>
              <a:rPr lang="en-US" dirty="0" smtClean="0">
                <a:latin typeface="Times New Roman" pitchFamily="18" charset="0"/>
                <a:cs typeface="Times New Roman" pitchFamily="18" charset="0"/>
              </a:rPr>
              <a:t>If the file cannot be opened for some reason, then the function </a:t>
            </a:r>
            <a:r>
              <a:rPr lang="en-US" i="1" dirty="0" err="1" smtClean="0">
                <a:latin typeface="Times New Roman" pitchFamily="18" charset="0"/>
                <a:cs typeface="Times New Roman" pitchFamily="18" charset="0"/>
              </a:rPr>
              <a:t>fopen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returns a NULL pointer which is defined in &lt;stdio.h&gt;</a:t>
            </a:r>
          </a:p>
          <a:p>
            <a:pPr algn="just"/>
            <a:r>
              <a:rPr lang="en-US" dirty="0" smtClean="0">
                <a:latin typeface="Times New Roman" pitchFamily="18" charset="0"/>
                <a:cs typeface="Times New Roman" pitchFamily="18" charset="0"/>
              </a:rPr>
              <a:t>So this facility can be used to test whether a file has been opened or not.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itle 4"/>
          <p:cNvSpPr>
            <a:spLocks noGrp="1"/>
          </p:cNvSpPr>
          <p:nvPr>
            <p:ph type="title"/>
          </p:nvPr>
        </p:nvSpPr>
        <p:spPr/>
        <p:txBody>
          <a:bodyPr>
            <a:normAutofit fontScale="90000"/>
          </a:bodyPr>
          <a:lstStyle/>
          <a:p>
            <a:r>
              <a:rPr lang="en-US" dirty="0" smtClean="0"/>
              <a:t>Why the condition </a:t>
            </a:r>
            <a:r>
              <a:rPr lang="en-US" i="1" dirty="0" smtClean="0">
                <a:solidFill>
                  <a:srgbClr val="FF0000"/>
                </a:solidFill>
                <a:latin typeface="Times New Roman" pitchFamily="18" charset="0"/>
                <a:cs typeface="Times New Roman" pitchFamily="18" charset="0"/>
              </a:rPr>
              <a:t>if(</a:t>
            </a:r>
            <a:r>
              <a:rPr lang="en-US" i="1" dirty="0" err="1" smtClean="0">
                <a:solidFill>
                  <a:srgbClr val="FF0000"/>
                </a:solidFill>
                <a:latin typeface="Times New Roman" pitchFamily="18" charset="0"/>
                <a:cs typeface="Times New Roman" pitchFamily="18" charset="0"/>
              </a:rPr>
              <a:t>fp</a:t>
            </a:r>
            <a:r>
              <a:rPr lang="en-US" i="1" dirty="0" smtClean="0">
                <a:solidFill>
                  <a:srgbClr val="FF0000"/>
                </a:solidFill>
                <a:latin typeface="Times New Roman" pitchFamily="18" charset="0"/>
                <a:cs typeface="Times New Roman" pitchFamily="18" charset="0"/>
              </a:rPr>
              <a:t>==NULL)</a:t>
            </a:r>
            <a:r>
              <a:rPr lang="en-US" dirty="0" smtClean="0"/>
              <a:t>???</a:t>
            </a:r>
            <a:endParaRPr lang="en-US" dirty="0"/>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0709"/>
            <a:ext cx="8229600" cy="5245291"/>
          </a:xfrm>
        </p:spPr>
        <p:txBody>
          <a:bodyPr>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s[100];</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("C:\\test.txt", "r");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nFile</a:t>
            </a:r>
            <a:r>
              <a:rPr lang="en-US" b="1" dirty="0" smtClean="0">
                <a:latin typeface="Times New Roman" pitchFamily="18" charset="0"/>
                <a:cs typeface="Times New Roman" pitchFamily="18" charset="0"/>
              </a:rPr>
              <a:t> is opened.");</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fgets</a:t>
            </a:r>
            <a:r>
              <a:rPr lang="en-US" b="1" dirty="0" smtClean="0">
                <a:latin typeface="Times New Roman" pitchFamily="18" charset="0"/>
                <a:cs typeface="Times New Roman" pitchFamily="18" charset="0"/>
              </a:rPr>
              <a:t>(s,19,fp);</a:t>
            </a:r>
          </a:p>
          <a:p>
            <a:pPr>
              <a:buNone/>
            </a:pPr>
            <a:r>
              <a:rPr lang="en-US" b="1" dirty="0" smtClean="0">
                <a:latin typeface="Times New Roman" pitchFamily="18" charset="0"/>
                <a:cs typeface="Times New Roman" pitchFamily="18" charset="0"/>
              </a:rPr>
              <a:t>printf("\n Text from file is:%s", s);</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TextBox 3"/>
          <p:cNvSpPr txBox="1"/>
          <p:nvPr/>
        </p:nvSpPr>
        <p:spPr>
          <a:xfrm>
            <a:off x="1447800" y="152400"/>
            <a:ext cx="59436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open the file named test.txt, read its content and display it to screen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0709"/>
            <a:ext cx="8229600" cy="5245291"/>
          </a:xfrm>
        </p:spPr>
        <p:txBody>
          <a:bodyPr>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("C:\\test.txt", "a");</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File is opened.");</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fputs</a:t>
            </a:r>
            <a:r>
              <a:rPr lang="en-US" b="1" dirty="0" smtClean="0">
                <a:latin typeface="Times New Roman" pitchFamily="18" charset="0"/>
                <a:cs typeface="Times New Roman" pitchFamily="18" charset="0"/>
              </a:rPr>
              <a:t>(“HELLO",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TextBox 3"/>
          <p:cNvSpPr txBox="1"/>
          <p:nvPr/>
        </p:nvSpPr>
        <p:spPr>
          <a:xfrm>
            <a:off x="1447800" y="152400"/>
            <a:ext cx="59436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open the file named test.txt and add to it the text “@TU”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file</a:t>
            </a:r>
            <a:r>
              <a:rPr lang="en-US" dirty="0" smtClean="0">
                <a:latin typeface="Times New Roman" pitchFamily="18" charset="0"/>
                <a:cs typeface="Times New Roman" pitchFamily="18" charset="0"/>
              </a:rPr>
              <a:t> is a place on the </a:t>
            </a:r>
            <a:r>
              <a:rPr lang="en-US" i="1" dirty="0" smtClean="0">
                <a:latin typeface="Times New Roman" pitchFamily="18" charset="0"/>
                <a:cs typeface="Times New Roman" pitchFamily="18" charset="0"/>
              </a:rPr>
              <a:t>disk</a:t>
            </a:r>
            <a:r>
              <a:rPr lang="en-US" dirty="0" smtClean="0">
                <a:latin typeface="Times New Roman" pitchFamily="18" charset="0"/>
                <a:cs typeface="Times New Roman" pitchFamily="18" charset="0"/>
              </a:rPr>
              <a:t> (not memory) where a group of related data is stored. Also called </a:t>
            </a:r>
            <a:r>
              <a:rPr lang="en-US" i="1" dirty="0" smtClean="0">
                <a:latin typeface="Times New Roman" pitchFamily="18" charset="0"/>
                <a:cs typeface="Times New Roman" pitchFamily="18" charset="0"/>
              </a:rPr>
              <a:t>data files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data file</a:t>
            </a:r>
            <a:r>
              <a:rPr lang="en-US" dirty="0" smtClean="0">
                <a:latin typeface="Times New Roman" pitchFamily="18" charset="0"/>
                <a:cs typeface="Times New Roman" pitchFamily="18" charset="0"/>
              </a:rPr>
              <a:t> allows us to store information permanently and to access and alter that information whenever necessary.</a:t>
            </a:r>
          </a:p>
          <a:p>
            <a:pPr algn="just"/>
            <a:r>
              <a:rPr lang="en-US" dirty="0" smtClean="0">
                <a:latin typeface="Times New Roman" pitchFamily="18" charset="0"/>
                <a:cs typeface="Times New Roman" pitchFamily="18" charset="0"/>
              </a:rPr>
              <a:t>To perform basic file operations, C supports a number of functions, which include functions for:</a:t>
            </a:r>
          </a:p>
          <a:p>
            <a:pPr lvl="1" algn="just"/>
            <a:r>
              <a:rPr lang="en-US" dirty="0" smtClean="0">
                <a:latin typeface="Times New Roman" pitchFamily="18" charset="0"/>
                <a:cs typeface="Times New Roman" pitchFamily="18" charset="0"/>
              </a:rPr>
              <a:t>naming a file,</a:t>
            </a:r>
          </a:p>
          <a:p>
            <a:pPr lvl="1" algn="just"/>
            <a:r>
              <a:rPr lang="en-US" dirty="0" smtClean="0">
                <a:latin typeface="Times New Roman" pitchFamily="18" charset="0"/>
                <a:cs typeface="Times New Roman" pitchFamily="18" charset="0"/>
              </a:rPr>
              <a:t>opening a file,</a:t>
            </a:r>
          </a:p>
          <a:p>
            <a:pPr lvl="1" algn="just"/>
            <a:r>
              <a:rPr lang="en-US" dirty="0" smtClean="0">
                <a:latin typeface="Times New Roman" pitchFamily="18" charset="0"/>
                <a:cs typeface="Times New Roman" pitchFamily="18" charset="0"/>
              </a:rPr>
              <a:t>reading data from file,</a:t>
            </a:r>
          </a:p>
          <a:p>
            <a:pPr lvl="1" algn="just"/>
            <a:r>
              <a:rPr lang="en-US" dirty="0" smtClean="0">
                <a:latin typeface="Times New Roman" pitchFamily="18" charset="0"/>
                <a:cs typeface="Times New Roman" pitchFamily="18" charset="0"/>
              </a:rPr>
              <a:t>writing data to a file, and</a:t>
            </a:r>
          </a:p>
          <a:p>
            <a:pPr lvl="1" algn="just"/>
            <a:r>
              <a:rPr lang="en-US" dirty="0" smtClean="0">
                <a:latin typeface="Times New Roman" pitchFamily="18" charset="0"/>
                <a:cs typeface="Times New Roman" pitchFamily="18" charset="0"/>
              </a:rPr>
              <a:t>closing a file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Concept of 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filename[20];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filename:\t");</a:t>
            </a:r>
          </a:p>
          <a:p>
            <a:pPr>
              <a:buNone/>
            </a:pPr>
            <a:r>
              <a:rPr lang="en-US" b="1" dirty="0" smtClean="0">
                <a:latin typeface="Times New Roman" pitchFamily="18" charset="0"/>
                <a:cs typeface="Times New Roman" pitchFamily="18" charset="0"/>
              </a:rPr>
              <a:t>gets(filename);</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(filename, "w");</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File is created.");</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r>
              <a:rPr lang="en-US" sz="3200" b="1" i="1" dirty="0" smtClean="0">
                <a:solidFill>
                  <a:srgbClr val="FF0000"/>
                </a:solidFill>
                <a:latin typeface="Times New Roman" pitchFamily="18" charset="0"/>
                <a:cs typeface="Times New Roman" pitchFamily="18" charset="0"/>
              </a:rPr>
              <a:t>// If only filename is given, file is created in C:\TC\BIN otherwise file is created in the given path.</a:t>
            </a:r>
            <a:endParaRPr lang="en-US" sz="3200" b="1" i="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itle 4"/>
          <p:cNvSpPr>
            <a:spLocks noGrp="1"/>
          </p:cNvSpPr>
          <p:nvPr>
            <p:ph type="title"/>
          </p:nvPr>
        </p:nvSpPr>
        <p:spPr/>
        <p:txBody>
          <a:bodyPr/>
          <a:lstStyle/>
          <a:p>
            <a:r>
              <a:rPr lang="en-US" dirty="0" smtClean="0"/>
              <a:t>Naming a file</a:t>
            </a:r>
            <a:endParaRPr lang="en-US" dirty="0"/>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Using character I/O functions </a:t>
            </a:r>
            <a:r>
              <a:rPr lang="en-US" i="1" dirty="0" err="1" smtClean="0">
                <a:latin typeface="Times New Roman" pitchFamily="18" charset="0"/>
                <a:cs typeface="Times New Roman" pitchFamily="18" charset="0"/>
              </a:rPr>
              <a:t>fgetc</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fputc</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data can be read from file or written onto file one character at a time.</a:t>
            </a:r>
          </a:p>
          <a:p>
            <a:pPr marL="907542" lvl="1" indent="-514350" algn="just">
              <a:buFont typeface="+mj-lt"/>
              <a:buAutoNum type="romanLcPeriod"/>
            </a:pPr>
            <a:r>
              <a:rPr lang="en-US" b="1" i="1" dirty="0" err="1" smtClean="0">
                <a:latin typeface="Times New Roman" pitchFamily="18" charset="0"/>
                <a:cs typeface="Times New Roman" pitchFamily="18" charset="0"/>
              </a:rPr>
              <a:t>fgetc</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used to read a character from a file.</a:t>
            </a:r>
          </a:p>
          <a:p>
            <a:pPr marL="907542" lvl="1" indent="-514350" algn="just">
              <a:buNone/>
            </a:pPr>
            <a:r>
              <a:rPr lang="en-US" dirty="0" smtClean="0">
                <a:latin typeface="Times New Roman" pitchFamily="18" charset="0"/>
                <a:cs typeface="Times New Roman" pitchFamily="18" charset="0"/>
              </a:rPr>
              <a:t>	Syntax:		</a:t>
            </a:r>
            <a:r>
              <a:rPr lang="en-US" b="1" i="1" dirty="0" err="1" smtClean="0">
                <a:solidFill>
                  <a:srgbClr val="FF0000"/>
                </a:solidFill>
                <a:latin typeface="Times New Roman" pitchFamily="18" charset="0"/>
                <a:cs typeface="Times New Roman" pitchFamily="18" charset="0"/>
              </a:rPr>
              <a:t>char_variable</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fgetc</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marL="907542" lvl="1" indent="-514350" algn="just">
              <a:buFont typeface="+mj-lt"/>
              <a:buAutoNum type="romanLcPeriod" startAt="2"/>
            </a:pPr>
            <a:r>
              <a:rPr lang="en-US" b="1" i="1" dirty="0" err="1" smtClean="0">
                <a:latin typeface="Times New Roman" pitchFamily="18" charset="0"/>
                <a:cs typeface="Times New Roman" pitchFamily="18" charset="0"/>
              </a:rPr>
              <a:t>fputc</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used to write a character to a file.</a:t>
            </a:r>
          </a:p>
          <a:p>
            <a:pPr marL="907542" lvl="1" indent="-514350" algn="just">
              <a:buNone/>
            </a:pPr>
            <a:r>
              <a:rPr lang="en-US" i="1" dirty="0" smtClean="0">
                <a:latin typeface="Times New Roman" pitchFamily="18" charset="0"/>
                <a:cs typeface="Times New Roman" pitchFamily="18" charset="0"/>
              </a:rPr>
              <a:t>	Syntax:		</a:t>
            </a:r>
            <a:r>
              <a:rPr lang="en-US" sz="2000" b="1" i="1" dirty="0" err="1" smtClean="0">
                <a:solidFill>
                  <a:srgbClr val="FF0000"/>
                </a:solidFill>
                <a:latin typeface="Times New Roman" pitchFamily="18" charset="0"/>
                <a:cs typeface="Times New Roman" pitchFamily="18" charset="0"/>
              </a:rPr>
              <a:t>fputc</a:t>
            </a:r>
            <a:r>
              <a:rPr lang="en-US" sz="2000" b="1" i="1" dirty="0" smtClean="0">
                <a:solidFill>
                  <a:srgbClr val="FF0000"/>
                </a:solidFill>
                <a:latin typeface="Times New Roman" pitchFamily="18" charset="0"/>
                <a:cs typeface="Times New Roman" pitchFamily="18" charset="0"/>
              </a:rPr>
              <a:t>(‘</a:t>
            </a:r>
            <a:r>
              <a:rPr lang="en-US" sz="2000" b="1" i="1" dirty="0" err="1" smtClean="0">
                <a:solidFill>
                  <a:srgbClr val="FF0000"/>
                </a:solidFill>
                <a:latin typeface="Times New Roman" pitchFamily="18" charset="0"/>
                <a:cs typeface="Times New Roman" pitchFamily="18" charset="0"/>
              </a:rPr>
              <a:t>character’or</a:t>
            </a:r>
            <a:r>
              <a:rPr lang="en-US" sz="2000" b="1" i="1" dirty="0" smtClean="0">
                <a:solidFill>
                  <a:srgbClr val="FF0000"/>
                </a:solidFill>
                <a:latin typeface="Times New Roman" pitchFamily="18" charset="0"/>
                <a:cs typeface="Times New Roman" pitchFamily="18" charset="0"/>
              </a:rPr>
              <a:t> </a:t>
            </a:r>
            <a:r>
              <a:rPr lang="en-US" sz="2000" b="1" i="1" dirty="0" err="1" smtClean="0">
                <a:solidFill>
                  <a:srgbClr val="FF0000"/>
                </a:solidFill>
                <a:latin typeface="Times New Roman" pitchFamily="18" charset="0"/>
                <a:cs typeface="Times New Roman" pitchFamily="18" charset="0"/>
              </a:rPr>
              <a:t>character_variable</a:t>
            </a:r>
            <a:r>
              <a:rPr lang="en-US" sz="2000" b="1" dirty="0" smtClean="0">
                <a:solidFill>
                  <a:srgbClr val="FF0000"/>
                </a:solidFill>
                <a:latin typeface="Times New Roman" pitchFamily="18" charset="0"/>
                <a:cs typeface="Times New Roman" pitchFamily="18" charset="0"/>
              </a:rPr>
              <a:t>,  </a:t>
            </a:r>
            <a:r>
              <a:rPr lang="en-US" sz="2000" b="1" i="1" dirty="0" err="1" smtClean="0">
                <a:solidFill>
                  <a:srgbClr val="FF0000"/>
                </a:solidFill>
                <a:latin typeface="Times New Roman" pitchFamily="18" charset="0"/>
                <a:cs typeface="Times New Roman" pitchFamily="18" charset="0"/>
              </a:rPr>
              <a:t>fp</a:t>
            </a:r>
            <a:r>
              <a:rPr lang="en-US" sz="2000" b="1" i="1" dirty="0" smtClean="0">
                <a:solidFill>
                  <a:srgbClr val="FF0000"/>
                </a:solidFill>
                <a:latin typeface="Times New Roman" pitchFamily="18" charset="0"/>
                <a:cs typeface="Times New Roman" pitchFamily="18" charset="0"/>
              </a:rPr>
              <a:t>);</a:t>
            </a:r>
            <a:endParaRPr lang="en-US" b="1" i="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Character I/O Functions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rmAutofit fontScale="47500" lnSpcReduction="20000"/>
          </a:bodyPr>
          <a:lstStyle/>
          <a:p>
            <a:pPr>
              <a:buNone/>
            </a:pPr>
            <a:r>
              <a:rPr lang="en-US" sz="3000" b="1" dirty="0" smtClean="0">
                <a:latin typeface="Times New Roman" pitchFamily="18" charset="0"/>
                <a:cs typeface="Times New Roman" pitchFamily="18" charset="0"/>
              </a:rPr>
              <a:t>#include &lt;stdio.h&gt;</a:t>
            </a:r>
          </a:p>
          <a:p>
            <a:pPr>
              <a:buNone/>
            </a:pPr>
            <a:r>
              <a:rPr lang="en-US" sz="3000" b="1" dirty="0" smtClean="0">
                <a:latin typeface="Times New Roman" pitchFamily="18" charset="0"/>
                <a:cs typeface="Times New Roman" pitchFamily="18" charset="0"/>
              </a:rPr>
              <a:t>void main()</a:t>
            </a:r>
          </a:p>
          <a:p>
            <a:pPr>
              <a:buNone/>
            </a:pPr>
            <a:r>
              <a:rPr lang="en-US" sz="3000" b="1" dirty="0" smtClean="0">
                <a:latin typeface="Times New Roman" pitchFamily="18" charset="0"/>
                <a:cs typeface="Times New Roman" pitchFamily="18" charset="0"/>
              </a:rPr>
              <a:t>{</a:t>
            </a:r>
          </a:p>
          <a:p>
            <a:pPr>
              <a:buNone/>
            </a:pPr>
            <a:r>
              <a:rPr lang="en-US" sz="3000" b="1" dirty="0" smtClean="0">
                <a:latin typeface="Times New Roman" pitchFamily="18" charset="0"/>
                <a:cs typeface="Times New Roman" pitchFamily="18" charset="0"/>
              </a:rPr>
              <a:t>FILE *</a:t>
            </a:r>
            <a:r>
              <a:rPr lang="en-US" sz="3000" b="1" dirty="0" err="1" smtClean="0">
                <a:latin typeface="Times New Roman" pitchFamily="18" charset="0"/>
                <a:cs typeface="Times New Roman" pitchFamily="18" charset="0"/>
              </a:rPr>
              <a:t>fp</a:t>
            </a:r>
            <a:r>
              <a:rPr lang="en-US" sz="3000" b="1" dirty="0" smtClean="0">
                <a:latin typeface="Times New Roman" pitchFamily="18" charset="0"/>
                <a:cs typeface="Times New Roman" pitchFamily="18" charset="0"/>
              </a:rPr>
              <a:t>;</a:t>
            </a:r>
          </a:p>
          <a:p>
            <a:pPr>
              <a:buNone/>
            </a:pPr>
            <a:r>
              <a:rPr lang="en-US" sz="3000" b="1" dirty="0" smtClean="0">
                <a:latin typeface="Times New Roman" pitchFamily="18" charset="0"/>
                <a:cs typeface="Times New Roman" pitchFamily="18" charset="0"/>
              </a:rPr>
              <a:t>char filename[20];</a:t>
            </a:r>
          </a:p>
          <a:p>
            <a:pPr>
              <a:buNone/>
            </a:pPr>
            <a:r>
              <a:rPr lang="en-US" sz="3000" b="1" dirty="0" smtClean="0">
                <a:latin typeface="Times New Roman" pitchFamily="18" charset="0"/>
                <a:cs typeface="Times New Roman" pitchFamily="18" charset="0"/>
              </a:rPr>
              <a:t>char c;</a:t>
            </a:r>
          </a:p>
          <a:p>
            <a:pPr>
              <a:buNone/>
            </a:pPr>
            <a:r>
              <a:rPr lang="en-US" sz="3000" b="1" dirty="0" smtClean="0">
                <a:latin typeface="Times New Roman" pitchFamily="18" charset="0"/>
                <a:cs typeface="Times New Roman" pitchFamily="18" charset="0"/>
              </a:rPr>
              <a:t>clrscr();</a:t>
            </a:r>
          </a:p>
          <a:p>
            <a:pPr>
              <a:buNone/>
            </a:pPr>
            <a:r>
              <a:rPr lang="en-US" sz="3000" b="1" dirty="0" smtClean="0">
                <a:latin typeface="Times New Roman" pitchFamily="18" charset="0"/>
                <a:cs typeface="Times New Roman" pitchFamily="18" charset="0"/>
              </a:rPr>
              <a:t>printf("Enter filename:\t");</a:t>
            </a:r>
          </a:p>
          <a:p>
            <a:pPr>
              <a:buNone/>
            </a:pPr>
            <a:r>
              <a:rPr lang="en-US" sz="3000" b="1" dirty="0" smtClean="0">
                <a:latin typeface="Times New Roman" pitchFamily="18" charset="0"/>
                <a:cs typeface="Times New Roman" pitchFamily="18" charset="0"/>
              </a:rPr>
              <a:t>gets(filename);</a:t>
            </a:r>
          </a:p>
          <a:p>
            <a:pPr>
              <a:buNone/>
            </a:pPr>
            <a:r>
              <a:rPr lang="en-US" sz="3000" b="1" dirty="0" err="1" smtClean="0">
                <a:latin typeface="Times New Roman" pitchFamily="18" charset="0"/>
                <a:cs typeface="Times New Roman" pitchFamily="18" charset="0"/>
              </a:rPr>
              <a:t>fp</a:t>
            </a:r>
            <a:r>
              <a:rPr lang="en-US" sz="3000" b="1" dirty="0" smtClean="0">
                <a:latin typeface="Times New Roman" pitchFamily="18" charset="0"/>
                <a:cs typeface="Times New Roman" pitchFamily="18" charset="0"/>
              </a:rPr>
              <a:t>=</a:t>
            </a:r>
            <a:r>
              <a:rPr lang="en-US" sz="3000" b="1" dirty="0" err="1" smtClean="0">
                <a:latin typeface="Times New Roman" pitchFamily="18" charset="0"/>
                <a:cs typeface="Times New Roman" pitchFamily="18" charset="0"/>
              </a:rPr>
              <a:t>fopen</a:t>
            </a:r>
            <a:r>
              <a:rPr lang="en-US" sz="3000" b="1" dirty="0" smtClean="0">
                <a:latin typeface="Times New Roman" pitchFamily="18" charset="0"/>
                <a:cs typeface="Times New Roman" pitchFamily="18" charset="0"/>
              </a:rPr>
              <a:t>(</a:t>
            </a:r>
            <a:r>
              <a:rPr lang="en-US" sz="3000" b="1" dirty="0" err="1" smtClean="0">
                <a:latin typeface="Times New Roman" pitchFamily="18" charset="0"/>
                <a:cs typeface="Times New Roman" pitchFamily="18" charset="0"/>
              </a:rPr>
              <a:t>filename,"w</a:t>
            </a:r>
            <a:r>
              <a:rPr lang="en-US" sz="3000" b="1" dirty="0" smtClean="0">
                <a:latin typeface="Times New Roman" pitchFamily="18" charset="0"/>
                <a:cs typeface="Times New Roman" pitchFamily="18" charset="0"/>
              </a:rPr>
              <a:t>");</a:t>
            </a:r>
          </a:p>
          <a:p>
            <a:pPr>
              <a:buNone/>
            </a:pPr>
            <a:r>
              <a:rPr lang="en-US" sz="3000" b="1" dirty="0" smtClean="0">
                <a:latin typeface="Times New Roman" pitchFamily="18" charset="0"/>
                <a:cs typeface="Times New Roman" pitchFamily="18" charset="0"/>
              </a:rPr>
              <a:t>if(</a:t>
            </a:r>
            <a:r>
              <a:rPr lang="en-US" sz="3000" b="1" dirty="0" err="1" smtClean="0">
                <a:latin typeface="Times New Roman" pitchFamily="18" charset="0"/>
                <a:cs typeface="Times New Roman" pitchFamily="18" charset="0"/>
              </a:rPr>
              <a:t>fp</a:t>
            </a:r>
            <a:r>
              <a:rPr lang="en-US" sz="3000" b="1" dirty="0" smtClean="0">
                <a:latin typeface="Times New Roman" pitchFamily="18" charset="0"/>
                <a:cs typeface="Times New Roman" pitchFamily="18" charset="0"/>
              </a:rPr>
              <a:t>==NULL)</a:t>
            </a:r>
          </a:p>
          <a:p>
            <a:pPr>
              <a:buNone/>
            </a:pPr>
            <a:r>
              <a:rPr lang="en-US" sz="3000" b="1" dirty="0" smtClean="0">
                <a:latin typeface="Times New Roman" pitchFamily="18" charset="0"/>
                <a:cs typeface="Times New Roman" pitchFamily="18" charset="0"/>
              </a:rPr>
              <a:t>	{</a:t>
            </a:r>
          </a:p>
          <a:p>
            <a:pPr>
              <a:buNone/>
            </a:pPr>
            <a:r>
              <a:rPr lang="en-US" sz="3000" b="1" dirty="0" smtClean="0">
                <a:latin typeface="Times New Roman" pitchFamily="18" charset="0"/>
                <a:cs typeface="Times New Roman" pitchFamily="18" charset="0"/>
              </a:rPr>
              <a:t>	printf("\n Cannot create file.");</a:t>
            </a:r>
          </a:p>
          <a:p>
            <a:pPr>
              <a:buNone/>
            </a:pPr>
            <a:r>
              <a:rPr lang="en-US" sz="3000" b="1" dirty="0" smtClean="0">
                <a:latin typeface="Times New Roman" pitchFamily="18" charset="0"/>
                <a:cs typeface="Times New Roman" pitchFamily="18" charset="0"/>
              </a:rPr>
              <a:t>	exit();</a:t>
            </a:r>
          </a:p>
          <a:p>
            <a:pPr>
              <a:buNone/>
            </a:pPr>
            <a:r>
              <a:rPr lang="en-US" sz="3000" b="1" dirty="0" smtClean="0">
                <a:latin typeface="Times New Roman" pitchFamily="18" charset="0"/>
                <a:cs typeface="Times New Roman" pitchFamily="18" charset="0"/>
              </a:rPr>
              <a:t>	}</a:t>
            </a:r>
          </a:p>
          <a:p>
            <a:pPr>
              <a:buNone/>
            </a:pPr>
            <a:r>
              <a:rPr lang="en-US" sz="3000" b="1" dirty="0" smtClean="0">
                <a:latin typeface="Times New Roman" pitchFamily="18" charset="0"/>
                <a:cs typeface="Times New Roman" pitchFamily="18" charset="0"/>
              </a:rPr>
              <a:t>else</a:t>
            </a:r>
          </a:p>
          <a:p>
            <a:pPr>
              <a:buNone/>
            </a:pPr>
            <a:r>
              <a:rPr lang="en-US" sz="3000" b="1" dirty="0" smtClean="0">
                <a:latin typeface="Times New Roman" pitchFamily="18" charset="0"/>
                <a:cs typeface="Times New Roman" pitchFamily="18" charset="0"/>
              </a:rPr>
              <a:t>	printf("\n File is created.");</a:t>
            </a:r>
          </a:p>
          <a:p>
            <a:pPr>
              <a:buNone/>
            </a:pPr>
            <a:r>
              <a:rPr lang="en-US" sz="3000" b="1" dirty="0" smtClean="0">
                <a:latin typeface="Times New Roman" pitchFamily="18" charset="0"/>
                <a:cs typeface="Times New Roman" pitchFamily="18" charset="0"/>
              </a:rPr>
              <a:t>printf("\n Enter your text until Enter key:\n");</a:t>
            </a:r>
          </a:p>
          <a:p>
            <a:pPr>
              <a:buNone/>
            </a:pPr>
            <a:r>
              <a:rPr lang="en-US" sz="3000" b="1" dirty="0" smtClean="0">
                <a:latin typeface="Times New Roman" pitchFamily="18" charset="0"/>
                <a:cs typeface="Times New Roman" pitchFamily="18" charset="0"/>
              </a:rPr>
              <a:t>while((c=</a:t>
            </a:r>
            <a:r>
              <a:rPr lang="en-US" sz="3000" b="1" dirty="0" err="1" smtClean="0">
                <a:latin typeface="Times New Roman" pitchFamily="18" charset="0"/>
                <a:cs typeface="Times New Roman" pitchFamily="18" charset="0"/>
              </a:rPr>
              <a:t>getchar</a:t>
            </a:r>
            <a:r>
              <a:rPr lang="en-US" sz="3000" b="1" dirty="0" smtClean="0">
                <a:latin typeface="Times New Roman" pitchFamily="18" charset="0"/>
                <a:cs typeface="Times New Roman" pitchFamily="18" charset="0"/>
              </a:rPr>
              <a:t>())!='\n')</a:t>
            </a:r>
          </a:p>
          <a:p>
            <a:pPr>
              <a:buNone/>
            </a:pP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fputc</a:t>
            </a:r>
            <a:r>
              <a:rPr lang="en-US" sz="3000" b="1" dirty="0" smtClean="0">
                <a:latin typeface="Times New Roman" pitchFamily="18" charset="0"/>
                <a:cs typeface="Times New Roman" pitchFamily="18" charset="0"/>
              </a:rPr>
              <a:t>(</a:t>
            </a:r>
            <a:r>
              <a:rPr lang="en-US" sz="3000" b="1" dirty="0" err="1" smtClean="0">
                <a:latin typeface="Times New Roman" pitchFamily="18" charset="0"/>
                <a:cs typeface="Times New Roman" pitchFamily="18" charset="0"/>
              </a:rPr>
              <a:t>c,fp</a:t>
            </a:r>
            <a:r>
              <a:rPr lang="en-US" sz="3000" b="1" dirty="0" smtClean="0">
                <a:latin typeface="Times New Roman" pitchFamily="18" charset="0"/>
                <a:cs typeface="Times New Roman" pitchFamily="18" charset="0"/>
              </a:rPr>
              <a:t>);</a:t>
            </a:r>
          </a:p>
          <a:p>
            <a:pPr>
              <a:buNone/>
            </a:pPr>
            <a:r>
              <a:rPr lang="en-US" sz="3000" b="1" smtClean="0">
                <a:latin typeface="Times New Roman" pitchFamily="18" charset="0"/>
                <a:cs typeface="Times New Roman" pitchFamily="18" charset="0"/>
              </a:rPr>
              <a:t>fclose</a:t>
            </a:r>
            <a:r>
              <a:rPr lang="en-US" sz="3000" b="1" dirty="0" smtClean="0">
                <a:latin typeface="Times New Roman" pitchFamily="18" charset="0"/>
                <a:cs typeface="Times New Roman" pitchFamily="18" charset="0"/>
              </a:rPr>
              <a:t>(</a:t>
            </a:r>
            <a:r>
              <a:rPr lang="en-US" sz="3000" b="1" dirty="0" err="1" smtClean="0">
                <a:latin typeface="Times New Roman" pitchFamily="18" charset="0"/>
                <a:cs typeface="Times New Roman" pitchFamily="18" charset="0"/>
              </a:rPr>
              <a:t>fp</a:t>
            </a:r>
            <a:r>
              <a:rPr lang="en-US" sz="3000" b="1" dirty="0" smtClean="0">
                <a:latin typeface="Times New Roman" pitchFamily="18" charset="0"/>
                <a:cs typeface="Times New Roman" pitchFamily="18" charset="0"/>
              </a:rPr>
              <a:t>);</a:t>
            </a:r>
          </a:p>
          <a:p>
            <a:pPr>
              <a:buNone/>
            </a:pPr>
            <a:r>
              <a:rPr lang="en-US" sz="3000" b="1" dirty="0" smtClean="0">
                <a:latin typeface="Times New Roman" pitchFamily="18" charset="0"/>
                <a:cs typeface="Times New Roman" pitchFamily="18" charset="0"/>
              </a:rPr>
              <a:t>getch();</a:t>
            </a:r>
          </a:p>
          <a:p>
            <a:pPr>
              <a:buNone/>
            </a:pPr>
            <a:r>
              <a:rPr lang="en-US" sz="3000" b="1" dirty="0" smtClean="0">
                <a:latin typeface="Times New Roman" pitchFamily="18" charset="0"/>
                <a:cs typeface="Times New Roman" pitchFamily="18" charset="0"/>
              </a:rPr>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6" name="TextBox 5"/>
          <p:cNvSpPr txBox="1"/>
          <p:nvPr/>
        </p:nvSpPr>
        <p:spPr>
          <a:xfrm>
            <a:off x="609600" y="0"/>
            <a:ext cx="83058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create a file and write some text to it one character at a time using </a:t>
            </a:r>
            <a:r>
              <a:rPr lang="en-US"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fputc</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function until user hits the enter key*/</a:t>
            </a:r>
            <a:endParaRPr lang="en-US" dirty="0"/>
          </a:p>
        </p:txBody>
      </p:sp>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filename[20];</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filename:\t");</a:t>
            </a:r>
          </a:p>
          <a:p>
            <a:pPr>
              <a:buNone/>
            </a:pPr>
            <a:r>
              <a:rPr lang="en-US" b="1" dirty="0" smtClean="0">
                <a:latin typeface="Times New Roman" pitchFamily="18" charset="0"/>
                <a:cs typeface="Times New Roman" pitchFamily="18" charset="0"/>
              </a:rPr>
              <a:t>gets(filename);</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(filename, "r");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The content of file is:\n");</a:t>
            </a: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putchar</a:t>
            </a:r>
            <a:r>
              <a:rPr lang="en-US" b="1" dirty="0" smtClean="0">
                <a:latin typeface="Times New Roman" pitchFamily="18" charset="0"/>
                <a:cs typeface="Times New Roman" pitchFamily="18" charset="0"/>
              </a:rPr>
              <a:t>(c);</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6" name="TextBox 5"/>
          <p:cNvSpPr txBox="1"/>
          <p:nvPr/>
        </p:nvSpPr>
        <p:spPr>
          <a:xfrm>
            <a:off x="1143000" y="76200"/>
            <a:ext cx="71628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open a file, read its content one character at a time using </a:t>
            </a:r>
            <a:r>
              <a:rPr lang="en-US" b="1" i="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fgetc</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function and display it to screen*/</a:t>
            </a:r>
            <a:endParaRPr lang="en-US" dirty="0"/>
          </a:p>
        </p:txBody>
      </p:sp>
      <p:sp>
        <p:nvSpPr>
          <p:cNvPr id="7" name="Rectangle 6"/>
          <p:cNvSpPr/>
          <p:nvPr/>
        </p:nvSpPr>
        <p:spPr>
          <a:xfrm>
            <a:off x="4192519" y="4572000"/>
            <a:ext cx="3759362" cy="523220"/>
          </a:xfrm>
          <a:prstGeom prst="rect">
            <a:avLst/>
          </a:prstGeom>
          <a:noFill/>
        </p:spPr>
        <p:txBody>
          <a:bodyPr wrap="none" lIns="91440" tIns="45720" rIns="91440" bIns="45720">
            <a:spAutoFit/>
          </a:bodyPr>
          <a:lstStyle/>
          <a:p>
            <a:pPr algn="ctr"/>
            <a:r>
              <a:rPr lang="en-U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en-US" sz="2800" b="1" cap="none" spc="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EOF=&gt;end-of-file</a:t>
            </a:r>
            <a:endParaRPr lang="en-US"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10000"/>
          </a:bodyPr>
          <a:lstStyle/>
          <a:p>
            <a:pPr algn="just"/>
            <a:r>
              <a:rPr lang="en-US" dirty="0" smtClean="0">
                <a:latin typeface="Times New Roman" pitchFamily="18" charset="0"/>
                <a:cs typeface="Times New Roman" pitchFamily="18" charset="0"/>
              </a:rPr>
              <a:t>EOF is a special character (an integer with ASCII value 26) that indicates that the end-of-file has been reached. This character can be generated from the keyboard by typing </a:t>
            </a:r>
            <a:r>
              <a:rPr lang="en-US" dirty="0" err="1" smtClean="0">
                <a:latin typeface="Times New Roman" pitchFamily="18" charset="0"/>
                <a:cs typeface="Times New Roman" pitchFamily="18" charset="0"/>
              </a:rPr>
              <a:t>Ctrl+Z</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Defined in &lt;stdio.h&gt;</a:t>
            </a:r>
          </a:p>
          <a:p>
            <a:pPr algn="just"/>
            <a:r>
              <a:rPr lang="en-US" dirty="0" smtClean="0">
                <a:latin typeface="Times New Roman" pitchFamily="18" charset="0"/>
                <a:cs typeface="Times New Roman" pitchFamily="18" charset="0"/>
              </a:rPr>
              <a:t>When we are creating a file, the special character EOF, is inserted after the last character of the file by the </a:t>
            </a:r>
            <a:r>
              <a:rPr lang="en-US" dirty="0" smtClean="0">
                <a:solidFill>
                  <a:srgbClr val="FF0000"/>
                </a:solidFill>
                <a:latin typeface="Times New Roman" pitchFamily="18" charset="0"/>
                <a:cs typeface="Times New Roman" pitchFamily="18" charset="0"/>
              </a:rPr>
              <a:t>Operating System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Thus, the last point of file is detected using EOF while reading data from file.</a:t>
            </a:r>
          </a:p>
          <a:p>
            <a:pPr algn="just"/>
            <a:r>
              <a:rPr lang="en-US" dirty="0" smtClean="0">
                <a:latin typeface="Times New Roman" pitchFamily="18" charset="0"/>
                <a:cs typeface="Times New Roman" pitchFamily="18" charset="0"/>
              </a:rPr>
              <a:t>It’s necessity arises from the fact that we may not know in advance up to where we have data.</a:t>
            </a:r>
          </a:p>
          <a:p>
            <a:pPr algn="just"/>
            <a:r>
              <a:rPr lang="en-US" i="1" dirty="0" smtClean="0">
                <a:solidFill>
                  <a:srgbClr val="FF0000"/>
                </a:solidFill>
                <a:latin typeface="Times New Roman" pitchFamily="18" charset="0"/>
                <a:cs typeface="Times New Roman" pitchFamily="18" charset="0"/>
              </a:rPr>
              <a:t>Caution: An attempt to read after EOF might either cause the program to terminate with an error or result in an infinite loop situation.</a:t>
            </a:r>
            <a:endParaRPr lang="en-US" i="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Title 4"/>
          <p:cNvSpPr>
            <a:spLocks noGrp="1"/>
          </p:cNvSpPr>
          <p:nvPr>
            <p:ph type="title"/>
          </p:nvPr>
        </p:nvSpPr>
        <p:spPr>
          <a:xfrm>
            <a:off x="457200" y="76200"/>
            <a:ext cx="8229600" cy="1143000"/>
          </a:xfrm>
        </p:spPr>
        <p:txBody>
          <a:bodyPr/>
          <a:lstStyle/>
          <a:p>
            <a:r>
              <a:rPr lang="en-US" dirty="0" smtClean="0"/>
              <a:t>End-Of-File (EOF)</a:t>
            </a:r>
            <a:endParaRPr lang="en-US" dirty="0"/>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filename[20];</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filename:\t");</a:t>
            </a:r>
          </a:p>
          <a:p>
            <a:pPr>
              <a:buNone/>
            </a:pPr>
            <a:r>
              <a:rPr lang="en-US" b="1" dirty="0" smtClean="0">
                <a:latin typeface="Times New Roman" pitchFamily="18" charset="0"/>
                <a:cs typeface="Times New Roman" pitchFamily="18" charset="0"/>
              </a:rPr>
              <a:t>gets(filename);</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filename,"a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Cannot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text to append to file %s:\n", filename);</a:t>
            </a: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getchar</a:t>
            </a:r>
            <a:r>
              <a:rPr lang="en-US" b="1" dirty="0" smtClean="0">
                <a:latin typeface="Times New Roman" pitchFamily="18" charset="0"/>
                <a:cs typeface="Times New Roman" pitchFamily="18" charset="0"/>
              </a:rPr>
              <a:t>())!='\n')</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fputc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c,fp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TextBox 5"/>
          <p:cNvSpPr txBox="1"/>
          <p:nvPr/>
        </p:nvSpPr>
        <p:spPr>
          <a:xfrm>
            <a:off x="381000" y="76200"/>
            <a:ext cx="8610600" cy="369332"/>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append some text to a file by reading filename from user*/</a:t>
            </a:r>
            <a:endParaRPr lang="en-US" dirty="0"/>
          </a:p>
        </p:txBody>
      </p:sp>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numCol="2">
            <a:normAutofit fontScale="7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[20],</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clrscr();</a:t>
            </a:r>
          </a:p>
          <a:p>
            <a:pPr>
              <a:buNone/>
            </a:pPr>
            <a:r>
              <a:rPr lang="fr-FR" b="1" dirty="0" smtClean="0">
                <a:latin typeface="Times New Roman" pitchFamily="18" charset="0"/>
                <a:cs typeface="Times New Roman" pitchFamily="18" charset="0"/>
              </a:rPr>
              <a:t>printf("Enter source </a:t>
            </a:r>
            <a:r>
              <a:rPr lang="fr-FR" b="1" dirty="0" err="1" smtClean="0">
                <a:latin typeface="Times New Roman" pitchFamily="18" charset="0"/>
                <a:cs typeface="Times New Roman" pitchFamily="18" charset="0"/>
              </a:rPr>
              <a:t>filename</a:t>
            </a:r>
            <a:r>
              <a:rPr lang="fr-FR" b="1" dirty="0" smtClean="0">
                <a:latin typeface="Times New Roman" pitchFamily="18" charset="0"/>
                <a:cs typeface="Times New Roman" pitchFamily="18" charset="0"/>
              </a:rPr>
              <a:t>:\t");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destination filename:\t");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sfilename,"r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nSource</a:t>
            </a:r>
            <a:r>
              <a:rPr lang="en-US" b="1" dirty="0" smtClean="0">
                <a:latin typeface="Times New Roman" pitchFamily="18" charset="0"/>
                <a:cs typeface="Times New Roman" pitchFamily="18" charset="0"/>
              </a:rPr>
              <a:t> file can't be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 "w");</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Destination file cannot be created or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fputc</a:t>
            </a: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Copied........");</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6" name="TextBox 5"/>
          <p:cNvSpPr txBox="1"/>
          <p:nvPr/>
        </p:nvSpPr>
        <p:spPr>
          <a:xfrm>
            <a:off x="381000" y="76200"/>
            <a:ext cx="8610600" cy="369332"/>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open a file and copy all its content to another file*/</a:t>
            </a:r>
            <a:endParaRPr lang="en-US" dirty="0"/>
          </a:p>
        </p:txBody>
      </p:sp>
    </p:spTree>
  </p:cSld>
  <p:clrMapOvr>
    <a:masterClrMapping/>
  </p:clrMapOvr>
  <p:transition spd="med">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Given a text file, create another text file deleting all the vowels (a, e, i, o, u).</a:t>
            </a: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med">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686800" cy="5715000"/>
          </a:xfrm>
        </p:spPr>
        <p:txBody>
          <a:bodyPr numCol="2">
            <a:normAutofit fontScale="8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test.txt","r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hello.txt","w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if((c!='a')&amp;&amp;(c!='e')&amp;&amp;(c!='i')&amp;&amp;(c!='o')&amp;&amp;(c!='u'))</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fputc</a:t>
            </a: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med">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Using formatted I/O functions, </a:t>
            </a:r>
            <a:r>
              <a:rPr lang="en-US" i="1" dirty="0" err="1" smtClean="0">
                <a:latin typeface="Times New Roman" pitchFamily="18" charset="0"/>
                <a:cs typeface="Times New Roman" pitchFamily="18" charset="0"/>
              </a:rPr>
              <a:t>fprintf</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err="1" smtClean="0">
                <a:latin typeface="Times New Roman" pitchFamily="18" charset="0"/>
                <a:cs typeface="Times New Roman" pitchFamily="18" charset="0"/>
              </a:rPr>
              <a:t>fscanf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numbers, characters or string can be read from file or written onto file according to our requirement format.</a:t>
            </a:r>
          </a:p>
          <a:p>
            <a:pPr marL="907542" lvl="1" indent="-514350" algn="just">
              <a:buFont typeface="+mj-lt"/>
              <a:buAutoNum type="romanLcPeriod"/>
            </a:pPr>
            <a:r>
              <a:rPr lang="en-US" i="1" dirty="0" err="1" smtClean="0">
                <a:latin typeface="Times New Roman" pitchFamily="18" charset="0"/>
                <a:cs typeface="Times New Roman" pitchFamily="18" charset="0"/>
              </a:rPr>
              <a:t>fprintf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formatted output function which is used to write integer, float, char or string value to a file.		Syntax:	 </a:t>
            </a:r>
            <a:r>
              <a:rPr lang="en-US" b="1" i="1" dirty="0" err="1" smtClean="0">
                <a:solidFill>
                  <a:srgbClr val="FF0000"/>
                </a:solidFill>
                <a:latin typeface="Times New Roman" pitchFamily="18" charset="0"/>
                <a:cs typeface="Times New Roman" pitchFamily="18" charset="0"/>
              </a:rPr>
              <a:t>fprintf</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control_string</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list_of_variables</a:t>
            </a:r>
            <a:r>
              <a:rPr lang="en-US" b="1" i="1" dirty="0" smtClean="0">
                <a:solidFill>
                  <a:srgbClr val="FF0000"/>
                </a:solidFill>
                <a:latin typeface="Times New Roman" pitchFamily="18" charset="0"/>
                <a:cs typeface="Times New Roman" pitchFamily="18" charset="0"/>
              </a:rPr>
              <a:t>);</a:t>
            </a:r>
          </a:p>
          <a:p>
            <a:pPr marL="907542" lvl="1" indent="-514350" algn="just">
              <a:buFont typeface="+mj-lt"/>
              <a:buAutoNum type="romanLcPeriod"/>
            </a:pPr>
            <a:r>
              <a:rPr lang="en-US" i="1" dirty="0" err="1" smtClean="0">
                <a:latin typeface="Times New Roman" pitchFamily="18" charset="0"/>
                <a:cs typeface="Times New Roman" pitchFamily="18" charset="0"/>
              </a:rPr>
              <a:t>fscanf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formatted input function which is used to read integer, float, char or string value from a file.		Syntax: </a:t>
            </a:r>
            <a:r>
              <a:rPr lang="en-US" b="1" i="1" dirty="0" err="1" smtClean="0">
                <a:solidFill>
                  <a:srgbClr val="FF0000"/>
                </a:solidFill>
                <a:latin typeface="Times New Roman" pitchFamily="18" charset="0"/>
                <a:cs typeface="Times New Roman" pitchFamily="18" charset="0"/>
              </a:rPr>
              <a:t>fscanf</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control_string</a:t>
            </a:r>
            <a:r>
              <a:rPr lang="en-US" b="1" i="1" dirty="0" smtClean="0">
                <a:solidFill>
                  <a:srgbClr val="FF0000"/>
                </a:solidFill>
                <a:latin typeface="Times New Roman" pitchFamily="18" charset="0"/>
                <a:cs typeface="Times New Roman" pitchFamily="18" charset="0"/>
              </a:rPr>
              <a:t>”, &amp;</a:t>
            </a:r>
            <a:r>
              <a:rPr lang="en-US" b="1" i="1" dirty="0" err="1" smtClean="0">
                <a:solidFill>
                  <a:srgbClr val="FF0000"/>
                </a:solidFill>
                <a:latin typeface="Times New Roman" pitchFamily="18" charset="0"/>
                <a:cs typeface="Times New Roman" pitchFamily="18" charset="0"/>
              </a:rPr>
              <a:t>list_of_variables</a:t>
            </a:r>
            <a:r>
              <a:rPr lang="en-US" b="1"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itle 4"/>
          <p:cNvSpPr>
            <a:spLocks noGrp="1"/>
          </p:cNvSpPr>
          <p:nvPr>
            <p:ph type="title"/>
          </p:nvPr>
        </p:nvSpPr>
        <p:spPr/>
        <p:txBody>
          <a:bodyPr/>
          <a:lstStyle/>
          <a:p>
            <a:r>
              <a:rPr lang="en-US" dirty="0" smtClean="0"/>
              <a:t>Formatted I/O Functions</a:t>
            </a:r>
            <a:endParaRPr lang="en-US" dirty="0"/>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Basically, there are two kinds of data files:</a:t>
            </a:r>
          </a:p>
          <a:p>
            <a:pPr lvl="1"/>
            <a:r>
              <a:rPr lang="en-US" i="1" dirty="0" smtClean="0">
                <a:latin typeface="Times New Roman" pitchFamily="18" charset="0"/>
                <a:cs typeface="Times New Roman" pitchFamily="18" charset="0"/>
              </a:rPr>
              <a:t>high-level </a:t>
            </a:r>
            <a:r>
              <a:rPr lang="en-US" dirty="0" smtClean="0">
                <a:latin typeface="Times New Roman" pitchFamily="18" charset="0"/>
                <a:cs typeface="Times New Roman" pitchFamily="18" charset="0"/>
              </a:rPr>
              <a:t>or </a:t>
            </a:r>
            <a:r>
              <a:rPr lang="en-US" i="1" dirty="0" smtClean="0">
                <a:latin typeface="Times New Roman" pitchFamily="18" charset="0"/>
                <a:cs typeface="Times New Roman" pitchFamily="18" charset="0"/>
              </a:rPr>
              <a:t>stream oriented </a:t>
            </a:r>
            <a:r>
              <a:rPr lang="en-US" dirty="0" smtClean="0">
                <a:latin typeface="Times New Roman" pitchFamily="18" charset="0"/>
                <a:cs typeface="Times New Roman" pitchFamily="18" charset="0"/>
              </a:rPr>
              <a:t>or </a:t>
            </a:r>
            <a:r>
              <a:rPr lang="en-US" i="1" dirty="0" smtClean="0">
                <a:latin typeface="Times New Roman" pitchFamily="18" charset="0"/>
                <a:cs typeface="Times New Roman" pitchFamily="18" charset="0"/>
              </a:rPr>
              <a:t>standard</a:t>
            </a:r>
          </a:p>
          <a:p>
            <a:pPr lvl="1"/>
            <a:r>
              <a:rPr lang="en-US" i="1" dirty="0" smtClean="0">
                <a:latin typeface="Times New Roman" pitchFamily="18" charset="0"/>
                <a:cs typeface="Times New Roman" pitchFamily="18" charset="0"/>
              </a:rPr>
              <a:t>low-level</a:t>
            </a:r>
            <a:r>
              <a:rPr lang="en-US" dirty="0" smtClean="0">
                <a:latin typeface="Times New Roman" pitchFamily="18" charset="0"/>
                <a:cs typeface="Times New Roman" pitchFamily="18" charset="0"/>
              </a:rPr>
              <a:t> or </a:t>
            </a:r>
            <a:r>
              <a:rPr lang="en-US" i="1" dirty="0" smtClean="0">
                <a:latin typeface="Times New Roman" pitchFamily="18" charset="0"/>
                <a:cs typeface="Times New Roman" pitchFamily="18" charset="0"/>
              </a:rPr>
              <a:t>system-oriented</a:t>
            </a:r>
          </a:p>
          <a:p>
            <a:pPr algn="just"/>
            <a:r>
              <a:rPr lang="en-US" dirty="0" smtClean="0">
                <a:latin typeface="Times New Roman" pitchFamily="18" charset="0"/>
                <a:cs typeface="Times New Roman" pitchFamily="18" charset="0"/>
              </a:rPr>
              <a:t>In high-level data files, the available library functions (in the C’s standard I/O library) do their own buffer management whereas in low-level data files (using UNIX system calls) a programmer is required to do buffer management explicitly.</a:t>
            </a:r>
          </a:p>
          <a:p>
            <a:pPr algn="just"/>
            <a:r>
              <a:rPr lang="en-US" dirty="0" smtClean="0">
                <a:latin typeface="Times New Roman" pitchFamily="18" charset="0"/>
                <a:cs typeface="Times New Roman" pitchFamily="18" charset="0"/>
              </a:rPr>
              <a:t>The high-level data files are further subdivided into two: </a:t>
            </a:r>
            <a:r>
              <a:rPr lang="en-US" i="1" dirty="0" smtClean="0">
                <a:latin typeface="Times New Roman" pitchFamily="18" charset="0"/>
                <a:cs typeface="Times New Roman" pitchFamily="18" charset="0"/>
              </a:rPr>
              <a:t>text files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binary files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text files</a:t>
            </a:r>
            <a:r>
              <a:rPr lang="en-US" dirty="0" smtClean="0">
                <a:latin typeface="Times New Roman" pitchFamily="18" charset="0"/>
                <a:cs typeface="Times New Roman" pitchFamily="18" charset="0"/>
              </a:rPr>
              <a:t> consist of consecutive characters and these characters can be interpreted as individual data items whereas the </a:t>
            </a:r>
            <a:r>
              <a:rPr lang="en-US" i="1" dirty="0" smtClean="0">
                <a:latin typeface="Times New Roman" pitchFamily="18" charset="0"/>
                <a:cs typeface="Times New Roman" pitchFamily="18" charset="0"/>
              </a:rPr>
              <a:t>binary files</a:t>
            </a:r>
            <a:r>
              <a:rPr lang="en-US" dirty="0" smtClean="0">
                <a:latin typeface="Times New Roman" pitchFamily="18" charset="0"/>
                <a:cs typeface="Times New Roman" pitchFamily="18" charset="0"/>
              </a:rPr>
              <a:t> organize data into blocks containing contiguous bytes of information.</a:t>
            </a:r>
          </a:p>
          <a:p>
            <a:pPr algn="just"/>
            <a:r>
              <a:rPr lang="en-US" dirty="0" smtClean="0">
                <a:latin typeface="Times New Roman" pitchFamily="18" charset="0"/>
                <a:cs typeface="Times New Roman" pitchFamily="18" charset="0"/>
              </a:rPr>
              <a:t>There are a number of formatted and unformatted functions in C for both text and binary files.</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Concept of 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med">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numCol="1">
            <a:normAutofit fontScale="8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name[20];</a:t>
            </a:r>
          </a:p>
          <a:p>
            <a:pPr>
              <a:buNone/>
            </a:pPr>
            <a:r>
              <a:rPr lang="en-US" b="1" dirty="0" smtClean="0">
                <a:latin typeface="Times New Roman" pitchFamily="18" charset="0"/>
                <a:cs typeface="Times New Roman" pitchFamily="18" charset="0"/>
              </a:rPr>
              <a:t>int roll;</a:t>
            </a:r>
          </a:p>
          <a:p>
            <a:pPr>
              <a:buNone/>
            </a:pPr>
            <a:r>
              <a:rPr lang="en-US" b="1" dirty="0" smtClean="0">
                <a:latin typeface="Times New Roman" pitchFamily="18" charset="0"/>
                <a:cs typeface="Times New Roman" pitchFamily="18" charset="0"/>
              </a:rPr>
              <a:t>char address[20];</a:t>
            </a:r>
          </a:p>
          <a:p>
            <a:pPr>
              <a:buNone/>
            </a:pPr>
            <a:r>
              <a:rPr lang="en-US" b="1" dirty="0" smtClean="0">
                <a:latin typeface="Times New Roman" pitchFamily="18" charset="0"/>
                <a:cs typeface="Times New Roman" pitchFamily="18" charset="0"/>
              </a:rPr>
              <a:t>float marks;</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("C:\\student.txt", "w");</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File cannot be created or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6" name="TextBox 5"/>
          <p:cNvSpPr txBox="1"/>
          <p:nvPr/>
        </p:nvSpPr>
        <p:spPr>
          <a:xfrm>
            <a:off x="381000" y="76200"/>
            <a:ext cx="8610600" cy="646331"/>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Program to create a file named student.txt and write name, roll, address and marks of a student to this file*/</a:t>
            </a:r>
            <a:endParaRPr lang="en-US" dirty="0"/>
          </a:p>
        </p:txBody>
      </p:sp>
    </p:spTree>
  </p:cSld>
  <p:clrMapOvr>
    <a:masterClrMapping/>
  </p:clrMapOvr>
  <p:transition spd="med">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numCol="1">
            <a:normAutofit fontScale="85000" lnSpcReduction="20000"/>
          </a:bodyPr>
          <a:lstStyle/>
          <a:p>
            <a:pPr>
              <a:buNone/>
            </a:pPr>
            <a:r>
              <a:rPr lang="en-US" b="1" dirty="0" smtClean="0">
                <a:latin typeface="Times New Roman" pitchFamily="18" charset="0"/>
                <a:cs typeface="Times New Roman" pitchFamily="18" charset="0"/>
              </a:rPr>
              <a:t>printf("\n Enter name of student:\t");</a:t>
            </a:r>
          </a:p>
          <a:p>
            <a:pPr>
              <a:buNone/>
            </a:pPr>
            <a:r>
              <a:rPr lang="en-US" b="1" dirty="0" smtClean="0">
                <a:latin typeface="Times New Roman" pitchFamily="18" charset="0"/>
                <a:cs typeface="Times New Roman" pitchFamily="18" charset="0"/>
              </a:rPr>
              <a:t>gets(name);</a:t>
            </a:r>
          </a:p>
          <a:p>
            <a:pPr>
              <a:buNone/>
            </a:pPr>
            <a:r>
              <a:rPr lang="en-US" b="1" dirty="0" smtClean="0">
                <a:latin typeface="Times New Roman" pitchFamily="18" charset="0"/>
                <a:cs typeface="Times New Roman" pitchFamily="18" charset="0"/>
              </a:rPr>
              <a:t>printf("\n Enter roll number of %s:\t", name);</a:t>
            </a:r>
          </a:p>
          <a:p>
            <a:pPr>
              <a:buNone/>
            </a:pPr>
            <a:r>
              <a:rPr lang="en-US" b="1" dirty="0" smtClean="0">
                <a:latin typeface="Times New Roman" pitchFamily="18" charset="0"/>
                <a:cs typeface="Times New Roman" pitchFamily="18" charset="0"/>
              </a:rPr>
              <a:t>scanf("%d", &amp;roll);</a:t>
            </a:r>
          </a:p>
          <a:p>
            <a:pPr>
              <a:buNone/>
            </a:pP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address of %s:\t", name);</a:t>
            </a:r>
          </a:p>
          <a:p>
            <a:pPr>
              <a:buNone/>
            </a:pPr>
            <a:r>
              <a:rPr lang="en-US" b="1" dirty="0" smtClean="0">
                <a:latin typeface="Times New Roman" pitchFamily="18" charset="0"/>
                <a:cs typeface="Times New Roman" pitchFamily="18" charset="0"/>
              </a:rPr>
              <a:t>gets(address);</a:t>
            </a:r>
          </a:p>
          <a:p>
            <a:pPr>
              <a:buNone/>
            </a:pPr>
            <a:r>
              <a:rPr lang="en-US" b="1" dirty="0" smtClean="0">
                <a:latin typeface="Times New Roman" pitchFamily="18" charset="0"/>
                <a:cs typeface="Times New Roman" pitchFamily="18" charset="0"/>
              </a:rPr>
              <a:t>printf("\n Enter marks of %s:\t", name);</a:t>
            </a:r>
          </a:p>
          <a:p>
            <a:pPr>
              <a:buNone/>
            </a:pPr>
            <a:r>
              <a:rPr lang="en-US" b="1" dirty="0" smtClean="0">
                <a:latin typeface="Times New Roman" pitchFamily="18" charset="0"/>
                <a:cs typeface="Times New Roman" pitchFamily="18" charset="0"/>
              </a:rPr>
              <a:t>scanf("%f", &amp;marks);</a:t>
            </a:r>
          </a:p>
          <a:p>
            <a:pPr>
              <a:buNone/>
            </a:pPr>
            <a:r>
              <a:rPr lang="en-US" b="1" dirty="0" smtClean="0">
                <a:latin typeface="Times New Roman" pitchFamily="18" charset="0"/>
                <a:cs typeface="Times New Roman" pitchFamily="18" charset="0"/>
              </a:rPr>
              <a:t>printf("\n Now writing data to file...");</a:t>
            </a:r>
          </a:p>
          <a:p>
            <a:pPr>
              <a:buNone/>
            </a:pP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"Name=%s\n Roll=%d\n Address=%s\n Marks=%.2f", name, roll, address, marks);</a:t>
            </a:r>
          </a:p>
          <a:p>
            <a:pPr>
              <a:buNone/>
            </a:pPr>
            <a:r>
              <a:rPr lang="en-US" b="1" dirty="0" smtClean="0">
                <a:latin typeface="Times New Roman" pitchFamily="18" charset="0"/>
                <a:cs typeface="Times New Roman" pitchFamily="18" charset="0"/>
              </a:rPr>
              <a:t>printf("\n Completed");</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med">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20000"/>
          </a:bodyPr>
          <a:lstStyle/>
          <a:p>
            <a:pPr algn="just"/>
            <a:r>
              <a:rPr lang="en-US" dirty="0" smtClean="0">
                <a:latin typeface="Times New Roman" pitchFamily="18" charset="0"/>
                <a:cs typeface="Times New Roman" pitchFamily="18" charset="0"/>
              </a:rPr>
              <a:t>There is a peculiarity of scanf() and/or gets().</a:t>
            </a:r>
          </a:p>
          <a:p>
            <a:pPr algn="just"/>
            <a:r>
              <a:rPr lang="en-US" dirty="0" smtClean="0">
                <a:latin typeface="Times New Roman" pitchFamily="18" charset="0"/>
                <a:cs typeface="Times New Roman" pitchFamily="18" charset="0"/>
              </a:rPr>
              <a:t>Here, after providing name of student, we would hit enter key……</a:t>
            </a:r>
            <a:r>
              <a:rPr lang="en-US" dirty="0" smtClean="0">
                <a:solidFill>
                  <a:srgbClr val="FF0000"/>
                </a:solidFill>
                <a:latin typeface="Times New Roman" pitchFamily="18" charset="0"/>
                <a:cs typeface="Times New Roman" pitchFamily="18" charset="0"/>
              </a:rPr>
              <a:t>No Problem</a:t>
            </a:r>
            <a:r>
              <a:rPr lang="en-US" dirty="0" smtClean="0">
                <a:latin typeface="Times New Roman" pitchFamily="18" charset="0"/>
                <a:cs typeface="Times New Roman" pitchFamily="18" charset="0"/>
              </a:rPr>
              <a:t>……and then we provide roll of student……and hit the enter key again…...</a:t>
            </a:r>
            <a:r>
              <a:rPr lang="en-US" dirty="0" smtClean="0">
                <a:solidFill>
                  <a:srgbClr val="FF0000"/>
                </a:solidFill>
                <a:latin typeface="Times New Roman" pitchFamily="18" charset="0"/>
                <a:cs typeface="Times New Roman" pitchFamily="18" charset="0"/>
              </a:rPr>
              <a:t>Problem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this time the enter key which is in the keyboard buffer is read by the </a:t>
            </a:r>
            <a:r>
              <a:rPr lang="en-US" b="1" i="1" dirty="0" smtClean="0">
                <a:latin typeface="Times New Roman" pitchFamily="18" charset="0"/>
                <a:cs typeface="Times New Roman" pitchFamily="18" charset="0"/>
              </a:rPr>
              <a:t>gets()/scanf()</a:t>
            </a:r>
            <a:r>
              <a:rPr lang="en-US" dirty="0" smtClean="0">
                <a:latin typeface="Times New Roman" pitchFamily="18" charset="0"/>
                <a:cs typeface="Times New Roman" pitchFamily="18" charset="0"/>
              </a:rPr>
              <a:t> function for address (as enter key is a character, \n), so that we are able to fill only the marks.</a:t>
            </a:r>
          </a:p>
          <a:p>
            <a:pPr algn="just"/>
            <a:r>
              <a:rPr lang="en-US" dirty="0" smtClean="0">
                <a:latin typeface="Times New Roman" pitchFamily="18" charset="0"/>
                <a:cs typeface="Times New Roman" pitchFamily="18" charset="0"/>
              </a:rPr>
              <a:t>To avoid this problem, we use the function </a:t>
            </a:r>
            <a:r>
              <a:rPr lang="en-US" b="1" i="1" dirty="0" err="1" smtClean="0">
                <a:latin typeface="Times New Roman" pitchFamily="18" charset="0"/>
                <a:cs typeface="Times New Roman" pitchFamily="18" charset="0"/>
              </a:rPr>
              <a:t>fflush</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It is designed to remove or flush out any data remaining in the buffer.</a:t>
            </a:r>
          </a:p>
          <a:p>
            <a:pPr algn="just"/>
            <a:r>
              <a:rPr lang="en-US" dirty="0" smtClean="0">
                <a:latin typeface="Times New Roman" pitchFamily="18" charset="0"/>
                <a:cs typeface="Times New Roman" pitchFamily="18" charset="0"/>
              </a:rPr>
              <a:t>The argument to </a:t>
            </a:r>
            <a:r>
              <a:rPr lang="en-US" b="1" i="1" dirty="0" err="1" smtClean="0">
                <a:latin typeface="Times New Roman" pitchFamily="18" charset="0"/>
                <a:cs typeface="Times New Roman" pitchFamily="18" charset="0"/>
              </a:rPr>
              <a:t>fflush</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must be the buffer which we want to flush out.</a:t>
            </a:r>
          </a:p>
          <a:p>
            <a:pPr algn="just"/>
            <a:r>
              <a:rPr lang="en-US" dirty="0" smtClean="0">
                <a:latin typeface="Times New Roman" pitchFamily="18" charset="0"/>
                <a:cs typeface="Times New Roman" pitchFamily="18" charset="0"/>
              </a:rPr>
              <a:t>Here, we have used </a:t>
            </a:r>
            <a:r>
              <a:rPr lang="en-US" b="1" i="1" dirty="0" err="1" smtClean="0">
                <a:latin typeface="Times New Roman" pitchFamily="18" charset="0"/>
                <a:cs typeface="Times New Roman" pitchFamily="18" charset="0"/>
              </a:rPr>
              <a:t>stdin</a:t>
            </a:r>
            <a:r>
              <a:rPr lang="en-US" dirty="0" smtClean="0">
                <a:latin typeface="Times New Roman" pitchFamily="18" charset="0"/>
                <a:cs typeface="Times New Roman" pitchFamily="18" charset="0"/>
              </a:rPr>
              <a:t>, which means buffer related with standard input device, i.e. keyboard.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Title 4"/>
          <p:cNvSpPr>
            <a:spLocks noGrp="1"/>
          </p:cNvSpPr>
          <p:nvPr>
            <p:ph type="title"/>
          </p:nvPr>
        </p:nvSpPr>
        <p:spPr/>
        <p:txBody>
          <a:bodyPr/>
          <a:lstStyle/>
          <a:p>
            <a:r>
              <a:rPr lang="en-US" dirty="0" smtClean="0"/>
              <a:t>Use of </a:t>
            </a:r>
            <a:r>
              <a:rPr lang="en-US" dirty="0" err="1" smtClean="0"/>
              <a:t>fflush</a:t>
            </a:r>
            <a:r>
              <a:rPr lang="en-US" dirty="0" smtClean="0"/>
              <a:t>()</a:t>
            </a:r>
            <a:endParaRPr lang="en-US" dirty="0"/>
          </a:p>
        </p:txBody>
      </p:sp>
    </p:spTree>
  </p:cSld>
  <p:clrMapOvr>
    <a:masterClrMapping/>
  </p:clrMapOvr>
  <p:transition spd="med">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fflush</a:t>
            </a:r>
            <a:r>
              <a:rPr lang="en-US" dirty="0" smtClean="0">
                <a:latin typeface="Times New Roman" pitchFamily="18" charset="0"/>
                <a:cs typeface="Times New Roman" pitchFamily="18" charset="0"/>
              </a:rPr>
              <a:t>() function writes any buffered data to the specified file stream. When you write data to a file (with a function such as </a:t>
            </a:r>
            <a:r>
              <a:rPr lang="en-US" dirty="0" err="1" smtClean="0">
                <a:latin typeface="Times New Roman" pitchFamily="18" charset="0"/>
                <a:cs typeface="Times New Roman" pitchFamily="18" charset="0"/>
              </a:rPr>
              <a:t>fprintf</a:t>
            </a:r>
            <a:r>
              <a:rPr lang="en-US" dirty="0" smtClean="0">
                <a:latin typeface="Times New Roman" pitchFamily="18" charset="0"/>
                <a:cs typeface="Times New Roman" pitchFamily="18" charset="0"/>
              </a:rPr>
              <a:t>()), it is actually placed in a memory buffer. The data is only actually written to the file when the buffer is full, the file stream is closed or when </a:t>
            </a:r>
            <a:r>
              <a:rPr lang="en-US" dirty="0" err="1" smtClean="0">
                <a:latin typeface="Times New Roman" pitchFamily="18" charset="0"/>
                <a:cs typeface="Times New Roman" pitchFamily="18" charset="0"/>
              </a:rPr>
              <a:t>fflush</a:t>
            </a:r>
            <a:r>
              <a:rPr lang="en-US" dirty="0" smtClean="0">
                <a:latin typeface="Times New Roman" pitchFamily="18" charset="0"/>
                <a:cs typeface="Times New Roman" pitchFamily="18" charset="0"/>
              </a:rPr>
              <a:t>() is called.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Title 4"/>
          <p:cNvSpPr>
            <a:spLocks noGrp="1"/>
          </p:cNvSpPr>
          <p:nvPr>
            <p:ph type="title"/>
          </p:nvPr>
        </p:nvSpPr>
        <p:spPr/>
        <p:txBody>
          <a:bodyPr/>
          <a:lstStyle/>
          <a:p>
            <a:r>
              <a:rPr lang="en-US" dirty="0" smtClean="0"/>
              <a:t>Use of </a:t>
            </a:r>
            <a:r>
              <a:rPr lang="en-US" dirty="0" err="1" smtClean="0"/>
              <a:t>fflush</a:t>
            </a:r>
            <a:r>
              <a:rPr lang="en-US" dirty="0" smtClean="0"/>
              <a:t>()…</a:t>
            </a:r>
            <a:endParaRPr lang="en-US" dirty="0"/>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Define a structure for Vehicle Owner having data members name, address, telephone number, vehicle number and license number. Take the data for ten owners, write them in file “Own.txt”. Read the data from the file and display them.</a:t>
            </a:r>
          </a:p>
          <a:p>
            <a:pPr algn="just"/>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PROBLEM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#define SIZE 10</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vehicle_owner</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name[20];</a:t>
            </a:r>
          </a:p>
          <a:p>
            <a:pPr>
              <a:buNone/>
            </a:pPr>
            <a:r>
              <a:rPr lang="en-US" b="1" dirty="0" smtClean="0">
                <a:latin typeface="Times New Roman" pitchFamily="18" charset="0"/>
                <a:cs typeface="Times New Roman" pitchFamily="18" charset="0"/>
              </a:rPr>
              <a:t>	char address[20];</a:t>
            </a:r>
          </a:p>
          <a:p>
            <a:pPr>
              <a:buNone/>
            </a:pPr>
            <a:r>
              <a:rPr lang="en-US" b="1" dirty="0" smtClean="0">
                <a:latin typeface="Times New Roman" pitchFamily="18" charset="0"/>
                <a:cs typeface="Times New Roman" pitchFamily="18" charset="0"/>
              </a:rPr>
              <a:t>	long int </a:t>
            </a:r>
            <a:r>
              <a:rPr lang="en-US" b="1" dirty="0" err="1" smtClean="0">
                <a:latin typeface="Times New Roman" pitchFamily="18" charset="0"/>
                <a:cs typeface="Times New Roman" pitchFamily="18" charset="0"/>
              </a:rPr>
              <a:t>phone_no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int </a:t>
            </a:r>
            <a:r>
              <a:rPr lang="en-US" b="1" dirty="0" err="1" smtClean="0">
                <a:latin typeface="Times New Roman" pitchFamily="18" charset="0"/>
                <a:cs typeface="Times New Roman" pitchFamily="18" charset="0"/>
              </a:rPr>
              <a:t>vehicle_no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int </a:t>
            </a:r>
            <a:r>
              <a:rPr lang="en-US" b="1" dirty="0" err="1" smtClean="0">
                <a:latin typeface="Times New Roman" pitchFamily="18" charset="0"/>
                <a:cs typeface="Times New Roman" pitchFamily="18" charset="0"/>
              </a:rPr>
              <a:t>license_no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vehicle_owner</a:t>
            </a:r>
            <a:r>
              <a:rPr lang="en-US" b="1" dirty="0" smtClean="0">
                <a:latin typeface="Times New Roman" pitchFamily="18" charset="0"/>
                <a:cs typeface="Times New Roman" pitchFamily="18" charset="0"/>
              </a:rPr>
              <a:t> vehicle[SIZE], v[SIZE];</a:t>
            </a:r>
          </a:p>
          <a:p>
            <a:pPr>
              <a:buNone/>
            </a:pPr>
            <a:r>
              <a:rPr lang="en-US" b="1" dirty="0" smtClean="0">
                <a:latin typeface="Times New Roman" pitchFamily="18" charset="0"/>
                <a:cs typeface="Times New Roman" pitchFamily="18" charset="0"/>
              </a:rPr>
              <a:t>int i;</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Own.txt","w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47500" lnSpcReduction="20000"/>
          </a:bodyPr>
          <a:lstStyle/>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SIZE;i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Enter information about vehicle owner %d",i+1);</a:t>
            </a:r>
          </a:p>
          <a:p>
            <a:pPr>
              <a:buNone/>
            </a:pPr>
            <a:r>
              <a:rPr lang="en-US" b="1" dirty="0" smtClean="0">
                <a:latin typeface="Times New Roman" pitchFamily="18" charset="0"/>
                <a:cs typeface="Times New Roman" pitchFamily="18" charset="0"/>
              </a:rPr>
              <a:t>	printf("\n Enter name :\t");</a:t>
            </a:r>
          </a:p>
          <a:p>
            <a:pPr>
              <a:buNone/>
            </a:pPr>
            <a:r>
              <a:rPr lang="en-US" b="1" dirty="0" smtClean="0">
                <a:latin typeface="Times New Roman" pitchFamily="18" charset="0"/>
                <a:cs typeface="Times New Roman" pitchFamily="18" charset="0"/>
              </a:rPr>
              <a:t>	gets(vehicle[i].name);</a:t>
            </a:r>
          </a:p>
          <a:p>
            <a:pPr>
              <a:buNone/>
            </a:pPr>
            <a:r>
              <a:rPr lang="en-US" b="1" dirty="0" smtClean="0">
                <a:latin typeface="Times New Roman" pitchFamily="18" charset="0"/>
                <a:cs typeface="Times New Roman" pitchFamily="18" charset="0"/>
              </a:rPr>
              <a:t>	printf("\n Enter address:\t");</a:t>
            </a:r>
          </a:p>
          <a:p>
            <a:pPr>
              <a:buNone/>
            </a:pPr>
            <a:r>
              <a:rPr lang="en-US" b="1" dirty="0" smtClean="0">
                <a:latin typeface="Times New Roman" pitchFamily="18" charset="0"/>
                <a:cs typeface="Times New Roman" pitchFamily="18" charset="0"/>
              </a:rPr>
              <a:t>	gets(vehicle[i].address);</a:t>
            </a:r>
          </a:p>
          <a:p>
            <a:pPr>
              <a:buNone/>
            </a:pPr>
            <a:r>
              <a:rPr lang="en-US" b="1" dirty="0" smtClean="0">
                <a:latin typeface="Times New Roman" pitchFamily="18" charset="0"/>
                <a:cs typeface="Times New Roman" pitchFamily="18" charset="0"/>
              </a:rPr>
              <a:t>	printf("\n Enter telephone no:\t");</a:t>
            </a:r>
          </a:p>
          <a:p>
            <a:pPr>
              <a:buNone/>
            </a:pPr>
            <a:r>
              <a:rPr lang="en-US" b="1" dirty="0" smtClean="0">
                <a:latin typeface="Times New Roman" pitchFamily="18" charset="0"/>
                <a:cs typeface="Times New Roman" pitchFamily="18" charset="0"/>
              </a:rPr>
              <a:t>	scanf("%ld", &amp;vehicle[i].</a:t>
            </a:r>
            <a:r>
              <a:rPr lang="en-US" b="1" dirty="0" err="1" smtClean="0">
                <a:latin typeface="Times New Roman" pitchFamily="18" charset="0"/>
                <a:cs typeface="Times New Roman" pitchFamily="18" charset="0"/>
              </a:rPr>
              <a:t>phone_no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printf("\n Enter vehicle no:\t");</a:t>
            </a:r>
          </a:p>
          <a:p>
            <a:pPr>
              <a:buNone/>
            </a:pPr>
            <a:r>
              <a:rPr lang="en-US" b="1" dirty="0" smtClean="0">
                <a:latin typeface="Times New Roman" pitchFamily="18" charset="0"/>
                <a:cs typeface="Times New Roman" pitchFamily="18" charset="0"/>
              </a:rPr>
              <a:t>	scanf("%d", &amp;vehicle[i].</a:t>
            </a:r>
            <a:r>
              <a:rPr lang="en-US" b="1" dirty="0" err="1" smtClean="0">
                <a:latin typeface="Times New Roman" pitchFamily="18" charset="0"/>
                <a:cs typeface="Times New Roman" pitchFamily="18" charset="0"/>
              </a:rPr>
              <a:t>vehicle_no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printf("\n Enter license no:\t");</a:t>
            </a:r>
          </a:p>
          <a:p>
            <a:pPr>
              <a:buNone/>
            </a:pPr>
            <a:r>
              <a:rPr lang="en-US" b="1" dirty="0" smtClean="0">
                <a:latin typeface="Times New Roman" pitchFamily="18" charset="0"/>
                <a:cs typeface="Times New Roman" pitchFamily="18" charset="0"/>
              </a:rPr>
              <a:t>	scanf("%d", &amp;vehicle[i].</a:t>
            </a:r>
            <a:r>
              <a:rPr lang="en-US" b="1" dirty="0" err="1" smtClean="0">
                <a:latin typeface="Times New Roman" pitchFamily="18" charset="0"/>
                <a:cs typeface="Times New Roman" pitchFamily="18" charset="0"/>
              </a:rPr>
              <a:t>license_no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t%ld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\n", vehicle[i].name, vehicle[i].address, vehicle[i].</a:t>
            </a:r>
            <a:r>
              <a:rPr lang="en-US" b="1" dirty="0" err="1" smtClean="0">
                <a:latin typeface="Times New Roman" pitchFamily="18" charset="0"/>
                <a:cs typeface="Times New Roman" pitchFamily="18" charset="0"/>
              </a:rPr>
              <a:t>phone_no</a:t>
            </a:r>
            <a:r>
              <a:rPr lang="en-US" b="1" dirty="0" smtClean="0">
                <a:latin typeface="Times New Roman" pitchFamily="18" charset="0"/>
                <a:cs typeface="Times New Roman" pitchFamily="18" charset="0"/>
              </a:rPr>
              <a:t>, vehicle[i].</a:t>
            </a:r>
            <a:r>
              <a:rPr lang="en-US" b="1" dirty="0" err="1" smtClean="0">
                <a:latin typeface="Times New Roman" pitchFamily="18" charset="0"/>
                <a:cs typeface="Times New Roman" pitchFamily="18" charset="0"/>
              </a:rPr>
              <a:t>vehicle_no</a:t>
            </a:r>
            <a:r>
              <a:rPr lang="en-US" b="1" dirty="0" smtClean="0">
                <a:latin typeface="Times New Roman" pitchFamily="18" charset="0"/>
                <a:cs typeface="Times New Roman" pitchFamily="18" charset="0"/>
              </a:rPr>
              <a:t>, vehicle[i].</a:t>
            </a:r>
            <a:r>
              <a:rPr lang="en-US" b="1" dirty="0" err="1" smtClean="0">
                <a:latin typeface="Times New Roman" pitchFamily="18" charset="0"/>
                <a:cs typeface="Times New Roman" pitchFamily="18" charset="0"/>
              </a:rPr>
              <a:t>license_no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Own.txt","r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SIZE;i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,"%s %s %ld %d %</a:t>
            </a:r>
            <a:r>
              <a:rPr lang="en-US" b="1" dirty="0" err="1" smtClean="0">
                <a:latin typeface="Times New Roman" pitchFamily="18" charset="0"/>
                <a:cs typeface="Times New Roman" pitchFamily="18" charset="0"/>
              </a:rPr>
              <a:t>d",&amp;v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name,&amp;v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address,&amp;v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phone_no,&amp;v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vehicle_no,&amp;v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license_no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printf("%s\</a:t>
            </a:r>
            <a:r>
              <a:rPr lang="en-US" b="1" dirty="0" err="1" smtClean="0">
                <a:latin typeface="Times New Roman" pitchFamily="18" charset="0"/>
                <a:cs typeface="Times New Roman" pitchFamily="18" charset="0"/>
              </a:rPr>
              <a:t>t%s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t%ld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n",v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name,v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address,v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phone_no,v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vehicle_no,v</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license_no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Given a text file, create another text file deleting the following words “three”, “bad”, and “time”.</a:t>
            </a: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172200"/>
          </a:xfrm>
        </p:spPr>
        <p:txBody>
          <a:bodyPr>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c[10];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test.txt",“r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hello.txt","w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s",&amp;c</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c,"three</a:t>
            </a:r>
            <a:r>
              <a:rPr lang="en-US" b="1" dirty="0" smtClean="0">
                <a:latin typeface="Times New Roman" pitchFamily="18" charset="0"/>
                <a:cs typeface="Times New Roman" pitchFamily="18" charset="0"/>
              </a:rPr>
              <a:t>")!=0)&amp;&amp;(</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c,"bad</a:t>
            </a:r>
            <a:r>
              <a:rPr lang="en-US" b="1" dirty="0" smtClean="0">
                <a:latin typeface="Times New Roman" pitchFamily="18" charset="0"/>
                <a:cs typeface="Times New Roman" pitchFamily="18" charset="0"/>
              </a:rPr>
              <a:t>")!=0)&amp;&amp;(</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c,"time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",c);</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Some text file is given, create another text file replacing the following words “Ram” to “</a:t>
            </a:r>
            <a:r>
              <a:rPr lang="en-US" b="1" dirty="0" err="1" smtClean="0">
                <a:latin typeface="Times New Roman" pitchFamily="18" charset="0"/>
                <a:cs typeface="Times New Roman" pitchFamily="18" charset="0"/>
              </a:rPr>
              <a:t>Hari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Sita</a:t>
            </a:r>
            <a:r>
              <a:rPr lang="en-US" b="1" dirty="0" smtClean="0">
                <a:latin typeface="Times New Roman" pitchFamily="18" charset="0"/>
                <a:cs typeface="Times New Roman" pitchFamily="18" charset="0"/>
              </a:rPr>
              <a:t>” to “</a:t>
            </a:r>
            <a:r>
              <a:rPr lang="en-US" b="1" dirty="0" err="1" smtClean="0">
                <a:latin typeface="Times New Roman" pitchFamily="18" charset="0"/>
                <a:cs typeface="Times New Roman" pitchFamily="18" charset="0"/>
              </a:rPr>
              <a:t>Gita</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Govinda</a:t>
            </a:r>
            <a:r>
              <a:rPr lang="en-US" b="1" dirty="0" smtClean="0">
                <a:latin typeface="Times New Roman" pitchFamily="18" charset="0"/>
                <a:cs typeface="Times New Roman" pitchFamily="18" charset="0"/>
              </a:rPr>
              <a:t>” to “Shiva”.</a:t>
            </a:r>
          </a:p>
          <a:p>
            <a:pPr algn="just"/>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Classification of disk/file I/O functions</a:t>
            </a:r>
            <a:endParaRPr lang="en-US" dirty="0">
              <a:latin typeface="Times New Roman" pitchFamily="18" charset="0"/>
              <a:cs typeface="Times New Roman" pitchFamily="18" charset="0"/>
            </a:endParaRPr>
          </a:p>
        </p:txBody>
      </p:sp>
      <p:grpSp>
        <p:nvGrpSpPr>
          <p:cNvPr id="44" name="Group 43"/>
          <p:cNvGrpSpPr/>
          <p:nvPr/>
        </p:nvGrpSpPr>
        <p:grpSpPr>
          <a:xfrm>
            <a:off x="228600" y="1447800"/>
            <a:ext cx="8229600" cy="4191000"/>
            <a:chOff x="76200" y="1447800"/>
            <a:chExt cx="8229600" cy="4191000"/>
          </a:xfrm>
        </p:grpSpPr>
        <p:sp>
          <p:nvSpPr>
            <p:cNvPr id="4" name="Rectangle 3"/>
            <p:cNvSpPr/>
            <p:nvPr/>
          </p:nvSpPr>
          <p:spPr>
            <a:xfrm>
              <a:off x="3505200" y="1447800"/>
              <a:ext cx="2438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Disk I/O Functions</a:t>
              </a:r>
              <a:endParaRPr lang="en-US" b="1" dirty="0">
                <a:solidFill>
                  <a:srgbClr val="FF0000"/>
                </a:solidFill>
              </a:endParaRPr>
            </a:p>
          </p:txBody>
        </p:sp>
        <p:sp>
          <p:nvSpPr>
            <p:cNvPr id="5" name="Rectangle 4"/>
            <p:cNvSpPr/>
            <p:nvPr/>
          </p:nvSpPr>
          <p:spPr>
            <a:xfrm>
              <a:off x="1447800" y="2667000"/>
              <a:ext cx="19812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High-level</a:t>
              </a:r>
              <a:endParaRPr lang="en-US" b="1" dirty="0">
                <a:solidFill>
                  <a:srgbClr val="FF0000"/>
                </a:solidFill>
              </a:endParaRPr>
            </a:p>
          </p:txBody>
        </p:sp>
        <p:sp>
          <p:nvSpPr>
            <p:cNvPr id="6" name="Rectangle 5"/>
            <p:cNvSpPr/>
            <p:nvPr/>
          </p:nvSpPr>
          <p:spPr>
            <a:xfrm>
              <a:off x="6400800" y="2667000"/>
              <a:ext cx="1905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Low-level</a:t>
              </a:r>
              <a:endParaRPr lang="en-US" b="1" dirty="0">
                <a:solidFill>
                  <a:srgbClr val="FF0000"/>
                </a:solidFill>
              </a:endParaRPr>
            </a:p>
          </p:txBody>
        </p:sp>
        <p:sp>
          <p:nvSpPr>
            <p:cNvPr id="7" name="Rectangle 6"/>
            <p:cNvSpPr/>
            <p:nvPr/>
          </p:nvSpPr>
          <p:spPr>
            <a:xfrm>
              <a:off x="533400" y="38100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Text</a:t>
              </a:r>
              <a:endParaRPr lang="en-US" b="1" dirty="0">
                <a:solidFill>
                  <a:srgbClr val="FF0000"/>
                </a:solidFill>
              </a:endParaRPr>
            </a:p>
          </p:txBody>
        </p:sp>
        <p:sp>
          <p:nvSpPr>
            <p:cNvPr id="8" name="Rectangle 7"/>
            <p:cNvSpPr/>
            <p:nvPr/>
          </p:nvSpPr>
          <p:spPr>
            <a:xfrm>
              <a:off x="4267200" y="3810000"/>
              <a:ext cx="24384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Binary</a:t>
              </a:r>
              <a:endParaRPr lang="en-US" b="1" dirty="0">
                <a:solidFill>
                  <a:srgbClr val="FF0000"/>
                </a:solidFill>
              </a:endParaRPr>
            </a:p>
          </p:txBody>
        </p:sp>
        <p:sp>
          <p:nvSpPr>
            <p:cNvPr id="9" name="Rectangle 8"/>
            <p:cNvSpPr/>
            <p:nvPr/>
          </p:nvSpPr>
          <p:spPr>
            <a:xfrm>
              <a:off x="76200" y="5257800"/>
              <a:ext cx="14478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Formatted</a:t>
              </a:r>
              <a:endParaRPr lang="en-US" b="1" dirty="0">
                <a:solidFill>
                  <a:srgbClr val="FF0000"/>
                </a:solidFill>
              </a:endParaRPr>
            </a:p>
          </p:txBody>
        </p:sp>
        <p:sp>
          <p:nvSpPr>
            <p:cNvPr id="11" name="Rectangle 10"/>
            <p:cNvSpPr/>
            <p:nvPr/>
          </p:nvSpPr>
          <p:spPr>
            <a:xfrm>
              <a:off x="2057400" y="5257800"/>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Unformatted</a:t>
              </a:r>
              <a:endParaRPr lang="en-US" b="1" dirty="0">
                <a:solidFill>
                  <a:srgbClr val="FF0000"/>
                </a:solidFill>
              </a:endParaRPr>
            </a:p>
          </p:txBody>
        </p:sp>
        <p:sp>
          <p:nvSpPr>
            <p:cNvPr id="12" name="Rectangle 11"/>
            <p:cNvSpPr/>
            <p:nvPr/>
          </p:nvSpPr>
          <p:spPr>
            <a:xfrm>
              <a:off x="6096000" y="5257800"/>
              <a:ext cx="1676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Unformatted</a:t>
              </a:r>
              <a:endParaRPr lang="en-US" b="1" dirty="0">
                <a:solidFill>
                  <a:srgbClr val="FF0000"/>
                </a:solidFill>
              </a:endParaRPr>
            </a:p>
          </p:txBody>
        </p:sp>
        <p:sp>
          <p:nvSpPr>
            <p:cNvPr id="13" name="Rectangle 12"/>
            <p:cNvSpPr/>
            <p:nvPr/>
          </p:nvSpPr>
          <p:spPr>
            <a:xfrm>
              <a:off x="4038600" y="5257800"/>
              <a:ext cx="14478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Formatted</a:t>
              </a:r>
              <a:endParaRPr lang="en-US" b="1" dirty="0">
                <a:solidFill>
                  <a:srgbClr val="FF0000"/>
                </a:solidFill>
              </a:endParaRPr>
            </a:p>
          </p:txBody>
        </p:sp>
        <p:grpSp>
          <p:nvGrpSpPr>
            <p:cNvPr id="24" name="Group 23"/>
            <p:cNvGrpSpPr/>
            <p:nvPr/>
          </p:nvGrpSpPr>
          <p:grpSpPr>
            <a:xfrm>
              <a:off x="609600" y="4343400"/>
              <a:ext cx="2057400" cy="914400"/>
              <a:chOff x="4724400" y="4343400"/>
              <a:chExt cx="2057400" cy="914400"/>
            </a:xfrm>
          </p:grpSpPr>
          <p:cxnSp>
            <p:nvCxnSpPr>
              <p:cNvPr id="25" name="Shape 24"/>
              <p:cNvCxnSpPr/>
              <p:nvPr/>
            </p:nvCxnSpPr>
            <p:spPr>
              <a:xfrm rot="16200000" flipH="1">
                <a:off x="5943600" y="3886200"/>
                <a:ext cx="381000" cy="1295400"/>
              </a:xfrm>
              <a:prstGeom prst="bentConnector2">
                <a:avLst/>
              </a:prstGeom>
              <a:ln w="25400" cmpd="sng">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7818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724400" y="4724400"/>
                <a:ext cx="762000" cy="0"/>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7244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4800600" y="4343400"/>
              <a:ext cx="2057400" cy="914400"/>
              <a:chOff x="4724400" y="4343400"/>
              <a:chExt cx="2057400" cy="914400"/>
            </a:xfrm>
          </p:grpSpPr>
          <p:cxnSp>
            <p:nvCxnSpPr>
              <p:cNvPr id="30" name="Shape 29"/>
              <p:cNvCxnSpPr/>
              <p:nvPr/>
            </p:nvCxnSpPr>
            <p:spPr>
              <a:xfrm rot="16200000" flipH="1">
                <a:off x="5943600" y="3886200"/>
                <a:ext cx="381000" cy="1295400"/>
              </a:xfrm>
              <a:prstGeom prst="bentConnector2">
                <a:avLst/>
              </a:prstGeom>
              <a:ln w="25400" cmpd="sng">
                <a:tailEnd type="non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7818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724400" y="4724400"/>
                <a:ext cx="762000" cy="0"/>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7244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1295400" y="3048000"/>
              <a:ext cx="4114800" cy="762000"/>
              <a:chOff x="4724400" y="4343400"/>
              <a:chExt cx="2057400" cy="914400"/>
            </a:xfrm>
          </p:grpSpPr>
          <p:cxnSp>
            <p:nvCxnSpPr>
              <p:cNvPr id="35" name="Shape 34"/>
              <p:cNvCxnSpPr/>
              <p:nvPr/>
            </p:nvCxnSpPr>
            <p:spPr>
              <a:xfrm rot="16200000" flipH="1">
                <a:off x="5943600" y="3886200"/>
                <a:ext cx="381000" cy="1295400"/>
              </a:xfrm>
              <a:prstGeom prst="bentConnector2">
                <a:avLst/>
              </a:prstGeom>
              <a:ln w="25400" cmpd="sng">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818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4724400" y="4724400"/>
                <a:ext cx="762000" cy="0"/>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7244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2438400" y="1981200"/>
              <a:ext cx="5257800" cy="685800"/>
              <a:chOff x="4724400" y="4343400"/>
              <a:chExt cx="2057400" cy="914400"/>
            </a:xfrm>
          </p:grpSpPr>
          <p:cxnSp>
            <p:nvCxnSpPr>
              <p:cNvPr id="40" name="Shape 39"/>
              <p:cNvCxnSpPr/>
              <p:nvPr/>
            </p:nvCxnSpPr>
            <p:spPr>
              <a:xfrm rot="16200000" flipH="1">
                <a:off x="5943600" y="3886200"/>
                <a:ext cx="381000" cy="1295400"/>
              </a:xfrm>
              <a:prstGeom prst="bentConnector2">
                <a:avLst/>
              </a:prstGeom>
              <a:ln w="25400" cmpd="sng">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7818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4724400" y="4724400"/>
                <a:ext cx="762000" cy="0"/>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724400" y="4724400"/>
                <a:ext cx="0" cy="533400"/>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grpSp>
      </p:grpSp>
      <p:sp>
        <p:nvSpPr>
          <p:cNvPr id="45" name="Slide Number Placeholder 4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med">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7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c[10];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test.txt","r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hello.txt","w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s",&amp;c</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(c, "Ram")==0)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Hari</a:t>
            </a:r>
            <a:r>
              <a:rPr lang="en-US" b="1" dirty="0" smtClean="0">
                <a:latin typeface="Times New Roman" pitchFamily="18" charset="0"/>
                <a:cs typeface="Times New Roman" pitchFamily="18" charset="0"/>
              </a:rPr>
              <a:t> ",c);</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else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Sita</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fpp,"Gita",c</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else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Govinda</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Shiva",c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,"%s ",c);</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Create a program to create a data file and write the integers from 1 to 20 to this file and then read the numbers from the file to display the squares of the stored numbers.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Title 4"/>
          <p:cNvSpPr>
            <a:spLocks noGrp="1"/>
          </p:cNvSpPr>
          <p:nvPr>
            <p:ph type="title"/>
          </p:nvPr>
        </p:nvSpPr>
        <p:spPr/>
        <p:txBody>
          <a:bodyPr/>
          <a:lstStyle/>
          <a:p>
            <a:r>
              <a:rPr lang="en-US" dirty="0" smtClean="0">
                <a:latin typeface="Times New Roman" pitchFamily="18" charset="0"/>
                <a:cs typeface="Times New Roman" pitchFamily="18" charset="0"/>
              </a:rPr>
              <a:t>Question</a:t>
            </a:r>
            <a:endParaRPr lang="en-US"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159691"/>
          </a:xfrm>
        </p:spPr>
        <p:txBody>
          <a:bodyPr>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register unsigned int i;</a:t>
            </a:r>
          </a:p>
          <a:p>
            <a:pPr>
              <a:buNone/>
            </a:pPr>
            <a:r>
              <a:rPr lang="en-US" b="1" dirty="0" smtClean="0">
                <a:latin typeface="Times New Roman" pitchFamily="18" charset="0"/>
                <a:cs typeface="Times New Roman" pitchFamily="18" charset="0"/>
              </a:rPr>
              <a:t>unsigned </a:t>
            </a:r>
            <a:r>
              <a:rPr lang="en-US" b="1" dirty="0" err="1" smtClean="0">
                <a:latin typeface="Times New Roman" pitchFamily="18" charset="0"/>
                <a:cs typeface="Times New Roman" pitchFamily="18" charset="0"/>
              </a:rPr>
              <a:t>filedata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data.txt","w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create data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for(i=1;i&lt;21;i++)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,"%u\</a:t>
            </a:r>
            <a:r>
              <a:rPr lang="en-US" b="1" dirty="0" err="1" smtClean="0">
                <a:latin typeface="Times New Roman" pitchFamily="18" charset="0"/>
                <a:cs typeface="Times New Roman" pitchFamily="18" charset="0"/>
              </a:rPr>
              <a:t>t",i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data.txt","r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nThe</a:t>
            </a:r>
            <a:r>
              <a:rPr lang="en-US" b="1" dirty="0" smtClean="0">
                <a:latin typeface="Times New Roman" pitchFamily="18" charset="0"/>
                <a:cs typeface="Times New Roman" pitchFamily="18" charset="0"/>
              </a:rPr>
              <a:t> squares of the stored numbers are:\t");</a:t>
            </a:r>
          </a:p>
          <a:p>
            <a:pPr>
              <a:buNone/>
            </a:pPr>
            <a:r>
              <a:rPr lang="en-US" b="1" dirty="0" smtClean="0">
                <a:latin typeface="Times New Roman" pitchFamily="18" charset="0"/>
                <a:cs typeface="Times New Roman" pitchFamily="18" charset="0"/>
              </a:rPr>
              <a:t>for(i=1;i&lt;21;i++)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u",&amp;filedata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filedata</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filedata</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filedata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printf("%u\t", </a:t>
            </a:r>
            <a:r>
              <a:rPr lang="en-US" b="1" dirty="0" err="1" smtClean="0">
                <a:latin typeface="Times New Roman" pitchFamily="18" charset="0"/>
                <a:cs typeface="Times New Roman" pitchFamily="18" charset="0"/>
              </a:rPr>
              <a:t>filedata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med">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latin typeface="Times New Roman" pitchFamily="18" charset="0"/>
                <a:cs typeface="Times New Roman" pitchFamily="18" charset="0"/>
              </a:rPr>
              <a:t>A file named DATA contains a series of integer numbers. Code a program to read these numbers and then write all odd numbers to a file to be called ODD and all even numbers to a file to be called EVEN.</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
        <p:nvSpPr>
          <p:cNvPr id="5" name="Title 4"/>
          <p:cNvSpPr>
            <a:spLocks noGrp="1"/>
          </p:cNvSpPr>
          <p:nvPr>
            <p:ph type="title"/>
          </p:nvPr>
        </p:nvSpPr>
        <p:spPr/>
        <p:txBody>
          <a:bodyPr/>
          <a:lstStyle/>
          <a:p>
            <a:r>
              <a:rPr lang="en-US" dirty="0" smtClean="0">
                <a:latin typeface="Times New Roman" pitchFamily="18" charset="0"/>
                <a:cs typeface="Times New Roman" pitchFamily="18" charset="0"/>
              </a:rPr>
              <a:t>Question</a:t>
            </a:r>
            <a:endParaRPr lang="en-US"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fpodd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fpeven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num;</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nHow</a:t>
            </a:r>
            <a:r>
              <a:rPr lang="en-US" b="1" dirty="0" smtClean="0">
                <a:latin typeface="Times New Roman" pitchFamily="18" charset="0"/>
                <a:cs typeface="Times New Roman" pitchFamily="18" charset="0"/>
              </a:rPr>
              <a:t> many integers you want in data file?:\t");</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d",&amp;n</a:t>
            </a:r>
            <a:r>
              <a:rPr lang="en-US" b="1" dirty="0" smtClean="0">
                <a:latin typeface="Times New Roman" pitchFamily="18" charset="0"/>
                <a:cs typeface="Times New Roman" pitchFamily="18" charset="0"/>
              </a:rPr>
              <a:t>);</a:t>
            </a:r>
          </a:p>
          <a:p>
            <a:pPr>
              <a:buNone/>
            </a:pPr>
            <a:r>
              <a:rPr lang="de-DE" b="1" dirty="0" smtClean="0">
                <a:latin typeface="Times New Roman" pitchFamily="18" charset="0"/>
                <a:cs typeface="Times New Roman" pitchFamily="18" charset="0"/>
              </a:rPr>
              <a:t>printf("\nEnter %d integers:\t",n);</a:t>
            </a:r>
          </a:p>
          <a:p>
            <a:pPr>
              <a:buNone/>
            </a:pP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DATA.txt","w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d",&amp;num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,"%d\</a:t>
            </a:r>
            <a:r>
              <a:rPr lang="en-US" b="1" dirty="0" err="1" smtClean="0">
                <a:latin typeface="Times New Roman" pitchFamily="18" charset="0"/>
                <a:cs typeface="Times New Roman" pitchFamily="18" charset="0"/>
              </a:rPr>
              <a:t>n",num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DATA.txt","r</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fpodd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ODD.txt","w</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fpeven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EVEN.txt","w</a:t>
            </a: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med">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92500" lnSpcReduction="20000"/>
          </a:bodyPr>
          <a:lstStyle/>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,"%d", &amp;num);</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if(num%2==0)</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fpeven</a:t>
            </a:r>
            <a:r>
              <a:rPr lang="en-US" b="1" dirty="0" smtClean="0">
                <a:latin typeface="Times New Roman" pitchFamily="18" charset="0"/>
                <a:cs typeface="Times New Roman" pitchFamily="18" charset="0"/>
              </a:rPr>
              <a:t>,"%d\t", num);</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fpodd</a:t>
            </a:r>
            <a:r>
              <a:rPr lang="en-US" b="1" dirty="0" smtClean="0">
                <a:latin typeface="Times New Roman" pitchFamily="18" charset="0"/>
                <a:cs typeface="Times New Roman" pitchFamily="18" charset="0"/>
              </a:rPr>
              <a:t>,"%d\t", num);</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fpdata</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fpodd</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fpeven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med">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Trying to read beyond the end-of-file mark.</a:t>
            </a:r>
          </a:p>
          <a:p>
            <a:pPr algn="just"/>
            <a:r>
              <a:rPr lang="en-US" dirty="0" smtClean="0">
                <a:latin typeface="Times New Roman" pitchFamily="18" charset="0"/>
                <a:cs typeface="Times New Roman" pitchFamily="18" charset="0"/>
              </a:rPr>
              <a:t>Trying to use a file that has not been opened.</a:t>
            </a:r>
          </a:p>
          <a:p>
            <a:pPr algn="just"/>
            <a:r>
              <a:rPr lang="en-US" dirty="0" smtClean="0">
                <a:latin typeface="Times New Roman" pitchFamily="18" charset="0"/>
                <a:cs typeface="Times New Roman" pitchFamily="18" charset="0"/>
              </a:rPr>
              <a:t>Trying to perform an operation on a file, when the file is opened for another type of operation.</a:t>
            </a:r>
          </a:p>
          <a:p>
            <a:pPr algn="just"/>
            <a:r>
              <a:rPr lang="en-US" dirty="0" smtClean="0">
                <a:latin typeface="Times New Roman" pitchFamily="18" charset="0"/>
                <a:cs typeface="Times New Roman" pitchFamily="18" charset="0"/>
              </a:rPr>
              <a:t>Opening a file with an invalid filename.</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5" name="Title 4"/>
          <p:cNvSpPr>
            <a:spLocks noGrp="1"/>
          </p:cNvSpPr>
          <p:nvPr>
            <p:ph type="title"/>
          </p:nvPr>
        </p:nvSpPr>
        <p:spPr>
          <a:xfrm>
            <a:off x="76200" y="274638"/>
            <a:ext cx="9067800" cy="1143000"/>
          </a:xfrm>
        </p:spPr>
        <p:txBody>
          <a:bodyPr>
            <a:normAutofit fontScale="90000"/>
          </a:bodyPr>
          <a:lstStyle/>
          <a:p>
            <a:r>
              <a:rPr lang="en-US" dirty="0" smtClean="0"/>
              <a:t>Error situations during I/O operations</a:t>
            </a:r>
            <a:endParaRPr lang="en-US" dirty="0"/>
          </a:p>
        </p:txBody>
      </p:sp>
    </p:spTree>
  </p:cSld>
  <p:clrMapOvr>
    <a:masterClrMapping/>
  </p:clrMapOvr>
  <p:transition spd="med">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I/O errors can be detected using two status-inquiry library functions: </a:t>
            </a:r>
            <a:r>
              <a:rPr lang="en-US" i="1" dirty="0" err="1" smtClean="0">
                <a:latin typeface="Times New Roman" pitchFamily="18" charset="0"/>
                <a:cs typeface="Times New Roman" pitchFamily="18" charset="0"/>
              </a:rPr>
              <a:t>feof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ferror</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lgn="just"/>
            <a:r>
              <a:rPr lang="en-US" i="1" dirty="0" err="1" smtClean="0">
                <a:latin typeface="Times New Roman" pitchFamily="18" charset="0"/>
                <a:cs typeface="Times New Roman" pitchFamily="18" charset="0"/>
              </a:rPr>
              <a:t>feof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It is used to test for an end-of-file condition. It takes a FILE pointer as its only argument and returns a nonzero integer value if all of the data from the specified file has been read, and returns zero otherwise. If </a:t>
            </a:r>
            <a:r>
              <a:rPr lang="en-US" i="1" dirty="0" err="1" smtClean="0">
                <a:latin typeface="Times New Roman" pitchFamily="18" charset="0"/>
                <a:cs typeface="Times New Roman" pitchFamily="18" charset="0"/>
              </a:rPr>
              <a:t>fp</a:t>
            </a:r>
            <a:r>
              <a:rPr lang="en-US" dirty="0" smtClean="0">
                <a:latin typeface="Times New Roman" pitchFamily="18" charset="0"/>
                <a:cs typeface="Times New Roman" pitchFamily="18" charset="0"/>
              </a:rPr>
              <a:t> is a pointer to a file that has just been opened for reading, then the statement</a:t>
            </a:r>
          </a:p>
          <a:p>
            <a:pPr algn="just">
              <a:buNone/>
            </a:pPr>
            <a:r>
              <a:rPr lang="en-US" i="1" dirty="0" smtClean="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if(</a:t>
            </a:r>
            <a:r>
              <a:rPr lang="en-US" b="1" i="1" dirty="0" err="1" smtClean="0">
                <a:solidFill>
                  <a:srgbClr val="FF0000"/>
                </a:solidFill>
                <a:latin typeface="Times New Roman" pitchFamily="18" charset="0"/>
                <a:cs typeface="Times New Roman" pitchFamily="18" charset="0"/>
              </a:rPr>
              <a:t>feof</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algn="just">
              <a:buNone/>
            </a:pPr>
            <a:r>
              <a:rPr lang="en-US" b="1" i="1" dirty="0" smtClean="0">
                <a:solidFill>
                  <a:srgbClr val="FF0000"/>
                </a:solidFill>
                <a:latin typeface="Times New Roman" pitchFamily="18" charset="0"/>
                <a:cs typeface="Times New Roman" pitchFamily="18" charset="0"/>
              </a:rPr>
              <a:t>				printf(“End of data”);</a:t>
            </a:r>
          </a:p>
          <a:p>
            <a:pPr algn="just">
              <a:buNone/>
            </a:pPr>
            <a:r>
              <a:rPr lang="en-US" dirty="0" smtClean="0">
                <a:latin typeface="Times New Roman" pitchFamily="18" charset="0"/>
                <a:cs typeface="Times New Roman" pitchFamily="18" charset="0"/>
              </a:rPr>
              <a:t>	would display the message “</a:t>
            </a:r>
            <a:r>
              <a:rPr lang="en-US" i="1" dirty="0" smtClean="0">
                <a:latin typeface="Times New Roman" pitchFamily="18" charset="0"/>
                <a:cs typeface="Times New Roman" pitchFamily="18" charset="0"/>
              </a:rPr>
              <a:t>End of data</a:t>
            </a:r>
            <a:r>
              <a:rPr lang="en-US" dirty="0" smtClean="0">
                <a:latin typeface="Times New Roman" pitchFamily="18" charset="0"/>
                <a:cs typeface="Times New Roman" pitchFamily="18" charset="0"/>
              </a:rPr>
              <a:t>” on reaching the end-of-file condition.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5" name="Title 4"/>
          <p:cNvSpPr>
            <a:spLocks noGrp="1"/>
          </p:cNvSpPr>
          <p:nvPr>
            <p:ph type="title"/>
          </p:nvPr>
        </p:nvSpPr>
        <p:spPr/>
        <p:txBody>
          <a:bodyPr/>
          <a:lstStyle/>
          <a:p>
            <a:r>
              <a:rPr lang="en-US" dirty="0" smtClean="0"/>
              <a:t>Error handling functions</a:t>
            </a:r>
            <a:endParaRPr lang="en-US" dirty="0"/>
          </a:p>
        </p:txBody>
      </p:sp>
    </p:spTree>
  </p:cSld>
  <p:clrMapOvr>
    <a:masterClrMapping/>
  </p:clrMapOvr>
  <p:transition spd="med">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i="1" dirty="0" err="1" smtClean="0">
                <a:latin typeface="Times New Roman" pitchFamily="18" charset="0"/>
                <a:cs typeface="Times New Roman" pitchFamily="18" charset="0"/>
              </a:rPr>
              <a:t>ferror</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This function reports the status of the file indicated. It takes a FILE pointer as its argument and returns a nonzero integer if an error has been </a:t>
            </a:r>
            <a:r>
              <a:rPr lang="en-US" smtClean="0">
                <a:latin typeface="Times New Roman" pitchFamily="18" charset="0"/>
                <a:cs typeface="Times New Roman" pitchFamily="18" charset="0"/>
              </a:rPr>
              <a:t>detected up to </a:t>
            </a:r>
            <a:r>
              <a:rPr lang="en-US" dirty="0" smtClean="0">
                <a:latin typeface="Times New Roman" pitchFamily="18" charset="0"/>
                <a:cs typeface="Times New Roman" pitchFamily="18" charset="0"/>
              </a:rPr>
              <a:t>that point, during processing. It returns zero otherwise. So the statement</a:t>
            </a:r>
          </a:p>
          <a:p>
            <a:pPr algn="just">
              <a:buNone/>
            </a:pPr>
            <a:r>
              <a:rPr lang="en-US" dirty="0" smtClean="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if(</a:t>
            </a:r>
            <a:r>
              <a:rPr lang="en-US" b="1" i="1" dirty="0" err="1" smtClean="0">
                <a:solidFill>
                  <a:srgbClr val="FF0000"/>
                </a:solidFill>
                <a:latin typeface="Times New Roman" pitchFamily="18" charset="0"/>
                <a:cs typeface="Times New Roman" pitchFamily="18" charset="0"/>
              </a:rPr>
              <a:t>ferror</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)!=0)</a:t>
            </a:r>
          </a:p>
          <a:p>
            <a:pPr algn="just">
              <a:buNone/>
            </a:pPr>
            <a:r>
              <a:rPr lang="en-US" b="1" i="1" dirty="0" smtClean="0">
                <a:solidFill>
                  <a:srgbClr val="FF0000"/>
                </a:solidFill>
                <a:latin typeface="Times New Roman" pitchFamily="18" charset="0"/>
                <a:cs typeface="Times New Roman" pitchFamily="18" charset="0"/>
              </a:rPr>
              <a:t>			printf(“An error has occurred”);</a:t>
            </a:r>
          </a:p>
          <a:p>
            <a:pPr algn="just">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would print the error message, if the reading is not successful.</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
        <p:nvSpPr>
          <p:cNvPr id="5" name="Title 4"/>
          <p:cNvSpPr>
            <a:spLocks noGrp="1"/>
          </p:cNvSpPr>
          <p:nvPr>
            <p:ph type="title"/>
          </p:nvPr>
        </p:nvSpPr>
        <p:spPr/>
        <p:txBody>
          <a:bodyPr/>
          <a:lstStyle/>
          <a:p>
            <a:r>
              <a:rPr lang="en-US" dirty="0" smtClean="0"/>
              <a:t>Error handling functions…</a:t>
            </a:r>
            <a:endParaRPr lang="en-US" dirty="0"/>
          </a:p>
        </p:txBody>
      </p:sp>
    </p:spTree>
  </p:cSld>
  <p:clrMapOvr>
    <a:masterClrMapping/>
  </p:clrMapOvr>
  <p:transition spd="med">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9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*fp1;</a:t>
            </a:r>
          </a:p>
          <a:p>
            <a:pPr>
              <a:buNone/>
            </a:pPr>
            <a:r>
              <a:rPr lang="en-US" b="1" dirty="0" smtClean="0">
                <a:latin typeface="Times New Roman" pitchFamily="18" charset="0"/>
                <a:cs typeface="Times New Roman" pitchFamily="18" charset="0"/>
              </a:rPr>
              <a:t>char *filename;</a:t>
            </a:r>
          </a:p>
          <a:p>
            <a:pPr>
              <a:buNone/>
            </a:pPr>
            <a:r>
              <a:rPr lang="en-US" b="1" dirty="0" smtClean="0">
                <a:latin typeface="Times New Roman" pitchFamily="18" charset="0"/>
                <a:cs typeface="Times New Roman" pitchFamily="18" charset="0"/>
              </a:rPr>
              <a:t>int i, num;</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fp1=</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("C:\\test.txt", "w");</a:t>
            </a:r>
          </a:p>
          <a:p>
            <a:pPr>
              <a:buNone/>
            </a:pPr>
            <a:r>
              <a:rPr lang="en-US" b="1" dirty="0" smtClean="0">
                <a:latin typeface="Times New Roman" pitchFamily="18" charset="0"/>
                <a:cs typeface="Times New Roman" pitchFamily="18" charset="0"/>
              </a:rPr>
              <a:t>for(i=10;i&lt;=100;i += 10)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fprintf</a:t>
            </a:r>
            <a:r>
              <a:rPr lang="en-US" b="1" dirty="0" smtClean="0">
                <a:latin typeface="Times New Roman" pitchFamily="18" charset="0"/>
                <a:cs typeface="Times New Roman" pitchFamily="18" charset="0"/>
              </a:rPr>
              <a:t>(fp1,"%d\t", i);</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(fp1);</a:t>
            </a:r>
          </a:p>
          <a:p>
            <a:pPr>
              <a:buNone/>
            </a:pPr>
            <a:r>
              <a:rPr lang="en-US" b="1" dirty="0" smtClean="0">
                <a:latin typeface="Times New Roman" pitchFamily="18" charset="0"/>
                <a:cs typeface="Times New Roman" pitchFamily="18" charset="0"/>
              </a:rPr>
              <a:t>printf("\n Enter filename:\t");	</a:t>
            </a:r>
            <a:r>
              <a:rPr lang="en-US" b="1" dirty="0" smtClean="0">
                <a:solidFill>
                  <a:srgbClr val="FF0000"/>
                </a:solidFill>
                <a:latin typeface="Times New Roman" pitchFamily="18" charset="0"/>
                <a:cs typeface="Times New Roman" pitchFamily="18" charset="0"/>
              </a:rPr>
              <a:t>//Type C:\test.txt</a:t>
            </a:r>
          </a:p>
          <a:p>
            <a:pPr>
              <a:buNone/>
            </a:pPr>
            <a:r>
              <a:rPr lang="en-US" b="1" dirty="0" err="1" smtClean="0">
                <a:latin typeface="Times New Roman" pitchFamily="18" charset="0"/>
                <a:cs typeface="Times New Roman" pitchFamily="18" charset="0"/>
              </a:rPr>
              <a:t>open_file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scanf("%s", filename);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61440"/>
          <a:ext cx="8229600" cy="4505956"/>
        </p:xfrm>
        <a:graphic>
          <a:graphicData uri="http://schemas.openxmlformats.org/drawingml/2006/table">
            <a:tbl>
              <a:tblPr firstRow="1" bandRow="1">
                <a:tableStyleId>{5C22544A-7EE6-4342-B048-85BDC9FD1C3A}</a:tableStyleId>
              </a:tblPr>
              <a:tblGrid>
                <a:gridCol w="3124200"/>
                <a:gridCol w="5105400"/>
              </a:tblGrid>
              <a:tr h="405092">
                <a:tc>
                  <a:txBody>
                    <a:bodyPr/>
                    <a:lstStyle/>
                    <a:p>
                      <a:pPr algn="ctr"/>
                      <a:r>
                        <a:rPr lang="en-US" sz="1600" b="1" baseline="0" dirty="0" smtClean="0">
                          <a:solidFill>
                            <a:srgbClr val="C00000"/>
                          </a:solidFill>
                        </a:rPr>
                        <a:t>Function name</a:t>
                      </a:r>
                      <a:endParaRPr lang="en-US" sz="1600" b="1" baseline="0" dirty="0">
                        <a:solidFill>
                          <a:srgbClr val="C00000"/>
                        </a:solidFill>
                      </a:endParaRPr>
                    </a:p>
                  </a:txBody>
                  <a:tcPr/>
                </a:tc>
                <a:tc>
                  <a:txBody>
                    <a:bodyPr/>
                    <a:lstStyle/>
                    <a:p>
                      <a:pPr algn="ctr"/>
                      <a:r>
                        <a:rPr lang="en-US" sz="1600" b="1" baseline="0" dirty="0" smtClean="0">
                          <a:solidFill>
                            <a:srgbClr val="C00000"/>
                          </a:solidFill>
                        </a:rPr>
                        <a:t>Operation</a:t>
                      </a:r>
                      <a:endParaRPr lang="en-US" sz="1600" b="1" baseline="0" dirty="0">
                        <a:solidFill>
                          <a:srgbClr val="C00000"/>
                        </a:solidFill>
                      </a:endParaRPr>
                    </a:p>
                  </a:txBody>
                  <a:tcPr/>
                </a:tc>
              </a:tr>
              <a:tr h="632610">
                <a:tc>
                  <a:txBody>
                    <a:bodyPr/>
                    <a:lstStyle/>
                    <a:p>
                      <a:pPr algn="ctr"/>
                      <a:r>
                        <a:rPr lang="en-US" sz="1600" b="1" baseline="0" dirty="0" err="1" smtClean="0">
                          <a:solidFill>
                            <a:srgbClr val="C00000"/>
                          </a:solidFill>
                        </a:rPr>
                        <a:t>fopen</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Creates a new file for use</a:t>
                      </a:r>
                    </a:p>
                    <a:p>
                      <a:pPr>
                        <a:buFont typeface="Arial" pitchFamily="34" charset="0"/>
                        <a:buChar char="•"/>
                      </a:pPr>
                      <a:r>
                        <a:rPr lang="en-US" sz="1600" b="1" baseline="0" dirty="0" smtClean="0">
                          <a:solidFill>
                            <a:srgbClr val="C00000"/>
                          </a:solidFill>
                        </a:rPr>
                        <a:t>Opens an existing file for use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fclose</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Closes a file which was opened for use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fgetc</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Reads a character from a file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fputc</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Writes a character to a file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fprintf</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Writes a set of data values to a file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fscanf</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Reads a set of data values from a file</a:t>
                      </a:r>
                      <a:endParaRPr lang="en-US" sz="1600" b="1" baseline="0" dirty="0">
                        <a:solidFill>
                          <a:srgbClr val="C00000"/>
                        </a:solidFill>
                      </a:endParaRPr>
                    </a:p>
                  </a:txBody>
                  <a:tcPr/>
                </a:tc>
              </a:tr>
              <a:tr h="405092">
                <a:tc>
                  <a:txBody>
                    <a:bodyPr/>
                    <a:lstStyle/>
                    <a:p>
                      <a:pPr algn="ctr"/>
                      <a:r>
                        <a:rPr lang="en-US" sz="1600" b="1" baseline="0" dirty="0" err="1" smtClean="0">
                          <a:solidFill>
                            <a:srgbClr val="C00000"/>
                          </a:solidFill>
                        </a:rPr>
                        <a:t>fseek</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Sets the position to a desired point in the file</a:t>
                      </a:r>
                      <a:endParaRPr lang="en-US" sz="1600" b="1" baseline="0" dirty="0">
                        <a:solidFill>
                          <a:srgbClr val="C00000"/>
                        </a:solidFill>
                      </a:endParaRPr>
                    </a:p>
                  </a:txBody>
                  <a:tcPr/>
                </a:tc>
              </a:tr>
              <a:tr h="632610">
                <a:tc>
                  <a:txBody>
                    <a:bodyPr/>
                    <a:lstStyle/>
                    <a:p>
                      <a:pPr algn="ctr"/>
                      <a:r>
                        <a:rPr lang="en-US" sz="1600" b="1" baseline="0" dirty="0" err="1" smtClean="0">
                          <a:solidFill>
                            <a:srgbClr val="C00000"/>
                          </a:solidFill>
                        </a:rPr>
                        <a:t>ftell</a:t>
                      </a:r>
                      <a:r>
                        <a:rPr lang="en-US" sz="1600" b="1" baseline="0" dirty="0" smtClean="0">
                          <a:solidFill>
                            <a:srgbClr val="C00000"/>
                          </a:solidFill>
                        </a:rPr>
                        <a:t>()</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Gives the current position in the file (in terms of bytes from the start)</a:t>
                      </a:r>
                      <a:endParaRPr lang="en-US" sz="1600" b="1" baseline="0" dirty="0">
                        <a:solidFill>
                          <a:srgbClr val="C00000"/>
                        </a:solidFill>
                      </a:endParaRPr>
                    </a:p>
                  </a:txBody>
                  <a:tcPr/>
                </a:tc>
              </a:tr>
              <a:tr h="405092">
                <a:tc>
                  <a:txBody>
                    <a:bodyPr/>
                    <a:lstStyle/>
                    <a:p>
                      <a:pPr algn="ctr"/>
                      <a:r>
                        <a:rPr lang="en-US" sz="1600" b="1" baseline="0" dirty="0" smtClean="0">
                          <a:solidFill>
                            <a:srgbClr val="C00000"/>
                          </a:solidFill>
                        </a:rPr>
                        <a:t>rewind()</a:t>
                      </a:r>
                      <a:endParaRPr lang="en-US" sz="1600" b="1" baseline="0" dirty="0">
                        <a:solidFill>
                          <a:srgbClr val="C00000"/>
                        </a:solidFill>
                      </a:endParaRPr>
                    </a:p>
                  </a:txBody>
                  <a:tcPr/>
                </a:tc>
                <a:tc>
                  <a:txBody>
                    <a:bodyPr/>
                    <a:lstStyle/>
                    <a:p>
                      <a:pPr>
                        <a:buFont typeface="Arial" pitchFamily="34" charset="0"/>
                        <a:buChar char="•"/>
                      </a:pPr>
                      <a:r>
                        <a:rPr lang="en-US" sz="1600" b="1" baseline="0" dirty="0" smtClean="0">
                          <a:solidFill>
                            <a:srgbClr val="C00000"/>
                          </a:solidFill>
                        </a:rPr>
                        <a:t>Sets the position to the beginning of the file</a:t>
                      </a:r>
                      <a:endParaRPr lang="en-US" sz="1600" b="1" baseline="0" dirty="0">
                        <a:solidFill>
                          <a:srgbClr val="C00000"/>
                        </a:solidFill>
                      </a:endParaRPr>
                    </a:p>
                  </a:txBody>
                  <a:tcPr/>
                </a:tc>
              </a:tr>
            </a:tbl>
          </a:graphicData>
        </a:graphic>
      </p:graphicFrame>
      <p:sp>
        <p:nvSpPr>
          <p:cNvPr id="3" name="Title 2"/>
          <p:cNvSpPr>
            <a:spLocks noGrp="1"/>
          </p:cNvSpPr>
          <p:nvPr>
            <p:ph type="title"/>
          </p:nvPr>
        </p:nvSpPr>
        <p:spPr/>
        <p:txBody>
          <a:bodyPr/>
          <a:lstStyle/>
          <a:p>
            <a:r>
              <a:rPr lang="en-US" dirty="0" smtClean="0"/>
              <a:t>Some high-level I/O functions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med">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70000" lnSpcReduction="20000"/>
          </a:bodyPr>
          <a:lstStyle/>
          <a:p>
            <a:pPr>
              <a:buNone/>
            </a:pPr>
            <a:r>
              <a:rPr lang="en-US" b="1" dirty="0" smtClean="0">
                <a:latin typeface="Times New Roman" pitchFamily="18" charset="0"/>
                <a:cs typeface="Times New Roman" pitchFamily="18" charset="0"/>
              </a:rPr>
              <a:t>if((fp1=</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filename,"r</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nAn</a:t>
            </a:r>
            <a:r>
              <a:rPr lang="en-US" b="1" dirty="0" smtClean="0">
                <a:latin typeface="Times New Roman" pitchFamily="18" charset="0"/>
                <a:cs typeface="Times New Roman" pitchFamily="18" charset="0"/>
              </a:rPr>
              <a:t> error </a:t>
            </a:r>
            <a:r>
              <a:rPr lang="en-US" b="1" dirty="0" err="1" smtClean="0">
                <a:latin typeface="Times New Roman" pitchFamily="18" charset="0"/>
                <a:cs typeface="Times New Roman" pitchFamily="18" charset="0"/>
              </a:rPr>
              <a:t>occured</a:t>
            </a:r>
            <a:r>
              <a:rPr lang="en-US" b="1" dirty="0" smtClean="0">
                <a:latin typeface="Times New Roman" pitchFamily="18" charset="0"/>
                <a:cs typeface="Times New Roman" pitchFamily="18" charset="0"/>
              </a:rPr>
              <a:t> while opening the file.");</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nType</a:t>
            </a:r>
            <a:r>
              <a:rPr lang="en-US" b="1" dirty="0" smtClean="0">
                <a:latin typeface="Times New Roman" pitchFamily="18" charset="0"/>
                <a:cs typeface="Times New Roman" pitchFamily="18" charset="0"/>
              </a:rPr>
              <a:t> filename again:\t");</a:t>
            </a:r>
          </a:p>
          <a:p>
            <a:pPr>
              <a:buNone/>
            </a:pPr>
            <a:r>
              <a:rPr lang="en-US" b="1" dirty="0" smtClean="0">
                <a:latin typeface="Times New Roman" pitchFamily="18" charset="0"/>
                <a:cs typeface="Times New Roman" pitchFamily="18" charset="0"/>
              </a:rPr>
              <a:t>	goto </a:t>
            </a:r>
            <a:r>
              <a:rPr lang="en-US" b="1" dirty="0" err="1" smtClean="0">
                <a:latin typeface="Times New Roman" pitchFamily="18" charset="0"/>
                <a:cs typeface="Times New Roman" pitchFamily="18" charset="0"/>
              </a:rPr>
              <a:t>open_file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for(i=1;i&lt;=20;i++)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(fp1,"%d", &amp;num);</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feof</a:t>
            </a:r>
            <a:r>
              <a:rPr lang="en-US" b="1" dirty="0" smtClean="0">
                <a:latin typeface="Times New Roman" pitchFamily="18" charset="0"/>
                <a:cs typeface="Times New Roman" pitchFamily="18" charset="0"/>
              </a:rPr>
              <a:t>(fp1))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nRan</a:t>
            </a:r>
            <a:r>
              <a:rPr lang="en-US" b="1" dirty="0" smtClean="0">
                <a:latin typeface="Times New Roman" pitchFamily="18" charset="0"/>
                <a:cs typeface="Times New Roman" pitchFamily="18" charset="0"/>
              </a:rPr>
              <a:t> out of data.");</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printf("%d\n", num);</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(fp1);</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med">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9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int num;</a:t>
            </a:r>
          </a:p>
          <a:p>
            <a:pPr>
              <a:buNone/>
            </a:pPr>
            <a:r>
              <a:rPr lang="en-US" b="1" dirty="0" smtClean="0">
                <a:latin typeface="Times New Roman" pitchFamily="18" charset="0"/>
                <a:cs typeface="Times New Roman" pitchFamily="18" charset="0"/>
              </a:rPr>
              <a:t>   clrscr();</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 </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("DUMMY.FIL", "w");</a:t>
            </a:r>
          </a:p>
          <a:p>
            <a:pPr>
              <a:buNone/>
            </a:pP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force an error condition by attempting to read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fscanf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,"%d", &amp;num);</a:t>
            </a:r>
          </a:p>
          <a:p>
            <a:pPr>
              <a:buNone/>
            </a:pPr>
            <a:r>
              <a:rPr lang="en-US" b="1" dirty="0" smtClean="0">
                <a:latin typeface="Times New Roman" pitchFamily="18" charset="0"/>
                <a:cs typeface="Times New Roman" pitchFamily="18" charset="0"/>
              </a:rPr>
              <a:t>   if (</a:t>
            </a:r>
            <a:r>
              <a:rPr lang="en-US" b="1" dirty="0" err="1" smtClean="0">
                <a:latin typeface="Times New Roman" pitchFamily="18" charset="0"/>
                <a:cs typeface="Times New Roman" pitchFamily="18" charset="0"/>
              </a:rPr>
              <a:t>ferror</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printf("Error reading from DUMMY.FIL\n");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spd="med">
    <p:wedg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pPr algn="just"/>
            <a:r>
              <a:rPr lang="en-US" dirty="0" smtClean="0">
                <a:latin typeface="Times New Roman" pitchFamily="18" charset="0"/>
                <a:cs typeface="Times New Roman" pitchFamily="18" charset="0"/>
              </a:rPr>
              <a:t>The binary files organize data into blocks containing contiguous bytes of information.</a:t>
            </a:r>
          </a:p>
          <a:p>
            <a:pPr algn="just"/>
            <a:r>
              <a:rPr lang="en-US" dirty="0" smtClean="0">
                <a:latin typeface="Times New Roman" pitchFamily="18" charset="0"/>
                <a:cs typeface="Times New Roman" pitchFamily="18" charset="0"/>
              </a:rPr>
              <a:t>In binary file, the opening mode of text file is appended by a character </a:t>
            </a:r>
            <a:r>
              <a:rPr lang="en-US" b="1" i="1" dirty="0" smtClean="0">
                <a:solidFill>
                  <a:srgbClr val="FF0000"/>
                </a:solidFill>
                <a:latin typeface="Times New Roman" pitchFamily="18" charset="0"/>
                <a:cs typeface="Times New Roman" pitchFamily="18" charset="0"/>
              </a:rPr>
              <a:t>b </a:t>
            </a:r>
            <a:r>
              <a:rPr lang="en-US" dirty="0" smtClean="0">
                <a:latin typeface="Times New Roman" pitchFamily="18" charset="0"/>
                <a:cs typeface="Times New Roman" pitchFamily="18" charset="0"/>
              </a:rPr>
              <a:t>i.e.</a:t>
            </a:r>
          </a:p>
          <a:p>
            <a:pPr marL="907542" lvl="1" indent="-514350" algn="just">
              <a:buFont typeface="+mj-lt"/>
              <a:buAutoNum type="romanLcPeriod"/>
            </a:pPr>
            <a:r>
              <a:rPr lang="en-US" b="1" dirty="0" smtClean="0">
                <a:latin typeface="Times New Roman" pitchFamily="18" charset="0"/>
                <a:cs typeface="Times New Roman" pitchFamily="18" charset="0"/>
              </a:rPr>
              <a:t>“r” is replaced by “</a:t>
            </a:r>
            <a:r>
              <a:rPr lang="en-US" b="1" dirty="0" err="1" smtClean="0">
                <a:latin typeface="Times New Roman" pitchFamily="18" charset="0"/>
                <a:cs typeface="Times New Roman" pitchFamily="18" charset="0"/>
              </a:rPr>
              <a:t>rb</a:t>
            </a:r>
            <a:r>
              <a:rPr lang="en-US" b="1" dirty="0" smtClean="0">
                <a:latin typeface="Times New Roman" pitchFamily="18" charset="0"/>
                <a:cs typeface="Times New Roman" pitchFamily="18" charset="0"/>
              </a:rPr>
              <a:t>”</a:t>
            </a:r>
          </a:p>
          <a:p>
            <a:pPr marL="907542" lvl="1" indent="-514350" algn="just">
              <a:buFont typeface="+mj-lt"/>
              <a:buAutoNum type="romanLcPeriod"/>
            </a:pPr>
            <a:r>
              <a:rPr lang="en-US" b="1" dirty="0" smtClean="0">
                <a:latin typeface="Times New Roman" pitchFamily="18" charset="0"/>
                <a:cs typeface="Times New Roman" pitchFamily="18" charset="0"/>
              </a:rPr>
              <a:t>“w” is replaced by “</a:t>
            </a:r>
            <a:r>
              <a:rPr lang="en-US" b="1" dirty="0" err="1" smtClean="0">
                <a:latin typeface="Times New Roman" pitchFamily="18" charset="0"/>
                <a:cs typeface="Times New Roman" pitchFamily="18" charset="0"/>
              </a:rPr>
              <a:t>wb</a:t>
            </a:r>
            <a:r>
              <a:rPr lang="en-US" b="1" dirty="0" smtClean="0">
                <a:latin typeface="Times New Roman" pitchFamily="18" charset="0"/>
                <a:cs typeface="Times New Roman" pitchFamily="18" charset="0"/>
              </a:rPr>
              <a:t>”</a:t>
            </a:r>
          </a:p>
          <a:p>
            <a:pPr marL="907542" lvl="1" indent="-514350" algn="just">
              <a:buFont typeface="+mj-lt"/>
              <a:buAutoNum type="romanLcPeriod"/>
            </a:pPr>
            <a:r>
              <a:rPr lang="en-US" b="1" dirty="0" smtClean="0">
                <a:latin typeface="Times New Roman" pitchFamily="18" charset="0"/>
                <a:cs typeface="Times New Roman" pitchFamily="18" charset="0"/>
              </a:rPr>
              <a:t>“a” is replaced by “</a:t>
            </a:r>
            <a:r>
              <a:rPr lang="en-US" b="1" dirty="0" err="1" smtClean="0">
                <a:latin typeface="Times New Roman" pitchFamily="18" charset="0"/>
                <a:cs typeface="Times New Roman" pitchFamily="18" charset="0"/>
              </a:rPr>
              <a:t>ab</a:t>
            </a:r>
            <a:r>
              <a:rPr lang="en-US" b="1" dirty="0" smtClean="0">
                <a:latin typeface="Times New Roman" pitchFamily="18" charset="0"/>
                <a:cs typeface="Times New Roman" pitchFamily="18" charset="0"/>
              </a:rPr>
              <a:t>”</a:t>
            </a:r>
          </a:p>
          <a:p>
            <a:pPr marL="907542" lvl="1" indent="-514350" algn="just">
              <a:buFont typeface="+mj-lt"/>
              <a:buAutoNum type="romanLcPeriod"/>
            </a:pPr>
            <a:r>
              <a:rPr lang="en-US" b="1" dirty="0" smtClean="0">
                <a:latin typeface="Times New Roman" pitchFamily="18" charset="0"/>
                <a:cs typeface="Times New Roman" pitchFamily="18" charset="0"/>
              </a:rPr>
              <a:t>“r+” is replaced by “</a:t>
            </a:r>
            <a:r>
              <a:rPr lang="en-US" b="1" dirty="0" err="1" smtClean="0">
                <a:latin typeface="Times New Roman" pitchFamily="18" charset="0"/>
                <a:cs typeface="Times New Roman" pitchFamily="18" charset="0"/>
              </a:rPr>
              <a:t>r+b</a:t>
            </a:r>
            <a:r>
              <a:rPr lang="en-US" b="1" dirty="0" smtClean="0">
                <a:latin typeface="Times New Roman" pitchFamily="18" charset="0"/>
                <a:cs typeface="Times New Roman" pitchFamily="18" charset="0"/>
              </a:rPr>
              <a:t>”</a:t>
            </a:r>
          </a:p>
          <a:p>
            <a:pPr marL="907542" lvl="1" indent="-514350" algn="just">
              <a:buFont typeface="+mj-lt"/>
              <a:buAutoNum type="romanLcPeriod"/>
            </a:pPr>
            <a:r>
              <a:rPr lang="en-US" b="1" dirty="0" smtClean="0">
                <a:latin typeface="Times New Roman" pitchFamily="18" charset="0"/>
                <a:cs typeface="Times New Roman" pitchFamily="18" charset="0"/>
              </a:rPr>
              <a:t>“w+” is replaced by “</a:t>
            </a:r>
            <a:r>
              <a:rPr lang="en-US" b="1" dirty="0" err="1" smtClean="0">
                <a:latin typeface="Times New Roman" pitchFamily="18" charset="0"/>
                <a:cs typeface="Times New Roman" pitchFamily="18" charset="0"/>
              </a:rPr>
              <a:t>w+b</a:t>
            </a:r>
            <a:r>
              <a:rPr lang="en-US" b="1" dirty="0" smtClean="0">
                <a:latin typeface="Times New Roman" pitchFamily="18" charset="0"/>
                <a:cs typeface="Times New Roman" pitchFamily="18" charset="0"/>
              </a:rPr>
              <a:t>”</a:t>
            </a:r>
          </a:p>
          <a:p>
            <a:pPr marL="907542" lvl="1" indent="-514350" algn="just">
              <a:buFont typeface="+mj-lt"/>
              <a:buAutoNum type="romanLcPeriod"/>
            </a:pPr>
            <a:r>
              <a:rPr lang="en-US" b="1" dirty="0" smtClean="0">
                <a:latin typeface="Times New Roman" pitchFamily="18" charset="0"/>
                <a:cs typeface="Times New Roman" pitchFamily="18" charset="0"/>
              </a:rPr>
              <a:t>“a+” is replaced by “</a:t>
            </a:r>
            <a:r>
              <a:rPr lang="en-US" b="1" dirty="0" err="1" smtClean="0">
                <a:latin typeface="Times New Roman" pitchFamily="18" charset="0"/>
                <a:cs typeface="Times New Roman" pitchFamily="18" charset="0"/>
              </a:rPr>
              <a:t>a+b</a:t>
            </a:r>
            <a:r>
              <a:rPr lang="en-US" b="1" dirty="0" smtClean="0">
                <a:latin typeface="Times New Roman" pitchFamily="18" charset="0"/>
                <a:cs typeface="Times New Roman" pitchFamily="18" charset="0"/>
              </a:rPr>
              <a:t>”</a:t>
            </a:r>
            <a:endParaRPr lang="en-US" b="1"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
        <p:nvSpPr>
          <p:cNvPr id="5" name="Title 4"/>
          <p:cNvSpPr>
            <a:spLocks noGrp="1"/>
          </p:cNvSpPr>
          <p:nvPr>
            <p:ph type="title"/>
          </p:nvPr>
        </p:nvSpPr>
        <p:spPr/>
        <p:txBody>
          <a:bodyPr/>
          <a:lstStyle/>
          <a:p>
            <a:r>
              <a:rPr lang="en-US" dirty="0" smtClean="0"/>
              <a:t>Binary Data Files</a:t>
            </a:r>
            <a:endParaRPr lang="en-US" dirty="0"/>
          </a:p>
        </p:txBody>
      </p:sp>
      <p:sp>
        <p:nvSpPr>
          <p:cNvPr id="6" name="TextBox 5"/>
          <p:cNvSpPr txBox="1"/>
          <p:nvPr/>
        </p:nvSpPr>
        <p:spPr>
          <a:xfrm>
            <a:off x="5562600" y="4085272"/>
            <a:ext cx="3124200" cy="1477328"/>
          </a:xfrm>
          <a:prstGeom prst="rect">
            <a:avLst/>
          </a:prstGeom>
          <a:noFill/>
        </p:spPr>
        <p:txBody>
          <a:bodyPr wrap="square" rtlCol="0">
            <a:spAutoFit/>
          </a:bodyPr>
          <a:lstStyle/>
          <a:p>
            <a:pPr algn="just"/>
            <a:r>
              <a:rPr lang="en-US" sz="1500" b="1" dirty="0" smtClean="0">
                <a:solidFill>
                  <a:srgbClr val="FF0000"/>
                </a:solidFill>
              </a:rPr>
              <a:t>Note: For text mode we can write “</a:t>
            </a:r>
            <a:r>
              <a:rPr lang="en-US" sz="1500" b="1" dirty="0" err="1" smtClean="0">
                <a:solidFill>
                  <a:srgbClr val="FF0000"/>
                </a:solidFill>
              </a:rPr>
              <a:t>rt</a:t>
            </a:r>
            <a:r>
              <a:rPr lang="en-US" sz="1500" b="1" dirty="0" smtClean="0">
                <a:solidFill>
                  <a:srgbClr val="FF0000"/>
                </a:solidFill>
              </a:rPr>
              <a:t>” in place of “r”, “wt” in place of “</a:t>
            </a:r>
            <a:r>
              <a:rPr lang="en-US" sz="1500" b="1" dirty="0" err="1" smtClean="0">
                <a:solidFill>
                  <a:srgbClr val="FF0000"/>
                </a:solidFill>
              </a:rPr>
              <a:t>w”and</a:t>
            </a:r>
            <a:r>
              <a:rPr lang="en-US" sz="1500" b="1" dirty="0" smtClean="0">
                <a:solidFill>
                  <a:srgbClr val="FF0000"/>
                </a:solidFill>
              </a:rPr>
              <a:t> so on. However, it is </a:t>
            </a:r>
            <a:r>
              <a:rPr lang="en-US" sz="1500" b="1" dirty="0" err="1" smtClean="0">
                <a:solidFill>
                  <a:srgbClr val="FF0000"/>
                </a:solidFill>
              </a:rPr>
              <a:t>unnessary</a:t>
            </a:r>
            <a:r>
              <a:rPr lang="en-US" sz="1500" b="1" dirty="0" smtClean="0">
                <a:solidFill>
                  <a:srgbClr val="FF0000"/>
                </a:solidFill>
              </a:rPr>
              <a:t> because default mode is text mode</a:t>
            </a:r>
            <a:endParaRPr lang="en-US" sz="1500" b="1" dirty="0">
              <a:solidFill>
                <a:srgbClr val="FF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9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clrscr();</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test.txt","</a:t>
            </a:r>
            <a:r>
              <a:rPr lang="en-US" b="1" dirty="0" err="1" smtClean="0">
                <a:solidFill>
                  <a:srgbClr val="FF0000"/>
                </a:solidFill>
                <a:latin typeface="Times New Roman" pitchFamily="18" charset="0"/>
                <a:cs typeface="Times New Roman" pitchFamily="18" charset="0"/>
              </a:rPr>
              <a:t>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fputs</a:t>
            </a:r>
            <a:r>
              <a:rPr lang="en-US" b="1" dirty="0" smtClean="0">
                <a:latin typeface="Times New Roman" pitchFamily="18" charset="0"/>
                <a:cs typeface="Times New Roman" pitchFamily="18" charset="0"/>
              </a:rPr>
              <a:t>("I study B.B.A.",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med">
    <p:wedg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55837"/>
            <a:ext cx="8229600" cy="2849563"/>
          </a:xfrm>
        </p:spPr>
        <p:txBody>
          <a:bodyPr>
            <a:normAutofit/>
          </a:bodyPr>
          <a:lstStyle/>
          <a:p>
            <a:pPr algn="just"/>
            <a:r>
              <a:rPr lang="en-US" dirty="0" smtClean="0">
                <a:latin typeface="Times New Roman" pitchFamily="18" charset="0"/>
                <a:cs typeface="Times New Roman" pitchFamily="18" charset="0"/>
              </a:rPr>
              <a:t>Analyze with 3 factors:</a:t>
            </a:r>
          </a:p>
          <a:p>
            <a:pPr marL="907542" lvl="1" indent="-514350" algn="just">
              <a:buFont typeface="+mj-lt"/>
              <a:buAutoNum type="romanUcPeriod"/>
            </a:pPr>
            <a:r>
              <a:rPr lang="en-US" dirty="0" smtClean="0">
                <a:latin typeface="Times New Roman" pitchFamily="18" charset="0"/>
                <a:cs typeface="Times New Roman" pitchFamily="18" charset="0"/>
              </a:rPr>
              <a:t>How newlines (\n) are stored?</a:t>
            </a:r>
          </a:p>
          <a:p>
            <a:pPr marL="907542" lvl="1" indent="-514350" algn="just">
              <a:buFont typeface="+mj-lt"/>
              <a:buAutoNum type="romanUcPeriod"/>
            </a:pPr>
            <a:r>
              <a:rPr lang="en-US" dirty="0" smtClean="0">
                <a:latin typeface="Times New Roman" pitchFamily="18" charset="0"/>
                <a:cs typeface="Times New Roman" pitchFamily="18" charset="0"/>
              </a:rPr>
              <a:t>How end-of-file is indicated?</a:t>
            </a:r>
          </a:p>
          <a:p>
            <a:pPr marL="907542" lvl="1" indent="-514350" algn="just">
              <a:buFont typeface="+mj-lt"/>
              <a:buAutoNum type="romanUcPeriod"/>
            </a:pPr>
            <a:r>
              <a:rPr lang="en-US" dirty="0" smtClean="0">
                <a:latin typeface="Times New Roman" pitchFamily="18" charset="0"/>
                <a:cs typeface="Times New Roman" pitchFamily="18" charset="0"/>
              </a:rPr>
              <a:t>How numbers are stored in the file?</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5" name="Title 4"/>
          <p:cNvSpPr>
            <a:spLocks noGrp="1"/>
          </p:cNvSpPr>
          <p:nvPr>
            <p:ph type="title"/>
          </p:nvPr>
        </p:nvSpPr>
        <p:spPr>
          <a:xfrm>
            <a:off x="457200" y="274638"/>
            <a:ext cx="8229600" cy="1935162"/>
          </a:xfrm>
        </p:spPr>
        <p:txBody>
          <a:bodyPr>
            <a:noAutofit/>
          </a:bodyPr>
          <a:lstStyle/>
          <a:p>
            <a:pPr algn="just"/>
            <a:r>
              <a:rPr lang="en-US" sz="3600" u="sng" dirty="0" smtClean="0"/>
              <a:t>So, what’s the difference between text mode and binary mode and which mode to use???</a:t>
            </a:r>
            <a:endParaRPr lang="en-US" sz="3600" u="sng" dirty="0"/>
          </a:p>
        </p:txBody>
      </p:sp>
      <p:sp>
        <p:nvSpPr>
          <p:cNvPr id="6" name="Rectangle 5"/>
          <p:cNvSpPr/>
          <p:nvPr/>
        </p:nvSpPr>
        <p:spPr>
          <a:xfrm>
            <a:off x="577165" y="4520625"/>
            <a:ext cx="7989688" cy="523220"/>
          </a:xfrm>
          <a:prstGeom prst="rect">
            <a:avLst/>
          </a:prstGeom>
          <a:noFill/>
        </p:spPr>
        <p:txBody>
          <a:bodyPr wrap="none" lIns="91440" tIns="45720" rIns="91440" bIns="45720">
            <a:spAutoFit/>
          </a:bodyPr>
          <a:lstStyle/>
          <a:p>
            <a:pPr algn="ctr"/>
            <a:r>
              <a:rPr lang="en-US"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 How newlines are stored in binary mode???</a:t>
            </a:r>
            <a:endParaRPr lang="en-US"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0"/>
            <a:ext cx="8686800" cy="6007291"/>
          </a:xfrm>
        </p:spPr>
        <p:txBody>
          <a:bodyPr numCol="2">
            <a:normAutofit fontScale="85000" lnSpcReduction="20000"/>
          </a:bodyPr>
          <a:lstStyle/>
          <a:p>
            <a:pPr>
              <a:buNone/>
            </a:pPr>
            <a:r>
              <a:rPr lang="en-US" b="1" dirty="0" smtClean="0">
                <a:latin typeface="Times New Roman" pitchFamily="18" charset="0"/>
                <a:cs typeface="Times New Roman" pitchFamily="18" charset="0"/>
              </a:rPr>
              <a:t>/*Count no. of characters, spaces, and newlines in a file*/</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text[100];</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=0,nos=0,nol=0;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("C:\\poem.txt", "r");</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if(c==EOF)</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if(c=='\n')</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characters:%d",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spaces:%d", </a:t>
            </a:r>
            <a:r>
              <a:rPr lang="en-US" b="1" dirty="0" err="1" smtClean="0">
                <a:latin typeface="Times New Roman" pitchFamily="18" charset="0"/>
                <a:cs typeface="Times New Roman" pitchFamily="18" charset="0"/>
              </a:rPr>
              <a:t>nos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lines:%d", </a:t>
            </a:r>
            <a:r>
              <a:rPr lang="en-US" b="1" dirty="0" err="1" smtClean="0">
                <a:latin typeface="Times New Roman" pitchFamily="18" charset="0"/>
                <a:cs typeface="Times New Roman" pitchFamily="18" charset="0"/>
              </a:rPr>
              <a:t>nol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ransition spd="med">
    <p:wedg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352800" cy="4081272"/>
          </a:xfrm>
        </p:spPr>
        <p:txBody>
          <a:bodyPr/>
          <a:lstStyle/>
          <a:p>
            <a:pPr>
              <a:buNone/>
            </a:pPr>
            <a:r>
              <a:rPr lang="en-US" b="1" dirty="0" smtClean="0">
                <a:latin typeface="Times New Roman" pitchFamily="18" charset="0"/>
                <a:cs typeface="Times New Roman" pitchFamily="18" charset="0"/>
              </a:rPr>
              <a:t>Johnny Johnny</a:t>
            </a:r>
          </a:p>
          <a:p>
            <a:pPr>
              <a:buNone/>
            </a:pPr>
            <a:r>
              <a:rPr lang="en-US" b="1" dirty="0" smtClean="0">
                <a:latin typeface="Times New Roman" pitchFamily="18" charset="0"/>
                <a:cs typeface="Times New Roman" pitchFamily="18" charset="0"/>
              </a:rPr>
              <a:t>Yes Papa</a:t>
            </a:r>
          </a:p>
          <a:p>
            <a:pPr>
              <a:buNone/>
            </a:pPr>
            <a:r>
              <a:rPr lang="en-US" b="1" dirty="0" smtClean="0">
                <a:latin typeface="Times New Roman" pitchFamily="18" charset="0"/>
                <a:cs typeface="Times New Roman" pitchFamily="18" charset="0"/>
              </a:rPr>
              <a:t>Eating Sugar</a:t>
            </a:r>
          </a:p>
          <a:p>
            <a:pPr>
              <a:buNone/>
            </a:pPr>
            <a:r>
              <a:rPr lang="en-US" b="1" dirty="0" smtClean="0">
                <a:latin typeface="Times New Roman" pitchFamily="18" charset="0"/>
                <a:cs typeface="Times New Roman" pitchFamily="18" charset="0"/>
              </a:rPr>
              <a:t>No Papa</a:t>
            </a:r>
          </a:p>
          <a:p>
            <a:pPr>
              <a:buNone/>
            </a:pPr>
            <a:r>
              <a:rPr lang="en-US" b="1" dirty="0" smtClean="0">
                <a:latin typeface="Times New Roman" pitchFamily="18" charset="0"/>
                <a:cs typeface="Times New Roman" pitchFamily="18" charset="0"/>
              </a:rPr>
              <a:t>Telling Lies</a:t>
            </a:r>
          </a:p>
          <a:p>
            <a:pPr>
              <a:buNone/>
            </a:pPr>
            <a:r>
              <a:rPr lang="en-US" b="1" dirty="0" smtClean="0">
                <a:latin typeface="Times New Roman" pitchFamily="18" charset="0"/>
                <a:cs typeface="Times New Roman" pitchFamily="18" charset="0"/>
              </a:rPr>
              <a:t>No Papa</a:t>
            </a:r>
          </a:p>
          <a:p>
            <a:pPr>
              <a:buNone/>
            </a:pPr>
            <a:r>
              <a:rPr lang="en-US" b="1" dirty="0" smtClean="0">
                <a:latin typeface="Times New Roman" pitchFamily="18" charset="0"/>
                <a:cs typeface="Times New Roman" pitchFamily="18" charset="0"/>
              </a:rPr>
              <a:t>Open Your Mouth</a:t>
            </a:r>
          </a:p>
          <a:p>
            <a:pPr>
              <a:buNone/>
            </a:pPr>
            <a:r>
              <a:rPr lang="en-US" b="1" dirty="0" err="1" smtClean="0">
                <a:latin typeface="Times New Roman" pitchFamily="18" charset="0"/>
                <a:cs typeface="Times New Roman" pitchFamily="18" charset="0"/>
              </a:rPr>
              <a:t>hahaha</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
        <p:nvSpPr>
          <p:cNvPr id="5" name="Title 4"/>
          <p:cNvSpPr>
            <a:spLocks noGrp="1"/>
          </p:cNvSpPr>
          <p:nvPr>
            <p:ph type="title"/>
          </p:nvPr>
        </p:nvSpPr>
        <p:spPr/>
        <p:txBody>
          <a:bodyPr/>
          <a:lstStyle/>
          <a:p>
            <a:r>
              <a:rPr lang="en-US" dirty="0" smtClean="0"/>
              <a:t>The poem.txt file contains:</a:t>
            </a:r>
            <a:endParaRPr lang="en-US" dirty="0"/>
          </a:p>
        </p:txBody>
      </p:sp>
      <p:sp>
        <p:nvSpPr>
          <p:cNvPr id="6" name="TextBox 5"/>
          <p:cNvSpPr txBox="1"/>
          <p:nvPr/>
        </p:nvSpPr>
        <p:spPr>
          <a:xfrm>
            <a:off x="4572000" y="1600200"/>
            <a:ext cx="4267200" cy="1477328"/>
          </a:xfrm>
          <a:prstGeom prst="rect">
            <a:avLst/>
          </a:prstGeom>
          <a:noFill/>
        </p:spPr>
        <p:txBody>
          <a:bodyPr wrap="square" rtlCol="0">
            <a:spAutoFit/>
          </a:bodyPr>
          <a:lstStyle/>
          <a:p>
            <a:r>
              <a:rPr lang="en-US" b="1" dirty="0" smtClean="0">
                <a:latin typeface="Times New Roman" pitchFamily="18" charset="0"/>
                <a:cs typeface="Times New Roman" pitchFamily="18" charset="0"/>
              </a:rPr>
              <a:t>So output is:</a:t>
            </a:r>
          </a:p>
          <a:p>
            <a:r>
              <a:rPr lang="en-US" b="1" dirty="0" smtClean="0">
                <a:latin typeface="Times New Roman" pitchFamily="18" charset="0"/>
                <a:cs typeface="Times New Roman" pitchFamily="18" charset="0"/>
              </a:rPr>
              <a:t>No. of characters=87</a:t>
            </a:r>
          </a:p>
          <a:p>
            <a:r>
              <a:rPr lang="en-US" b="1" dirty="0" smtClean="0">
                <a:latin typeface="Times New Roman" pitchFamily="18" charset="0"/>
                <a:cs typeface="Times New Roman" pitchFamily="18" charset="0"/>
              </a:rPr>
              <a:t>No. of spaces=8</a:t>
            </a:r>
          </a:p>
          <a:p>
            <a:r>
              <a:rPr lang="en-US" b="1" dirty="0" smtClean="0">
                <a:latin typeface="Times New Roman" pitchFamily="18" charset="0"/>
                <a:cs typeface="Times New Roman" pitchFamily="18" charset="0"/>
              </a:rPr>
              <a:t>No. of lines=7</a:t>
            </a:r>
          </a:p>
          <a:p>
            <a:r>
              <a:rPr lang="en-US" b="1" dirty="0" smtClean="0">
                <a:latin typeface="Times New Roman" pitchFamily="18" charset="0"/>
                <a:cs typeface="Times New Roman" pitchFamily="18" charset="0"/>
              </a:rPr>
              <a:t>which is correct.</a:t>
            </a:r>
            <a:endParaRPr lang="en-US" b="1" dirty="0">
              <a:latin typeface="Times New Roman" pitchFamily="18" charset="0"/>
              <a:cs typeface="Times New Roman" pitchFamily="18" charset="0"/>
            </a:endParaRPr>
          </a:p>
        </p:txBody>
      </p:sp>
      <p:sp>
        <p:nvSpPr>
          <p:cNvPr id="7" name="TextBox 6"/>
          <p:cNvSpPr txBox="1"/>
          <p:nvPr/>
        </p:nvSpPr>
        <p:spPr>
          <a:xfrm>
            <a:off x="4724400" y="3581400"/>
            <a:ext cx="3810000" cy="1200329"/>
          </a:xfrm>
          <a:prstGeom prst="rect">
            <a:avLst/>
          </a:prstGeom>
          <a:noFill/>
        </p:spPr>
        <p:txBody>
          <a:bodyPr wrap="square" rtlCol="0">
            <a:spAutoFit/>
          </a:bodyPr>
          <a:lstStyle/>
          <a:p>
            <a:r>
              <a:rPr lang="en-US" b="1" dirty="0" smtClean="0">
                <a:latin typeface="Times New Roman" pitchFamily="18" charset="0"/>
                <a:cs typeface="Times New Roman" pitchFamily="18" charset="0"/>
              </a:rPr>
              <a:t>Now, go to DOS shell and use the DIR command in C-drive to view the no. of characters (bytes) that the file poem.txt occupies which is 94.</a:t>
            </a:r>
            <a:endParaRPr lang="en-US" b="1"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strips(downLeft)">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85000" lnSpcReduction="20000"/>
          </a:bodyPr>
          <a:lstStyle/>
          <a:p>
            <a:pPr algn="just"/>
            <a:r>
              <a:rPr lang="en-US" dirty="0" smtClean="0">
                <a:latin typeface="Times New Roman" pitchFamily="18" charset="0"/>
                <a:cs typeface="Times New Roman" pitchFamily="18" charset="0"/>
              </a:rPr>
              <a:t>Because of the difference in the way C and DOS represent the end of line.</a:t>
            </a:r>
          </a:p>
          <a:p>
            <a:pPr algn="just"/>
            <a:r>
              <a:rPr lang="en-US" dirty="0" smtClean="0">
                <a:latin typeface="Times New Roman" pitchFamily="18" charset="0"/>
                <a:cs typeface="Times New Roman" pitchFamily="18" charset="0"/>
              </a:rPr>
              <a:t>In C, the end of line is signaled by single character, the \n with ASCII value 10.</a:t>
            </a:r>
          </a:p>
          <a:p>
            <a:pPr algn="just"/>
            <a:r>
              <a:rPr lang="en-US" dirty="0" smtClean="0">
                <a:latin typeface="Times New Roman" pitchFamily="18" charset="0"/>
                <a:cs typeface="Times New Roman" pitchFamily="18" charset="0"/>
              </a:rPr>
              <a:t>In DOS, the end of line is marked by two characters, a carriage return (\r with ASCII value 13), and a linefeed (which is same as the C’s newline, \n with ASCII value 10).</a:t>
            </a:r>
          </a:p>
          <a:p>
            <a:pPr algn="just"/>
            <a:r>
              <a:rPr lang="en-US" dirty="0" smtClean="0">
                <a:latin typeface="Times New Roman" pitchFamily="18" charset="0"/>
                <a:cs typeface="Times New Roman" pitchFamily="18" charset="0"/>
              </a:rPr>
              <a:t>When our program writes a C text file to disk, DOS causes all the newlines to be converted into carriage return-linefeed combinations.</a:t>
            </a:r>
          </a:p>
          <a:p>
            <a:pPr algn="just"/>
            <a:r>
              <a:rPr lang="en-US" dirty="0" smtClean="0">
                <a:latin typeface="Times New Roman" pitchFamily="18" charset="0"/>
                <a:cs typeface="Times New Roman" pitchFamily="18" charset="0"/>
              </a:rPr>
              <a:t>When our program reads in a text file, the carriage return-linefeed combinations are converted back into a single newline character.</a:t>
            </a:r>
          </a:p>
          <a:p>
            <a:pPr algn="just"/>
            <a:r>
              <a:rPr lang="en-US" dirty="0" smtClean="0">
                <a:latin typeface="Times New Roman" pitchFamily="18" charset="0"/>
                <a:cs typeface="Times New Roman" pitchFamily="18" charset="0"/>
              </a:rPr>
              <a:t>Thus DOS oriented programs like DIR command counts two characters at the each end of line, while C oriented programs like our program, count only one.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
        <p:nvSpPr>
          <p:cNvPr id="5" name="Title 4"/>
          <p:cNvSpPr>
            <a:spLocks noGrp="1"/>
          </p:cNvSpPr>
          <p:nvPr>
            <p:ph type="title"/>
          </p:nvPr>
        </p:nvSpPr>
        <p:spPr>
          <a:xfrm>
            <a:off x="457200" y="76200"/>
            <a:ext cx="8229600" cy="1143000"/>
          </a:xfrm>
        </p:spPr>
        <p:txBody>
          <a:bodyPr/>
          <a:lstStyle/>
          <a:p>
            <a:r>
              <a:rPr lang="en-US" dirty="0" smtClean="0"/>
              <a:t>Why two different outputs???</a:t>
            </a:r>
            <a:endParaRPr lang="en-US" dirty="0"/>
          </a:p>
        </p:txBody>
      </p:sp>
    </p:spTree>
  </p:cSld>
  <p:clrMapOvr>
    <a:masterClrMapping/>
  </p:clrMapOvr>
  <p:transition spd="med">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92500" lnSpcReduction="10000"/>
          </a:bodyPr>
          <a:lstStyle/>
          <a:p>
            <a:pPr algn="just"/>
            <a:r>
              <a:rPr lang="en-US" dirty="0" smtClean="0">
                <a:latin typeface="Times New Roman" pitchFamily="18" charset="0"/>
                <a:cs typeface="Times New Roman" pitchFamily="18" charset="0"/>
              </a:rPr>
              <a:t>In text mode, a newline character is converted into the carriage return-linefeed combination before being written to disk.</a:t>
            </a:r>
          </a:p>
          <a:p>
            <a:pPr algn="just"/>
            <a:r>
              <a:rPr lang="en-US" dirty="0" smtClean="0">
                <a:latin typeface="Times New Roman" pitchFamily="18" charset="0"/>
                <a:cs typeface="Times New Roman" pitchFamily="18" charset="0"/>
              </a:rPr>
              <a:t>Likewise, the carriage return-linefeed combination on the disk is converted back into a newline when the file is read by a C program.</a:t>
            </a:r>
          </a:p>
          <a:p>
            <a:pPr algn="just"/>
            <a:r>
              <a:rPr lang="en-US" dirty="0" smtClean="0">
                <a:latin typeface="Times New Roman" pitchFamily="18" charset="0"/>
                <a:cs typeface="Times New Roman" pitchFamily="18" charset="0"/>
              </a:rPr>
              <a:t>However, if a file is opened in binary mode, as opposed to text mode, these conversions do not take place.</a:t>
            </a:r>
          </a:p>
          <a:p>
            <a:pPr algn="just"/>
            <a:r>
              <a:rPr lang="en-US" dirty="0" smtClean="0">
                <a:latin typeface="Times New Roman" pitchFamily="18" charset="0"/>
                <a:cs typeface="Times New Roman" pitchFamily="18" charset="0"/>
              </a:rPr>
              <a:t>In binary mode, each end of line is signified by a carriage return-linefeed combination and is counted as two characters in binary mode (similar to DIR command in DOS).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
        <p:nvSpPr>
          <p:cNvPr id="5" name="Title 4"/>
          <p:cNvSpPr>
            <a:spLocks noGrp="1"/>
          </p:cNvSpPr>
          <p:nvPr>
            <p:ph type="title"/>
          </p:nvPr>
        </p:nvSpPr>
        <p:spPr/>
        <p:txBody>
          <a:bodyPr/>
          <a:lstStyle/>
          <a:p>
            <a:r>
              <a:rPr lang="en-US" u="sng" dirty="0" smtClean="0"/>
              <a:t>First factor</a:t>
            </a:r>
            <a:endParaRPr lang="en-US" u="sng" dirty="0"/>
          </a:p>
        </p:txBody>
      </p:sp>
    </p:spTree>
  </p:cSld>
  <p:clrMapOvr>
    <a:masterClrMapping/>
  </p:clrMapOvr>
  <p:transition spd="med">
    <p:wedg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
        <p:nvSpPr>
          <p:cNvPr id="6" name="Content Placeholder 1"/>
          <p:cNvSpPr>
            <a:spLocks noGrp="1"/>
          </p:cNvSpPr>
          <p:nvPr>
            <p:ph idx="1"/>
          </p:nvPr>
        </p:nvSpPr>
        <p:spPr>
          <a:xfrm>
            <a:off x="457200" y="88900"/>
            <a:ext cx="8229600" cy="6007100"/>
          </a:xfrm>
        </p:spPr>
        <p:txBody>
          <a:bodyPr numCol="2">
            <a:normAutofit fontScale="77500" lnSpcReduction="20000"/>
          </a:bodyPr>
          <a:lstStyle/>
          <a:p>
            <a:pPr>
              <a:buNone/>
            </a:pPr>
            <a:r>
              <a:rPr lang="en-US" b="1" dirty="0" smtClean="0">
                <a:latin typeface="Times New Roman" pitchFamily="18" charset="0"/>
                <a:cs typeface="Times New Roman" pitchFamily="18" charset="0"/>
              </a:rPr>
              <a:t>/*Count no. of characters, spaces, and newlines in a file*/</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text[100];</a:t>
            </a:r>
          </a:p>
          <a:p>
            <a:pPr>
              <a:buNone/>
            </a:pPr>
            <a:r>
              <a:rPr lang="en-US" b="1" dirty="0" smtClean="0">
                <a:latin typeface="Times New Roman" pitchFamily="18" charset="0"/>
                <a:cs typeface="Times New Roman" pitchFamily="18" charset="0"/>
              </a:rPr>
              <a:t>char c;</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=0,nos=0,nol=0;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("C:\\poem.txt", "</a:t>
            </a:r>
            <a:r>
              <a:rPr lang="en-US" b="1" dirty="0" err="1" smtClean="0">
                <a:solidFill>
                  <a:srgbClr val="FF0000"/>
                </a:solidFill>
                <a:latin typeface="Times New Roman" pitchFamily="18" charset="0"/>
                <a:cs typeface="Times New Roman" pitchFamily="18" charset="0"/>
              </a:rPr>
              <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nCannot</a:t>
            </a:r>
            <a:r>
              <a:rPr lang="en-US" b="1" dirty="0" smtClean="0">
                <a:latin typeface="Times New Roman" pitchFamily="18" charset="0"/>
                <a:cs typeface="Times New Roman" pitchFamily="18" charset="0"/>
              </a:rPr>
              <a: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if(c==EOF)</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if(c=='\n')</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characters:%d", </a:t>
            </a:r>
            <a:r>
              <a:rPr lang="en-US" b="1" dirty="0" err="1" smtClean="0">
                <a:latin typeface="Times New Roman" pitchFamily="18" charset="0"/>
                <a:cs typeface="Times New Roman" pitchFamily="18" charset="0"/>
              </a:rPr>
              <a:t>noc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spaces:%d", </a:t>
            </a:r>
            <a:r>
              <a:rPr lang="en-US" b="1" dirty="0" err="1" smtClean="0">
                <a:latin typeface="Times New Roman" pitchFamily="18" charset="0"/>
                <a:cs typeface="Times New Roman" pitchFamily="18" charset="0"/>
              </a:rPr>
              <a:t>nos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No. of lines:%d", </a:t>
            </a:r>
            <a:r>
              <a:rPr lang="en-US" b="1" dirty="0" err="1" smtClean="0">
                <a:latin typeface="Times New Roman" pitchFamily="18" charset="0"/>
                <a:cs typeface="Times New Roman" pitchFamily="18" charset="0"/>
              </a:rPr>
              <a:t>nol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If we want to store data in a </a:t>
            </a:r>
            <a:r>
              <a:rPr lang="en-US" i="1" dirty="0" smtClean="0">
                <a:latin typeface="Times New Roman" pitchFamily="18" charset="0"/>
                <a:cs typeface="Times New Roman" pitchFamily="18" charset="0"/>
              </a:rPr>
              <a:t>file</a:t>
            </a:r>
            <a:r>
              <a:rPr lang="en-US" dirty="0" smtClean="0">
                <a:latin typeface="Times New Roman" pitchFamily="18" charset="0"/>
                <a:cs typeface="Times New Roman" pitchFamily="18" charset="0"/>
              </a:rPr>
              <a:t> in the disk, we must specify certain things about the file to the operating system. They are:</a:t>
            </a:r>
          </a:p>
          <a:p>
            <a:pPr marL="1088136" lvl="2" indent="-457200" algn="just">
              <a:buFont typeface="+mj-lt"/>
              <a:buAutoNum type="arabicPeriod"/>
            </a:pPr>
            <a:r>
              <a:rPr lang="en-US" b="1" dirty="0" smtClean="0">
                <a:latin typeface="Times New Roman" pitchFamily="18" charset="0"/>
                <a:cs typeface="Times New Roman" pitchFamily="18" charset="0"/>
              </a:rPr>
              <a:t>Filename</a:t>
            </a:r>
          </a:p>
          <a:p>
            <a:pPr marL="1088136" lvl="2" indent="-457200" algn="just">
              <a:buFont typeface="+mj-lt"/>
              <a:buAutoNum type="arabicPeriod"/>
            </a:pPr>
            <a:r>
              <a:rPr lang="en-US" b="1" dirty="0" smtClean="0">
                <a:latin typeface="Times New Roman" pitchFamily="18" charset="0"/>
                <a:cs typeface="Times New Roman" pitchFamily="18" charset="0"/>
              </a:rPr>
              <a:t>Data Structure</a:t>
            </a:r>
          </a:p>
          <a:p>
            <a:pPr marL="1088136" lvl="2" indent="-457200" algn="just">
              <a:buFont typeface="+mj-lt"/>
              <a:buAutoNum type="arabicPeriod"/>
            </a:pPr>
            <a:r>
              <a:rPr lang="en-US" b="1" dirty="0" smtClean="0">
                <a:latin typeface="Times New Roman" pitchFamily="18" charset="0"/>
                <a:cs typeface="Times New Roman" pitchFamily="18" charset="0"/>
              </a:rPr>
              <a:t>Purpose</a:t>
            </a:r>
          </a:p>
          <a:p>
            <a:pPr algn="just"/>
            <a:r>
              <a:rPr lang="en-US" dirty="0" smtClean="0">
                <a:latin typeface="Times New Roman" pitchFamily="18" charset="0"/>
                <a:cs typeface="Times New Roman" pitchFamily="18" charset="0"/>
              </a:rPr>
              <a:t>Filename is a string of characters that make up a valid filename for the operating system.</a:t>
            </a:r>
          </a:p>
          <a:p>
            <a:pPr algn="just"/>
            <a:r>
              <a:rPr lang="en-US" dirty="0" smtClean="0">
                <a:latin typeface="Times New Roman" pitchFamily="18" charset="0"/>
                <a:cs typeface="Times New Roman" pitchFamily="18" charset="0"/>
              </a:rPr>
              <a:t>The filename consists of two parts, a primary name and an optional dot with the extension. Examples: </a:t>
            </a:r>
            <a:r>
              <a:rPr lang="en-US" i="1" dirty="0" err="1" smtClean="0">
                <a:latin typeface="Times New Roman" pitchFamily="18" charset="0"/>
                <a:cs typeface="Times New Roman" pitchFamily="18" charset="0"/>
              </a:rPr>
              <a:t>input.data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data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student.txt</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prog.c</a:t>
            </a:r>
            <a:r>
              <a:rPr lang="en-US" dirty="0" smtClean="0">
                <a:latin typeface="Times New Roman" pitchFamily="18" charset="0"/>
                <a:cs typeface="Times New Roman" pitchFamily="18" charset="0"/>
              </a:rPr>
              <a:t>, etc.</a:t>
            </a:r>
          </a:p>
          <a:p>
            <a:pPr algn="just"/>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Defining and Opening a </a:t>
            </a:r>
            <a:r>
              <a:rPr lang="en-US" i="1" dirty="0" smtClean="0"/>
              <a:t>file</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spd="med">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In text mode, a special character EOF whose ASCII value is 26 is inserted after the last character in the file to mark the end of file. </a:t>
            </a:r>
          </a:p>
          <a:p>
            <a:pPr algn="just"/>
            <a:r>
              <a:rPr lang="en-US" dirty="0" smtClean="0">
                <a:latin typeface="Times New Roman" pitchFamily="18" charset="0"/>
                <a:cs typeface="Times New Roman" pitchFamily="18" charset="0"/>
              </a:rPr>
              <a:t>However, there is no such special character present in the binary mode files to mark the end of file.</a:t>
            </a:r>
          </a:p>
          <a:p>
            <a:pPr algn="just"/>
            <a:r>
              <a:rPr lang="en-US" dirty="0" smtClean="0">
                <a:latin typeface="Times New Roman" pitchFamily="18" charset="0"/>
                <a:cs typeface="Times New Roman" pitchFamily="18" charset="0"/>
              </a:rPr>
              <a:t>The binary mode files keep track of the end of file from the number of characters present in the directory entry of the 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
        <p:nvSpPr>
          <p:cNvPr id="5" name="Title 4"/>
          <p:cNvSpPr>
            <a:spLocks noGrp="1"/>
          </p:cNvSpPr>
          <p:nvPr>
            <p:ph type="title"/>
          </p:nvPr>
        </p:nvSpPr>
        <p:spPr/>
        <p:txBody>
          <a:bodyPr/>
          <a:lstStyle/>
          <a:p>
            <a:r>
              <a:rPr lang="en-US" u="sng" dirty="0" smtClean="0"/>
              <a:t>Second Factor</a:t>
            </a:r>
            <a:endParaRPr lang="en-US" u="sng" dirty="0"/>
          </a:p>
        </p:txBody>
      </p:sp>
    </p:spTree>
  </p:cSld>
  <p:clrMapOvr>
    <a:masterClrMapping/>
  </p:clrMapOvr>
  <p:transition spd="med">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In text mode, the text and numbers are stored as string of characters such that the number 12345 will occupy 5 bytes (1 byte/character). </a:t>
            </a:r>
          </a:p>
          <a:p>
            <a:pPr algn="just"/>
            <a:r>
              <a:rPr lang="en-US" dirty="0" smtClean="0">
                <a:latin typeface="Times New Roman" pitchFamily="18" charset="0"/>
                <a:cs typeface="Times New Roman" pitchFamily="18" charset="0"/>
              </a:rPr>
              <a:t>Similarly 1234.56 occupies 7 bytes on disk in text mode.</a:t>
            </a:r>
          </a:p>
          <a:p>
            <a:pPr algn="just"/>
            <a:r>
              <a:rPr lang="en-US" dirty="0" smtClean="0">
                <a:latin typeface="Times New Roman" pitchFamily="18" charset="0"/>
                <a:cs typeface="Times New Roman" pitchFamily="18" charset="0"/>
              </a:rPr>
              <a:t>However, in binary mode the numbers are stored in the same way as they are stored in RAM so that the number 12345 occupies only 2 bytes and 1234.56 occupies only 4 bytes on disk in binary mode.</a:t>
            </a:r>
          </a:p>
          <a:p>
            <a:pPr algn="just"/>
            <a:r>
              <a:rPr lang="en-US" dirty="0" smtClean="0">
                <a:latin typeface="Times New Roman" pitchFamily="18" charset="0"/>
                <a:cs typeface="Times New Roman" pitchFamily="18" charset="0"/>
              </a:rPr>
              <a:t>Therefore, when large amount of numerical data is to be stored onto disk, binary mode is suitable by using functions </a:t>
            </a:r>
            <a:r>
              <a:rPr lang="en-US" i="1" dirty="0" smtClean="0">
                <a:latin typeface="Times New Roman" pitchFamily="18" charset="0"/>
                <a:cs typeface="Times New Roman" pitchFamily="18" charset="0"/>
              </a:rPr>
              <a:t>fread()</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fwrite</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instead of </a:t>
            </a:r>
            <a:r>
              <a:rPr lang="en-US" i="1" dirty="0" err="1" smtClean="0">
                <a:latin typeface="Times New Roman" pitchFamily="18" charset="0"/>
                <a:cs typeface="Times New Roman" pitchFamily="18" charset="0"/>
              </a:rPr>
              <a:t>fprintf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fscanf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
        <p:nvSpPr>
          <p:cNvPr id="5" name="Title 4"/>
          <p:cNvSpPr>
            <a:spLocks noGrp="1"/>
          </p:cNvSpPr>
          <p:nvPr>
            <p:ph type="title"/>
          </p:nvPr>
        </p:nvSpPr>
        <p:spPr/>
        <p:txBody>
          <a:bodyPr/>
          <a:lstStyle/>
          <a:p>
            <a:r>
              <a:rPr lang="en-US" u="sng" dirty="0" smtClean="0"/>
              <a:t>Third Factor</a:t>
            </a:r>
            <a:endParaRPr lang="en-US" u="sng" dirty="0"/>
          </a:p>
        </p:txBody>
      </p:sp>
    </p:spTree>
  </p:cSld>
  <p:clrMapOvr>
    <a:masterClrMapping/>
  </p:clrMapOvr>
  <p:transition spd="med">
    <p:wedg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A text file contains only textual information like alphabets, digits and special symbols.</a:t>
            </a:r>
          </a:p>
          <a:p>
            <a:pPr algn="just"/>
            <a:r>
              <a:rPr lang="en-US" dirty="0" smtClean="0">
                <a:latin typeface="Times New Roman" pitchFamily="18" charset="0"/>
                <a:cs typeface="Times New Roman" pitchFamily="18" charset="0"/>
              </a:rPr>
              <a:t>In actuality, the ASCII codes of these characters are stored in text files.</a:t>
            </a:r>
          </a:p>
          <a:p>
            <a:pPr algn="just"/>
            <a:r>
              <a:rPr lang="en-US" dirty="0" smtClean="0">
                <a:latin typeface="Times New Roman" pitchFamily="18" charset="0"/>
                <a:cs typeface="Times New Roman" pitchFamily="18" charset="0"/>
              </a:rPr>
              <a:t>E.g. of a text file is any C program, say MATRIX.C</a:t>
            </a:r>
          </a:p>
          <a:p>
            <a:pPr algn="just"/>
            <a:r>
              <a:rPr lang="en-US" dirty="0" smtClean="0">
                <a:latin typeface="Times New Roman" pitchFamily="18" charset="0"/>
                <a:cs typeface="Times New Roman" pitchFamily="18" charset="0"/>
              </a:rPr>
              <a:t>In contrast, a binary file is merely a collection of bytes.</a:t>
            </a:r>
          </a:p>
          <a:p>
            <a:pPr algn="just"/>
            <a:r>
              <a:rPr lang="en-US" dirty="0" smtClean="0">
                <a:latin typeface="Times New Roman" pitchFamily="18" charset="0"/>
                <a:cs typeface="Times New Roman" pitchFamily="18" charset="0"/>
              </a:rPr>
              <a:t>E.g. a compiled version of a C program like MATRIX.EXE, or a picture stored in a graphic file, or a music stored in a WAVE file.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
        <p:nvSpPr>
          <p:cNvPr id="5" name="Title 4"/>
          <p:cNvSpPr>
            <a:spLocks noGrp="1"/>
          </p:cNvSpPr>
          <p:nvPr>
            <p:ph type="title"/>
          </p:nvPr>
        </p:nvSpPr>
        <p:spPr/>
        <p:txBody>
          <a:bodyPr>
            <a:normAutofit fontScale="90000"/>
          </a:bodyPr>
          <a:lstStyle/>
          <a:p>
            <a:r>
              <a:rPr lang="en-US" dirty="0" smtClean="0"/>
              <a:t>More on Text files and Binary Files</a:t>
            </a:r>
            <a:endParaRPr lang="en-US" dirty="0"/>
          </a:p>
        </p:txBody>
      </p:sp>
    </p:spTree>
  </p:cSld>
  <p:clrMapOvr>
    <a:masterClrMapping/>
  </p:clrMapOvr>
  <p:transition spd="med">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[20],</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int c;</a:t>
            </a:r>
          </a:p>
          <a:p>
            <a:pPr>
              <a:buNone/>
            </a:pPr>
            <a:r>
              <a:rPr lang="en-US" b="1" dirty="0" smtClean="0">
                <a:latin typeface="Times New Roman" pitchFamily="18" charset="0"/>
                <a:cs typeface="Times New Roman" pitchFamily="18" charset="0"/>
              </a:rPr>
              <a:t>clrscr();</a:t>
            </a:r>
          </a:p>
          <a:p>
            <a:pPr>
              <a:buNone/>
            </a:pPr>
            <a:r>
              <a:rPr lang="fr-FR" b="1" dirty="0" smtClean="0">
                <a:latin typeface="Times New Roman" pitchFamily="18" charset="0"/>
                <a:cs typeface="Times New Roman" pitchFamily="18" charset="0"/>
              </a:rPr>
              <a:t>printf("\</a:t>
            </a:r>
            <a:r>
              <a:rPr lang="fr-FR" b="1" dirty="0" err="1" smtClean="0">
                <a:latin typeface="Times New Roman" pitchFamily="18" charset="0"/>
                <a:cs typeface="Times New Roman" pitchFamily="18" charset="0"/>
              </a:rPr>
              <a:t>nEnter</a:t>
            </a:r>
            <a:r>
              <a:rPr lang="fr-FR" b="1" dirty="0" smtClean="0">
                <a:latin typeface="Times New Roman" pitchFamily="18" charset="0"/>
                <a:cs typeface="Times New Roman" pitchFamily="18" charset="0"/>
              </a:rPr>
              <a:t> source </a:t>
            </a:r>
            <a:r>
              <a:rPr lang="fr-FR" b="1" dirty="0" err="1" smtClean="0">
                <a:latin typeface="Times New Roman" pitchFamily="18" charset="0"/>
                <a:cs typeface="Times New Roman" pitchFamily="18" charset="0"/>
              </a:rPr>
              <a:t>filename</a:t>
            </a:r>
            <a:r>
              <a:rPr lang="fr-FR" b="1" dirty="0" smtClean="0">
                <a:latin typeface="Times New Roman" pitchFamily="18" charset="0"/>
                <a:cs typeface="Times New Roman" pitchFamily="18" charset="0"/>
              </a:rPr>
              <a:t>:\t");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destination filename:\t");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sfilename,“r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nSource</a:t>
            </a:r>
            <a:r>
              <a:rPr lang="en-US" b="1" dirty="0" smtClean="0">
                <a:latin typeface="Times New Roman" pitchFamily="18" charset="0"/>
                <a:cs typeface="Times New Roman" pitchFamily="18" charset="0"/>
              </a:rPr>
              <a:t> file can't be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dfilename,“w</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nDestination</a:t>
            </a:r>
            <a:r>
              <a:rPr lang="en-US" b="1" dirty="0" smtClean="0">
                <a:latin typeface="Times New Roman" pitchFamily="18" charset="0"/>
                <a:cs typeface="Times New Roman" pitchFamily="18" charset="0"/>
              </a:rPr>
              <a:t> file cannot be created or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fputc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nCopied</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
        <p:nvSpPr>
          <p:cNvPr id="5" name="Title 4"/>
          <p:cNvSpPr>
            <a:spLocks noGrp="1"/>
          </p:cNvSpPr>
          <p:nvPr>
            <p:ph type="title"/>
          </p:nvPr>
        </p:nvSpPr>
        <p:spPr/>
        <p:txBody>
          <a:bodyPr/>
          <a:lstStyle/>
          <a:p>
            <a:r>
              <a:rPr lang="en-US" dirty="0" smtClean="0"/>
              <a:t>A text file-copy program</a:t>
            </a:r>
            <a:endParaRPr lang="en-US" dirty="0"/>
          </a:p>
        </p:txBody>
      </p:sp>
      <p:sp>
        <p:nvSpPr>
          <p:cNvPr id="6" name="Rectangle 5"/>
          <p:cNvSpPr/>
          <p:nvPr/>
        </p:nvSpPr>
        <p:spPr>
          <a:xfrm>
            <a:off x="5486027" y="5410200"/>
            <a:ext cx="3124573" cy="400110"/>
          </a:xfrm>
          <a:prstGeom prst="rect">
            <a:avLst/>
          </a:prstGeom>
          <a:noFill/>
        </p:spPr>
        <p:txBody>
          <a:bodyPr wrap="non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Copy C:\matrix.c file</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5371584" y="5867400"/>
            <a:ext cx="3467616" cy="400110"/>
          </a:xfrm>
          <a:prstGeom prst="rect">
            <a:avLst/>
          </a:prstGeom>
          <a:noFill/>
        </p:spPr>
        <p:txBody>
          <a:bodyPr wrap="non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Copy C:\ Matrix.exe file</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nvGrpSpPr>
          <p:cNvPr id="14" name="Group 13"/>
          <p:cNvGrpSpPr/>
          <p:nvPr/>
        </p:nvGrpSpPr>
        <p:grpSpPr>
          <a:xfrm>
            <a:off x="2694194" y="5692914"/>
            <a:ext cx="2716006" cy="646331"/>
            <a:chOff x="2694194" y="5692914"/>
            <a:chExt cx="2716006" cy="646331"/>
          </a:xfrm>
        </p:grpSpPr>
        <p:sp>
          <p:nvSpPr>
            <p:cNvPr id="8" name="Rectangle 7"/>
            <p:cNvSpPr/>
            <p:nvPr/>
          </p:nvSpPr>
          <p:spPr>
            <a:xfrm>
              <a:off x="2694194" y="5692914"/>
              <a:ext cx="2024913" cy="646331"/>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Problem</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0" name="Straight Arrow Connector 9"/>
            <p:cNvCxnSpPr/>
            <p:nvPr/>
          </p:nvCxnSpPr>
          <p:spPr>
            <a:xfrm flipV="1">
              <a:off x="4648200" y="6067455"/>
              <a:ext cx="762000" cy="2854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heckerboard(across)">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fontScale="62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[20],</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[20];</a:t>
            </a:r>
          </a:p>
          <a:p>
            <a:pPr>
              <a:buNone/>
            </a:pPr>
            <a:r>
              <a:rPr lang="en-US" b="1" dirty="0" smtClean="0">
                <a:latin typeface="Times New Roman" pitchFamily="18" charset="0"/>
                <a:cs typeface="Times New Roman" pitchFamily="18" charset="0"/>
              </a:rPr>
              <a:t>int c;</a:t>
            </a:r>
          </a:p>
          <a:p>
            <a:pPr>
              <a:buNone/>
            </a:pPr>
            <a:r>
              <a:rPr lang="en-US" b="1" dirty="0" smtClean="0">
                <a:latin typeface="Times New Roman" pitchFamily="18" charset="0"/>
                <a:cs typeface="Times New Roman" pitchFamily="18" charset="0"/>
              </a:rPr>
              <a:t>clrscr();</a:t>
            </a:r>
          </a:p>
          <a:p>
            <a:pPr>
              <a:buNone/>
            </a:pPr>
            <a:r>
              <a:rPr lang="fr-FR" b="1" dirty="0" smtClean="0">
                <a:latin typeface="Times New Roman" pitchFamily="18" charset="0"/>
                <a:cs typeface="Times New Roman" pitchFamily="18" charset="0"/>
              </a:rPr>
              <a:t>printf("\</a:t>
            </a:r>
            <a:r>
              <a:rPr lang="fr-FR" b="1" dirty="0" err="1" smtClean="0">
                <a:latin typeface="Times New Roman" pitchFamily="18" charset="0"/>
                <a:cs typeface="Times New Roman" pitchFamily="18" charset="0"/>
              </a:rPr>
              <a:t>nEnter</a:t>
            </a:r>
            <a:r>
              <a:rPr lang="fr-FR" b="1" dirty="0" smtClean="0">
                <a:latin typeface="Times New Roman" pitchFamily="18" charset="0"/>
                <a:cs typeface="Times New Roman" pitchFamily="18" charset="0"/>
              </a:rPr>
              <a:t> source </a:t>
            </a:r>
            <a:r>
              <a:rPr lang="fr-FR" b="1" dirty="0" err="1" smtClean="0">
                <a:latin typeface="Times New Roman" pitchFamily="18" charset="0"/>
                <a:cs typeface="Times New Roman" pitchFamily="18" charset="0"/>
              </a:rPr>
              <a:t>filename</a:t>
            </a:r>
            <a:r>
              <a:rPr lang="fr-FR" b="1" dirty="0" smtClean="0">
                <a:latin typeface="Times New Roman" pitchFamily="18" charset="0"/>
                <a:cs typeface="Times New Roman" pitchFamily="18" charset="0"/>
              </a:rPr>
              <a:t>:\t");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sfilename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destination filename:\t");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dfilename</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sfilename,“rb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nSource</a:t>
            </a:r>
            <a:r>
              <a:rPr lang="en-US" b="1" dirty="0" smtClean="0">
                <a:latin typeface="Times New Roman" pitchFamily="18" charset="0"/>
                <a:cs typeface="Times New Roman" pitchFamily="18" charset="0"/>
              </a:rPr>
              <a:t> file can't be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dfilename,“wb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nDestination</a:t>
            </a:r>
            <a:r>
              <a:rPr lang="en-US" b="1" dirty="0" smtClean="0">
                <a:latin typeface="Times New Roman" pitchFamily="18" charset="0"/>
                <a:cs typeface="Times New Roman" pitchFamily="18" charset="0"/>
              </a:rPr>
              <a:t> file cannot be created or opened.");</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while((c=</a:t>
            </a:r>
            <a:r>
              <a:rPr lang="en-US" b="1" dirty="0" err="1" smtClean="0">
                <a:latin typeface="Times New Roman" pitchFamily="18" charset="0"/>
                <a:cs typeface="Times New Roman" pitchFamily="18" charset="0"/>
              </a:rPr>
              <a:t>fgetc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))!=EOF)</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fputc</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nCopied</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dfp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
        <p:nvSpPr>
          <p:cNvPr id="5" name="Title 4"/>
          <p:cNvSpPr>
            <a:spLocks noGrp="1"/>
          </p:cNvSpPr>
          <p:nvPr>
            <p:ph type="title"/>
          </p:nvPr>
        </p:nvSpPr>
        <p:spPr/>
        <p:txBody>
          <a:bodyPr/>
          <a:lstStyle/>
          <a:p>
            <a:r>
              <a:rPr lang="en-US" dirty="0" smtClean="0"/>
              <a:t>A binary file-copy program</a:t>
            </a:r>
            <a:endParaRPr lang="en-US" dirty="0"/>
          </a:p>
        </p:txBody>
      </p:sp>
      <p:sp>
        <p:nvSpPr>
          <p:cNvPr id="6" name="Rectangle 5"/>
          <p:cNvSpPr/>
          <p:nvPr/>
        </p:nvSpPr>
        <p:spPr>
          <a:xfrm>
            <a:off x="4571399" y="5638800"/>
            <a:ext cx="36679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 Problem</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The character I/O and string I/O functions allow reading/writing of character data only, while the formatted I/O functions allow reading/writing of character data and numeric data both.</a:t>
            </a:r>
          </a:p>
          <a:p>
            <a:pPr algn="just"/>
            <a:r>
              <a:rPr lang="en-US" b="1" dirty="0" smtClean="0">
                <a:solidFill>
                  <a:srgbClr val="FF0000"/>
                </a:solidFill>
                <a:latin typeface="Times New Roman" pitchFamily="18" charset="0"/>
                <a:cs typeface="Times New Roman" pitchFamily="18" charset="0"/>
              </a:rPr>
              <a:t>Problem:</a:t>
            </a:r>
            <a:r>
              <a:rPr lang="en-US" dirty="0" smtClean="0">
                <a:latin typeface="Times New Roman" pitchFamily="18" charset="0"/>
                <a:cs typeface="Times New Roman" pitchFamily="18" charset="0"/>
              </a:rPr>
              <a:t> Numbers are always stored as a sequence of characters using these I/O functions (irrespective of whether text mode or binary mode is being used), so that they occupy </a:t>
            </a:r>
            <a:r>
              <a:rPr lang="en-US" dirty="0" smtClean="0">
                <a:solidFill>
                  <a:srgbClr val="FF0000"/>
                </a:solidFill>
                <a:latin typeface="Times New Roman" pitchFamily="18" charset="0"/>
                <a:cs typeface="Times New Roman" pitchFamily="18" charset="0"/>
              </a:rPr>
              <a:t>a lot of disk space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
        <p:nvSpPr>
          <p:cNvPr id="5" name="Title 4"/>
          <p:cNvSpPr>
            <a:spLocks noGrp="1"/>
          </p:cNvSpPr>
          <p:nvPr>
            <p:ph type="title"/>
          </p:nvPr>
        </p:nvSpPr>
        <p:spPr>
          <a:xfrm>
            <a:off x="304800" y="274638"/>
            <a:ext cx="8686800" cy="1143000"/>
          </a:xfrm>
        </p:spPr>
        <p:txBody>
          <a:bodyPr>
            <a:normAutofit fontScale="90000"/>
          </a:bodyPr>
          <a:lstStyle/>
          <a:p>
            <a:r>
              <a:rPr lang="en-US" dirty="0" smtClean="0"/>
              <a:t>Record I/O……Background Problems</a:t>
            </a:r>
            <a:endParaRPr lang="en-US" dirty="0"/>
          </a:p>
        </p:txBody>
      </p:sp>
    </p:spTree>
  </p:cSld>
  <p:clrMapOvr>
    <a:masterClrMapping/>
  </p:clrMapOvr>
  <p:transition spd="med">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1"/>
            <a:ext cx="8229600" cy="1981199"/>
          </a:xfrm>
        </p:spPr>
        <p:txBody>
          <a:bodyPr>
            <a:normAutofit fontScale="92500" lnSpcReduction="10000"/>
          </a:bodyPr>
          <a:lstStyle/>
          <a:p>
            <a:pPr algn="just"/>
            <a:r>
              <a:rPr lang="en-US" b="1" dirty="0" smtClean="0">
                <a:solidFill>
                  <a:srgbClr val="FF0000"/>
                </a:solidFill>
                <a:latin typeface="Times New Roman" pitchFamily="18" charset="0"/>
                <a:cs typeface="Times New Roman" pitchFamily="18" charset="0"/>
              </a:rPr>
              <a:t>Another Problem:</a:t>
            </a:r>
            <a:r>
              <a:rPr lang="en-US" dirty="0" smtClean="0">
                <a:latin typeface="Times New Roman" pitchFamily="18" charset="0"/>
                <a:cs typeface="Times New Roman" pitchFamily="18" charset="0"/>
              </a:rPr>
              <a:t> There is no direct way to read and write complex data types such as arrays and structures. Arrays and structures are handled by writing/reading one element at a time or using loops, but this approach is inefficient. </a:t>
            </a:r>
          </a:p>
          <a:p>
            <a:pPr algn="just"/>
            <a:r>
              <a:rPr lang="en-US" b="1" dirty="0" smtClean="0">
                <a:solidFill>
                  <a:srgbClr val="FF0000"/>
                </a:solidFill>
                <a:latin typeface="Times New Roman" pitchFamily="18" charset="0"/>
                <a:cs typeface="Times New Roman" pitchFamily="18" charset="0"/>
              </a:rPr>
              <a:t>Example:</a:t>
            </a:r>
            <a:endParaRPr lang="en-US"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
        <p:nvSpPr>
          <p:cNvPr id="6" name="TextBox 5"/>
          <p:cNvSpPr txBox="1"/>
          <p:nvPr/>
        </p:nvSpPr>
        <p:spPr>
          <a:xfrm>
            <a:off x="609600" y="2057400"/>
            <a:ext cx="8305800" cy="4031873"/>
          </a:xfrm>
          <a:prstGeom prst="rect">
            <a:avLst/>
          </a:prstGeom>
          <a:noFill/>
        </p:spPr>
        <p:txBody>
          <a:bodyPr wrap="square" numCol="2" rtlCol="0">
            <a:spAutoFit/>
          </a:bodyPr>
          <a:lstStyle/>
          <a:p>
            <a:r>
              <a:rPr lang="en-US" sz="1400" b="1" dirty="0" smtClean="0">
                <a:latin typeface="Times New Roman" pitchFamily="18" charset="0"/>
                <a:cs typeface="Times New Roman" pitchFamily="18" charset="0"/>
              </a:rPr>
              <a:t>#include &lt;stdio.h&gt;</a:t>
            </a:r>
          </a:p>
          <a:p>
            <a:r>
              <a:rPr lang="en-US" sz="1400" b="1" dirty="0" smtClean="0">
                <a:latin typeface="Times New Roman" pitchFamily="18" charset="0"/>
                <a:cs typeface="Times New Roman" pitchFamily="18" charset="0"/>
              </a:rPr>
              <a:t>void main()</a:t>
            </a:r>
          </a:p>
          <a:p>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FILE *</a:t>
            </a:r>
            <a:r>
              <a:rPr lang="en-US" sz="1400" b="1" dirty="0" err="1" smtClean="0">
                <a:latin typeface="Times New Roman" pitchFamily="18" charset="0"/>
                <a:cs typeface="Times New Roman" pitchFamily="18" charset="0"/>
              </a:rPr>
              <a:t>fp</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char another='Y';</a:t>
            </a:r>
          </a:p>
          <a:p>
            <a:r>
              <a:rPr lang="en-US" sz="1400" b="1" dirty="0" smtClean="0">
                <a:latin typeface="Times New Roman" pitchFamily="18" charset="0"/>
                <a:cs typeface="Times New Roman" pitchFamily="18" charset="0"/>
              </a:rPr>
              <a:t>struct </a:t>
            </a:r>
            <a:r>
              <a:rPr lang="en-US" sz="1400" b="1" dirty="0" err="1" smtClean="0">
                <a:latin typeface="Times New Roman" pitchFamily="18" charset="0"/>
                <a:cs typeface="Times New Roman" pitchFamily="18" charset="0"/>
              </a:rPr>
              <a:t>emp</a:t>
            </a:r>
            <a:endParaRPr lang="en-US" sz="1400" b="1" dirty="0" smtClean="0">
              <a:latin typeface="Times New Roman" pitchFamily="18" charset="0"/>
              <a:cs typeface="Times New Roman" pitchFamily="18" charset="0"/>
            </a:endParaRPr>
          </a:p>
          <a:p>
            <a:r>
              <a:rPr lang="en-US" sz="1400" b="1" dirty="0" smtClean="0">
                <a:latin typeface="Times New Roman" pitchFamily="18" charset="0"/>
                <a:cs typeface="Times New Roman" pitchFamily="18" charset="0"/>
              </a:rPr>
              <a:t>	{</a:t>
            </a:r>
          </a:p>
          <a:p>
            <a:r>
              <a:rPr lang="en-US" sz="1400" b="1" dirty="0" smtClean="0">
                <a:latin typeface="Times New Roman" pitchFamily="18" charset="0"/>
                <a:cs typeface="Times New Roman" pitchFamily="18" charset="0"/>
              </a:rPr>
              <a:t>	char name[40];</a:t>
            </a:r>
          </a:p>
          <a:p>
            <a:r>
              <a:rPr lang="en-US" sz="1400" b="1" dirty="0" smtClean="0">
                <a:latin typeface="Times New Roman" pitchFamily="18" charset="0"/>
                <a:cs typeface="Times New Roman" pitchFamily="18" charset="0"/>
              </a:rPr>
              <a:t>	int age;</a:t>
            </a:r>
          </a:p>
          <a:p>
            <a:r>
              <a:rPr lang="en-US" sz="1400" b="1" dirty="0" smtClean="0">
                <a:latin typeface="Times New Roman" pitchFamily="18" charset="0"/>
                <a:cs typeface="Times New Roman" pitchFamily="18" charset="0"/>
              </a:rPr>
              <a:t>	float salary;</a:t>
            </a:r>
          </a:p>
          <a:p>
            <a:r>
              <a:rPr lang="en-US" sz="1400" b="1" dirty="0" smtClean="0">
                <a:latin typeface="Times New Roman" pitchFamily="18" charset="0"/>
                <a:cs typeface="Times New Roman" pitchFamily="18" charset="0"/>
              </a:rPr>
              <a:t>	};</a:t>
            </a:r>
          </a:p>
          <a:p>
            <a:r>
              <a:rPr lang="en-US" sz="1400" b="1" dirty="0" smtClean="0">
                <a:latin typeface="Times New Roman" pitchFamily="18" charset="0"/>
                <a:cs typeface="Times New Roman" pitchFamily="18" charset="0"/>
              </a:rPr>
              <a:t>struct </a:t>
            </a:r>
            <a:r>
              <a:rPr lang="en-US" sz="1400" b="1" dirty="0" err="1" smtClean="0">
                <a:latin typeface="Times New Roman" pitchFamily="18" charset="0"/>
                <a:cs typeface="Times New Roman" pitchFamily="18" charset="0"/>
              </a:rPr>
              <a:t>emp</a:t>
            </a:r>
            <a:r>
              <a:rPr lang="en-US" sz="1400" b="1" dirty="0" smtClean="0">
                <a:latin typeface="Times New Roman" pitchFamily="18" charset="0"/>
                <a:cs typeface="Times New Roman" pitchFamily="18" charset="0"/>
              </a:rPr>
              <a:t> e;</a:t>
            </a:r>
          </a:p>
          <a:p>
            <a:r>
              <a:rPr lang="en-US" sz="1400" b="1" dirty="0" err="1" smtClean="0">
                <a:latin typeface="Times New Roman" pitchFamily="18" charset="0"/>
                <a:cs typeface="Times New Roman" pitchFamily="18" charset="0"/>
              </a:rPr>
              <a:t>fp</a:t>
            </a:r>
            <a:r>
              <a:rPr lang="en-US" sz="1400" b="1" dirty="0" smtClean="0">
                <a:latin typeface="Times New Roman" pitchFamily="18" charset="0"/>
                <a:cs typeface="Times New Roman" pitchFamily="18" charset="0"/>
              </a:rPr>
              <a:t>=</a:t>
            </a:r>
            <a:r>
              <a:rPr lang="en-US" sz="1400" b="1" dirty="0" err="1" smtClean="0">
                <a:latin typeface="Times New Roman" pitchFamily="18" charset="0"/>
                <a:cs typeface="Times New Roman" pitchFamily="18" charset="0"/>
              </a:rPr>
              <a:t>fopen</a:t>
            </a:r>
            <a:r>
              <a:rPr lang="en-US" sz="1400" b="1" dirty="0" smtClean="0">
                <a:latin typeface="Times New Roman" pitchFamily="18" charset="0"/>
                <a:cs typeface="Times New Roman" pitchFamily="18" charset="0"/>
              </a:rPr>
              <a:t>("c:\\</a:t>
            </a:r>
            <a:r>
              <a:rPr lang="en-US" sz="1400" b="1" dirty="0" err="1" smtClean="0">
                <a:latin typeface="Times New Roman" pitchFamily="18" charset="0"/>
                <a:cs typeface="Times New Roman" pitchFamily="18" charset="0"/>
              </a:rPr>
              <a:t>emp.dat","wb</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if(</a:t>
            </a:r>
            <a:r>
              <a:rPr lang="en-US" sz="1400" b="1" dirty="0" err="1" smtClean="0">
                <a:latin typeface="Times New Roman" pitchFamily="18" charset="0"/>
                <a:cs typeface="Times New Roman" pitchFamily="18" charset="0"/>
              </a:rPr>
              <a:t>fp</a:t>
            </a:r>
            <a:r>
              <a:rPr lang="en-US" sz="1400" b="1" dirty="0" smtClean="0">
                <a:latin typeface="Times New Roman" pitchFamily="18" charset="0"/>
                <a:cs typeface="Times New Roman" pitchFamily="18" charset="0"/>
              </a:rPr>
              <a:t>==NULL)</a:t>
            </a:r>
          </a:p>
          <a:p>
            <a:r>
              <a:rPr lang="en-US" sz="1400" b="1" dirty="0" smtClean="0">
                <a:latin typeface="Times New Roman" pitchFamily="18" charset="0"/>
                <a:cs typeface="Times New Roman" pitchFamily="18" charset="0"/>
              </a:rPr>
              <a:t>	{</a:t>
            </a:r>
          </a:p>
          <a:p>
            <a:r>
              <a:rPr lang="en-US" sz="1400" b="1" dirty="0" smtClean="0">
                <a:latin typeface="Times New Roman" pitchFamily="18" charset="0"/>
                <a:cs typeface="Times New Roman" pitchFamily="18" charset="0"/>
              </a:rPr>
              <a:t>	puts("Cannot create or open file");</a:t>
            </a:r>
          </a:p>
          <a:p>
            <a:r>
              <a:rPr lang="en-US" sz="1400" b="1" dirty="0" smtClean="0">
                <a:latin typeface="Times New Roman" pitchFamily="18" charset="0"/>
                <a:cs typeface="Times New Roman" pitchFamily="18" charset="0"/>
              </a:rPr>
              <a:t>	exit();</a:t>
            </a:r>
          </a:p>
          <a:p>
            <a:r>
              <a:rPr lang="en-US" sz="1400" b="1" dirty="0" smtClean="0">
                <a:latin typeface="Times New Roman" pitchFamily="18" charset="0"/>
                <a:cs typeface="Times New Roman" pitchFamily="18" charset="0"/>
              </a:rPr>
              <a:t>	}</a:t>
            </a:r>
          </a:p>
          <a:p>
            <a:r>
              <a:rPr lang="en-US" sz="1400" b="1" dirty="0" smtClean="0">
                <a:latin typeface="Times New Roman" pitchFamily="18" charset="0"/>
                <a:cs typeface="Times New Roman" pitchFamily="18" charset="0"/>
              </a:rPr>
              <a:t>while(another=='Y')</a:t>
            </a:r>
          </a:p>
          <a:p>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printf("\</a:t>
            </a:r>
            <a:r>
              <a:rPr lang="en-US" sz="1400" b="1" dirty="0" err="1" smtClean="0">
                <a:latin typeface="Times New Roman" pitchFamily="18" charset="0"/>
                <a:cs typeface="Times New Roman" pitchFamily="18" charset="0"/>
              </a:rPr>
              <a:t>nEnter</a:t>
            </a:r>
            <a:r>
              <a:rPr lang="en-US" sz="1400" b="1" dirty="0" smtClean="0">
                <a:latin typeface="Times New Roman" pitchFamily="18" charset="0"/>
                <a:cs typeface="Times New Roman" pitchFamily="18" charset="0"/>
              </a:rPr>
              <a:t> name, age and basic salary");</a:t>
            </a:r>
          </a:p>
          <a:p>
            <a:r>
              <a:rPr lang="en-US" sz="1400" b="1" dirty="0" smtClean="0">
                <a:latin typeface="Times New Roman" pitchFamily="18" charset="0"/>
                <a:cs typeface="Times New Roman" pitchFamily="18" charset="0"/>
              </a:rPr>
              <a:t>scanf("%s %d %</a:t>
            </a:r>
            <a:r>
              <a:rPr lang="en-US" sz="1400" b="1" dirty="0" err="1" smtClean="0">
                <a:latin typeface="Times New Roman" pitchFamily="18" charset="0"/>
                <a:cs typeface="Times New Roman" pitchFamily="18" charset="0"/>
              </a:rPr>
              <a:t>f",e.name,&amp;e.age,&amp;e.salary</a:t>
            </a:r>
            <a:r>
              <a:rPr lang="en-US" sz="1400" b="1" dirty="0" smtClean="0">
                <a:latin typeface="Times New Roman" pitchFamily="18" charset="0"/>
                <a:cs typeface="Times New Roman" pitchFamily="18" charset="0"/>
              </a:rPr>
              <a:t>);</a:t>
            </a:r>
          </a:p>
          <a:p>
            <a:r>
              <a:rPr lang="en-US" sz="1400" b="1" dirty="0" err="1" smtClean="0">
                <a:latin typeface="Times New Roman" pitchFamily="18" charset="0"/>
                <a:cs typeface="Times New Roman" pitchFamily="18" charset="0"/>
              </a:rPr>
              <a:t>fprintf</a:t>
            </a:r>
            <a:r>
              <a:rPr lang="en-US" sz="1400" b="1" dirty="0" smtClean="0">
                <a:latin typeface="Times New Roman" pitchFamily="18" charset="0"/>
                <a:cs typeface="Times New Roman" pitchFamily="18" charset="0"/>
              </a:rPr>
              <a:t>(</a:t>
            </a:r>
            <a:r>
              <a:rPr lang="en-US" sz="1400" b="1" dirty="0" err="1" smtClean="0">
                <a:latin typeface="Times New Roman" pitchFamily="18" charset="0"/>
                <a:cs typeface="Times New Roman" pitchFamily="18" charset="0"/>
              </a:rPr>
              <a:t>fp</a:t>
            </a:r>
            <a:r>
              <a:rPr lang="en-US" sz="1400" b="1" dirty="0" smtClean="0">
                <a:latin typeface="Times New Roman" pitchFamily="18" charset="0"/>
                <a:cs typeface="Times New Roman" pitchFamily="18" charset="0"/>
              </a:rPr>
              <a:t>,"%s\</a:t>
            </a:r>
            <a:r>
              <a:rPr lang="en-US" sz="1400" b="1" dirty="0" err="1" smtClean="0">
                <a:latin typeface="Times New Roman" pitchFamily="18" charset="0"/>
                <a:cs typeface="Times New Roman" pitchFamily="18" charset="0"/>
              </a:rPr>
              <a:t>t%d</a:t>
            </a:r>
            <a:r>
              <a:rPr lang="en-US" sz="1400" b="1" dirty="0" smtClean="0">
                <a:latin typeface="Times New Roman" pitchFamily="18" charset="0"/>
                <a:cs typeface="Times New Roman" pitchFamily="18" charset="0"/>
              </a:rPr>
              <a:t>\</a:t>
            </a:r>
            <a:r>
              <a:rPr lang="en-US" sz="1400" b="1" dirty="0" err="1" smtClean="0">
                <a:latin typeface="Times New Roman" pitchFamily="18" charset="0"/>
                <a:cs typeface="Times New Roman" pitchFamily="18" charset="0"/>
              </a:rPr>
              <a:t>t%f",e.name,e.age,e.salary</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printf("\</a:t>
            </a:r>
            <a:r>
              <a:rPr lang="en-US" sz="1400" b="1" dirty="0" err="1" smtClean="0">
                <a:latin typeface="Times New Roman" pitchFamily="18" charset="0"/>
                <a:cs typeface="Times New Roman" pitchFamily="18" charset="0"/>
              </a:rPr>
              <a:t>nAdd</a:t>
            </a:r>
            <a:r>
              <a:rPr lang="en-US" sz="1400" b="1" dirty="0" smtClean="0">
                <a:latin typeface="Times New Roman" pitchFamily="18" charset="0"/>
                <a:cs typeface="Times New Roman" pitchFamily="18" charset="0"/>
              </a:rPr>
              <a:t> another record(Y/N):\t");</a:t>
            </a:r>
          </a:p>
          <a:p>
            <a:r>
              <a:rPr lang="en-US" sz="1400" b="1" dirty="0" err="1" smtClean="0">
                <a:latin typeface="Times New Roman" pitchFamily="18" charset="0"/>
                <a:cs typeface="Times New Roman" pitchFamily="18" charset="0"/>
              </a:rPr>
              <a:t>fflush</a:t>
            </a:r>
            <a:r>
              <a:rPr lang="en-US" sz="1400" b="1" dirty="0" smtClean="0">
                <a:latin typeface="Times New Roman" pitchFamily="18" charset="0"/>
                <a:cs typeface="Times New Roman" pitchFamily="18" charset="0"/>
              </a:rPr>
              <a:t>(</a:t>
            </a:r>
            <a:r>
              <a:rPr lang="en-US" sz="1400" b="1" dirty="0" err="1" smtClean="0">
                <a:latin typeface="Times New Roman" pitchFamily="18" charset="0"/>
                <a:cs typeface="Times New Roman" pitchFamily="18" charset="0"/>
              </a:rPr>
              <a:t>stdin</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another=</a:t>
            </a:r>
            <a:r>
              <a:rPr lang="en-US" sz="1400" b="1" dirty="0" err="1" smtClean="0">
                <a:latin typeface="Times New Roman" pitchFamily="18" charset="0"/>
                <a:cs typeface="Times New Roman" pitchFamily="18" charset="0"/>
              </a:rPr>
              <a:t>getche</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a:t>
            </a:r>
          </a:p>
          <a:p>
            <a:r>
              <a:rPr lang="en-US" sz="1400" b="1" dirty="0" err="1" smtClean="0">
                <a:latin typeface="Times New Roman" pitchFamily="18" charset="0"/>
                <a:cs typeface="Times New Roman" pitchFamily="18" charset="0"/>
              </a:rPr>
              <a:t>fclose</a:t>
            </a:r>
            <a:r>
              <a:rPr lang="en-US" sz="1400" b="1" dirty="0" smtClean="0">
                <a:latin typeface="Times New Roman" pitchFamily="18" charset="0"/>
                <a:cs typeface="Times New Roman" pitchFamily="18" charset="0"/>
              </a:rPr>
              <a:t>(</a:t>
            </a:r>
            <a:r>
              <a:rPr lang="en-US" sz="1400" b="1" dirty="0" err="1" smtClean="0">
                <a:latin typeface="Times New Roman" pitchFamily="18" charset="0"/>
                <a:cs typeface="Times New Roman" pitchFamily="18" charset="0"/>
              </a:rPr>
              <a:t>fp</a:t>
            </a:r>
            <a:r>
              <a:rPr lang="en-US" sz="1400" b="1" dirty="0" smtClean="0">
                <a:latin typeface="Times New Roman" pitchFamily="18" charset="0"/>
                <a:cs typeface="Times New Roman" pitchFamily="18" charset="0"/>
              </a:rPr>
              <a:t>);</a:t>
            </a:r>
          </a:p>
          <a:p>
            <a:r>
              <a:rPr lang="en-US" sz="1400" b="1" dirty="0" smtClean="0">
                <a:latin typeface="Times New Roman" pitchFamily="18" charset="0"/>
                <a:cs typeface="Times New Roman" pitchFamily="18" charset="0"/>
              </a:rPr>
              <a:t>getch();</a:t>
            </a:r>
          </a:p>
          <a:p>
            <a:r>
              <a:rPr lang="en-US" sz="1400" b="1" dirty="0" smtClean="0">
                <a:latin typeface="Times New Roman" pitchFamily="18" charset="0"/>
                <a:cs typeface="Times New Roman" pitchFamily="18" charset="0"/>
              </a:rPr>
              <a:t>}</a:t>
            </a:r>
          </a:p>
        </p:txBody>
      </p:sp>
      <p:sp>
        <p:nvSpPr>
          <p:cNvPr id="7" name="TextBox 6"/>
          <p:cNvSpPr txBox="1"/>
          <p:nvPr/>
        </p:nvSpPr>
        <p:spPr>
          <a:xfrm>
            <a:off x="4876800" y="4850249"/>
            <a:ext cx="3657600" cy="1246495"/>
          </a:xfrm>
          <a:prstGeom prst="rect">
            <a:avLst/>
          </a:prstGeom>
          <a:noFill/>
        </p:spPr>
        <p:txBody>
          <a:bodyPr wrap="square" rtlCol="0">
            <a:spAutoFit/>
          </a:bodyPr>
          <a:lstStyle/>
          <a:p>
            <a:r>
              <a:rPr lang="en-US" sz="1500" b="1" dirty="0" smtClean="0">
                <a:solidFill>
                  <a:srgbClr val="FF0000"/>
                </a:solidFill>
                <a:latin typeface="Times New Roman" pitchFamily="18" charset="0"/>
                <a:cs typeface="Times New Roman" pitchFamily="18" charset="0"/>
              </a:rPr>
              <a:t>Here, if the no. of fields in the structure increase (say by adding address, house rent allowance etc.), writing structures using </a:t>
            </a:r>
            <a:r>
              <a:rPr lang="en-US" sz="1500" b="1" dirty="0" err="1" smtClean="0">
                <a:solidFill>
                  <a:srgbClr val="FF0000"/>
                </a:solidFill>
                <a:latin typeface="Times New Roman" pitchFamily="18" charset="0"/>
                <a:cs typeface="Times New Roman" pitchFamily="18" charset="0"/>
              </a:rPr>
              <a:t>fprintf</a:t>
            </a:r>
            <a:r>
              <a:rPr lang="en-US" sz="1500" b="1" dirty="0" smtClean="0">
                <a:solidFill>
                  <a:srgbClr val="FF0000"/>
                </a:solidFill>
                <a:latin typeface="Times New Roman" pitchFamily="18" charset="0"/>
                <a:cs typeface="Times New Roman" pitchFamily="18" charset="0"/>
              </a:rPr>
              <a:t>(), or reading them using </a:t>
            </a:r>
            <a:r>
              <a:rPr lang="en-US" sz="1500" b="1" dirty="0" err="1" smtClean="0">
                <a:solidFill>
                  <a:srgbClr val="FF0000"/>
                </a:solidFill>
                <a:latin typeface="Times New Roman" pitchFamily="18" charset="0"/>
                <a:cs typeface="Times New Roman" pitchFamily="18" charset="0"/>
              </a:rPr>
              <a:t>fscanf</a:t>
            </a:r>
            <a:r>
              <a:rPr lang="en-US" sz="1500" b="1" dirty="0" smtClean="0">
                <a:solidFill>
                  <a:srgbClr val="FF0000"/>
                </a:solidFill>
                <a:latin typeface="Times New Roman" pitchFamily="18" charset="0"/>
                <a:cs typeface="Times New Roman" pitchFamily="18" charset="0"/>
              </a:rPr>
              <a:t>(), becomes quite clumsy.</a:t>
            </a:r>
            <a:endParaRPr lang="en-US" sz="1500" b="1" dirty="0">
              <a:solidFill>
                <a:srgbClr val="FF0000"/>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r>
              <a:rPr lang="en-US" dirty="0" smtClean="0">
                <a:latin typeface="Times New Roman" pitchFamily="18" charset="0"/>
                <a:cs typeface="Times New Roman" pitchFamily="18" charset="0"/>
              </a:rPr>
              <a:t>Also called Block I/O.</a:t>
            </a:r>
          </a:p>
          <a:p>
            <a:pPr algn="just"/>
            <a:r>
              <a:rPr lang="en-US" dirty="0" smtClean="0">
                <a:latin typeface="Times New Roman" pitchFamily="18" charset="0"/>
                <a:cs typeface="Times New Roman" pitchFamily="18" charset="0"/>
              </a:rPr>
              <a:t>Record I/O writes number to files in binary format so that integers occupy 2 bytes, long integers occupy 4 bytes, single precision floating point numbers occupy 4 bytes and so on……in the same way as numbers are stored in RAM.</a:t>
            </a:r>
          </a:p>
          <a:p>
            <a:pPr algn="just"/>
            <a:r>
              <a:rPr lang="en-US" dirty="0" smtClean="0">
                <a:latin typeface="Times New Roman" pitchFamily="18" charset="0"/>
                <a:cs typeface="Times New Roman" pitchFamily="18" charset="0"/>
              </a:rPr>
              <a:t>Record I/O writes/reads data at once so that arrays, structures, array of structures, etc can be read/written as a single unit. Also as the number of data members in structure increase/decrease, there is no problem.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
        <p:nvSpPr>
          <p:cNvPr id="5" name="Title 4"/>
          <p:cNvSpPr>
            <a:spLocks noGrp="1"/>
          </p:cNvSpPr>
          <p:nvPr>
            <p:ph type="title"/>
          </p:nvPr>
        </p:nvSpPr>
        <p:spPr>
          <a:xfrm>
            <a:off x="381000" y="274638"/>
            <a:ext cx="8839200" cy="944562"/>
          </a:xfrm>
        </p:spPr>
        <p:txBody>
          <a:bodyPr>
            <a:normAutofit fontScale="90000"/>
          </a:bodyPr>
          <a:lstStyle/>
          <a:p>
            <a:r>
              <a:rPr lang="en-US" sz="3600" u="sng" dirty="0" smtClean="0"/>
              <a:t>Solution to these problems</a:t>
            </a:r>
            <a:r>
              <a:rPr lang="en-US" sz="3600" dirty="0" smtClean="0"/>
              <a:t>:</a:t>
            </a:r>
            <a:r>
              <a:rPr lang="en-US" dirty="0" smtClean="0"/>
              <a:t> </a:t>
            </a:r>
            <a:r>
              <a:rPr lang="en-US" dirty="0" smtClean="0">
                <a:solidFill>
                  <a:srgbClr val="FF0000"/>
                </a:solidFill>
              </a:rPr>
              <a:t>Record I/O</a:t>
            </a:r>
            <a:endParaRPr lang="en-US" u="sng" dirty="0">
              <a:solidFill>
                <a:srgbClr val="FF0000"/>
              </a:solidFill>
            </a:endParaRPr>
          </a:p>
        </p:txBody>
      </p:sp>
    </p:spTree>
  </p:cSld>
  <p:clrMapOvr>
    <a:masterClrMapping/>
  </p:clrMapOvr>
  <p:transition spd="med">
    <p:wedg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70000" lnSpcReduction="20000"/>
          </a:bodyPr>
          <a:lstStyle/>
          <a:p>
            <a:r>
              <a:rPr lang="en-US" dirty="0" smtClean="0">
                <a:latin typeface="Times New Roman" pitchFamily="18" charset="0"/>
                <a:cs typeface="Times New Roman" pitchFamily="18" charset="0"/>
              </a:rPr>
              <a:t>Defined in &lt;stdio.h&gt;</a:t>
            </a:r>
          </a:p>
          <a:p>
            <a:r>
              <a:rPr lang="en-US" b="1" i="1" dirty="0" err="1" smtClean="0">
                <a:solidFill>
                  <a:srgbClr val="FF0000"/>
                </a:solidFill>
                <a:latin typeface="Times New Roman" pitchFamily="18" charset="0"/>
                <a:cs typeface="Times New Roman" pitchFamily="18" charset="0"/>
              </a:rPr>
              <a:t>fwrite</a:t>
            </a:r>
            <a:r>
              <a:rPr lang="en-US" b="1"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used for record output.</a:t>
            </a:r>
          </a:p>
          <a:p>
            <a:pPr>
              <a:buNone/>
            </a:pPr>
            <a:r>
              <a:rPr lang="en-US" dirty="0" smtClean="0">
                <a:latin typeface="Times New Roman" pitchFamily="18" charset="0"/>
                <a:cs typeface="Times New Roman" pitchFamily="18" charset="0"/>
              </a:rPr>
              <a:t>Syntax:</a:t>
            </a:r>
          </a:p>
          <a:p>
            <a:pPr>
              <a:buNone/>
            </a:pPr>
            <a:r>
              <a:rPr lang="en-US" sz="2900" b="1" i="1" dirty="0" err="1" smtClean="0">
                <a:solidFill>
                  <a:srgbClr val="FF0000"/>
                </a:solidFill>
                <a:latin typeface="Times New Roman" pitchFamily="18" charset="0"/>
                <a:cs typeface="Times New Roman" pitchFamily="18" charset="0"/>
              </a:rPr>
              <a:t>fwrite</a:t>
            </a:r>
            <a:r>
              <a:rPr lang="en-US" sz="2900" b="1" i="1" dirty="0" smtClean="0">
                <a:solidFill>
                  <a:srgbClr val="FF0000"/>
                </a:solidFill>
                <a:latin typeface="Times New Roman" pitchFamily="18" charset="0"/>
                <a:cs typeface="Times New Roman" pitchFamily="18" charset="0"/>
              </a:rPr>
              <a:t>(&amp;p, </a:t>
            </a:r>
            <a:r>
              <a:rPr lang="en-US" sz="2900" b="1" i="1" dirty="0" err="1" smtClean="0">
                <a:solidFill>
                  <a:srgbClr val="FF0000"/>
                </a:solidFill>
                <a:latin typeface="Times New Roman" pitchFamily="18" charset="0"/>
                <a:cs typeface="Times New Roman" pitchFamily="18" charset="0"/>
              </a:rPr>
              <a:t>size_of_array_or_structure</a:t>
            </a:r>
            <a:r>
              <a:rPr lang="en-US" sz="2900" b="1" i="1" dirty="0" smtClean="0">
                <a:solidFill>
                  <a:srgbClr val="FF0000"/>
                </a:solidFill>
                <a:latin typeface="Times New Roman" pitchFamily="18" charset="0"/>
                <a:cs typeface="Times New Roman" pitchFamily="18" charset="0"/>
              </a:rPr>
              <a:t>, </a:t>
            </a:r>
            <a:r>
              <a:rPr lang="en-US" sz="2900" b="1" i="1" dirty="0" err="1" smtClean="0">
                <a:solidFill>
                  <a:srgbClr val="FF0000"/>
                </a:solidFill>
                <a:latin typeface="Times New Roman" pitchFamily="18" charset="0"/>
                <a:cs typeface="Times New Roman" pitchFamily="18" charset="0"/>
              </a:rPr>
              <a:t>no._of_array_or_structure</a:t>
            </a:r>
            <a:r>
              <a:rPr lang="en-US" sz="2900" b="1" i="1" dirty="0" smtClean="0">
                <a:solidFill>
                  <a:srgbClr val="FF0000"/>
                </a:solidFill>
                <a:latin typeface="Times New Roman" pitchFamily="18" charset="0"/>
                <a:cs typeface="Times New Roman" pitchFamily="18" charset="0"/>
              </a:rPr>
              <a:t>, </a:t>
            </a:r>
            <a:r>
              <a:rPr lang="en-US" sz="2900" b="1" i="1" dirty="0" err="1" smtClean="0">
                <a:solidFill>
                  <a:srgbClr val="FF0000"/>
                </a:solidFill>
                <a:latin typeface="Times New Roman" pitchFamily="18" charset="0"/>
                <a:cs typeface="Times New Roman" pitchFamily="18" charset="0"/>
              </a:rPr>
              <a:t>fp</a:t>
            </a:r>
            <a:r>
              <a:rPr lang="en-US" sz="2900" b="1" i="1" dirty="0" smtClean="0">
                <a:solidFill>
                  <a:srgbClr val="FF0000"/>
                </a:solidFill>
                <a:latin typeface="Times New Roman" pitchFamily="18" charset="0"/>
                <a:cs typeface="Times New Roman" pitchFamily="18" charset="0"/>
              </a:rPr>
              <a:t>);</a:t>
            </a:r>
          </a:p>
          <a:p>
            <a:endParaRPr lang="en-US" i="1" dirty="0" smtClean="0">
              <a:solidFill>
                <a:srgbClr val="FF0000"/>
              </a:solidFill>
              <a:latin typeface="Times New Roman" pitchFamily="18" charset="0"/>
              <a:cs typeface="Times New Roman" pitchFamily="18" charset="0"/>
            </a:endParaRPr>
          </a:p>
          <a:p>
            <a:r>
              <a:rPr lang="en-US" b="1" i="1" dirty="0" smtClean="0">
                <a:solidFill>
                  <a:srgbClr val="FF0000"/>
                </a:solidFill>
                <a:latin typeface="Times New Roman" pitchFamily="18" charset="0"/>
                <a:cs typeface="Times New Roman" pitchFamily="18" charset="0"/>
              </a:rPr>
              <a:t>fread()</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used for record input.</a:t>
            </a:r>
          </a:p>
          <a:p>
            <a:pPr>
              <a:buNone/>
            </a:pPr>
            <a:r>
              <a:rPr lang="en-US" dirty="0" smtClean="0">
                <a:latin typeface="Times New Roman" pitchFamily="18" charset="0"/>
                <a:cs typeface="Times New Roman" pitchFamily="18" charset="0"/>
              </a:rPr>
              <a:t>Syntax:</a:t>
            </a:r>
          </a:p>
          <a:p>
            <a:pPr>
              <a:buNone/>
            </a:pPr>
            <a:r>
              <a:rPr lang="en-US" sz="2900" b="1" i="1" dirty="0" smtClean="0">
                <a:solidFill>
                  <a:srgbClr val="FF0000"/>
                </a:solidFill>
                <a:latin typeface="Times New Roman" pitchFamily="18" charset="0"/>
                <a:cs typeface="Times New Roman" pitchFamily="18" charset="0"/>
              </a:rPr>
              <a:t>fread (&amp;p, </a:t>
            </a:r>
            <a:r>
              <a:rPr lang="en-US" sz="2900" b="1" i="1" dirty="0" err="1" smtClean="0">
                <a:solidFill>
                  <a:srgbClr val="FF0000"/>
                </a:solidFill>
                <a:latin typeface="Times New Roman" pitchFamily="18" charset="0"/>
                <a:cs typeface="Times New Roman" pitchFamily="18" charset="0"/>
              </a:rPr>
              <a:t>size_of_array_or_structure</a:t>
            </a:r>
            <a:r>
              <a:rPr lang="en-US" sz="2900" b="1" i="1" dirty="0" smtClean="0">
                <a:solidFill>
                  <a:srgbClr val="FF0000"/>
                </a:solidFill>
                <a:latin typeface="Times New Roman" pitchFamily="18" charset="0"/>
                <a:cs typeface="Times New Roman" pitchFamily="18" charset="0"/>
              </a:rPr>
              <a:t>, </a:t>
            </a:r>
            <a:r>
              <a:rPr lang="en-US" sz="2900" b="1" i="1" dirty="0" err="1" smtClean="0">
                <a:solidFill>
                  <a:srgbClr val="FF0000"/>
                </a:solidFill>
                <a:latin typeface="Times New Roman" pitchFamily="18" charset="0"/>
                <a:cs typeface="Times New Roman" pitchFamily="18" charset="0"/>
              </a:rPr>
              <a:t>no._of_array_or_structure</a:t>
            </a:r>
            <a:r>
              <a:rPr lang="en-US" sz="2900" b="1" i="1" dirty="0" smtClean="0">
                <a:solidFill>
                  <a:srgbClr val="FF0000"/>
                </a:solidFill>
                <a:latin typeface="Times New Roman" pitchFamily="18" charset="0"/>
                <a:cs typeface="Times New Roman" pitchFamily="18" charset="0"/>
              </a:rPr>
              <a:t>, </a:t>
            </a:r>
            <a:r>
              <a:rPr lang="en-US" sz="2900" b="1" i="1" dirty="0" err="1" smtClean="0">
                <a:solidFill>
                  <a:srgbClr val="FF0000"/>
                </a:solidFill>
                <a:latin typeface="Times New Roman" pitchFamily="18" charset="0"/>
                <a:cs typeface="Times New Roman" pitchFamily="18" charset="0"/>
              </a:rPr>
              <a:t>fp</a:t>
            </a:r>
            <a:r>
              <a:rPr lang="en-US" sz="2900" b="1" i="1" dirty="0" smtClean="0">
                <a:solidFill>
                  <a:srgbClr val="FF0000"/>
                </a:solidFill>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Here, the first argument &amp;p is the address of an array or structure. </a:t>
            </a:r>
          </a:p>
          <a:p>
            <a:pPr algn="just"/>
            <a:r>
              <a:rPr lang="en-US" dirty="0" smtClean="0">
                <a:latin typeface="Times New Roman" pitchFamily="18" charset="0"/>
                <a:cs typeface="Times New Roman" pitchFamily="18" charset="0"/>
              </a:rPr>
              <a:t>The second argument is an integer value that denotes the size of array or structure in bytes. We can use </a:t>
            </a:r>
            <a:r>
              <a:rPr lang="en-US" i="1" dirty="0" err="1" smtClean="0">
                <a:latin typeface="Times New Roman" pitchFamily="18" charset="0"/>
                <a:cs typeface="Times New Roman" pitchFamily="18" charset="0"/>
              </a:rPr>
              <a:t>sizeof</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operator in this case instead of counting the bytes occupied by the array or structure. This keeps the program unchanged in event of change in the elements of the array or structure.</a:t>
            </a:r>
          </a:p>
          <a:p>
            <a:pPr algn="just"/>
            <a:r>
              <a:rPr lang="en-US" dirty="0" smtClean="0">
                <a:latin typeface="Times New Roman" pitchFamily="18" charset="0"/>
                <a:cs typeface="Times New Roman" pitchFamily="18" charset="0"/>
              </a:rPr>
              <a:t>The third argument is an integer value that denotes the number of such arrays or structures that we want to read/write at one time.</a:t>
            </a:r>
          </a:p>
          <a:p>
            <a:pPr algn="just"/>
            <a:r>
              <a:rPr lang="en-US" dirty="0" smtClean="0">
                <a:latin typeface="Times New Roman" pitchFamily="18" charset="0"/>
                <a:cs typeface="Times New Roman" pitchFamily="18" charset="0"/>
              </a:rPr>
              <a:t>The last argument is the pointer to the file in binary mode that we want to read from or write into.</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
        <p:nvSpPr>
          <p:cNvPr id="5" name="Title 4"/>
          <p:cNvSpPr>
            <a:spLocks noGrp="1"/>
          </p:cNvSpPr>
          <p:nvPr>
            <p:ph type="title"/>
          </p:nvPr>
        </p:nvSpPr>
        <p:spPr>
          <a:xfrm>
            <a:off x="457200" y="76200"/>
            <a:ext cx="8229600" cy="838200"/>
          </a:xfrm>
        </p:spPr>
        <p:txBody>
          <a:bodyPr/>
          <a:lstStyle/>
          <a:p>
            <a:r>
              <a:rPr lang="en-US" dirty="0" smtClean="0"/>
              <a:t>Record </a:t>
            </a:r>
            <a:r>
              <a:rPr lang="en-US" dirty="0" err="1" smtClean="0"/>
              <a:t>Input/Output</a:t>
            </a:r>
            <a:r>
              <a:rPr lang="en-US" dirty="0" smtClean="0"/>
              <a:t> Functions</a:t>
            </a:r>
            <a:endParaRPr lang="en-US" dirty="0"/>
          </a:p>
        </p:txBody>
      </p:sp>
    </p:spTree>
  </p:cSld>
  <p:clrMapOvr>
    <a:masterClrMapping/>
  </p:clrMapOvr>
  <p:transition spd="med">
    <p:wedg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numCol="2">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another='Y';</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name[40];</a:t>
            </a:r>
          </a:p>
          <a:p>
            <a:pPr>
              <a:buNone/>
            </a:pPr>
            <a:r>
              <a:rPr lang="en-US" b="1" dirty="0" smtClean="0">
                <a:latin typeface="Times New Roman" pitchFamily="18" charset="0"/>
                <a:cs typeface="Times New Roman" pitchFamily="18" charset="0"/>
              </a:rPr>
              <a:t>	int age;</a:t>
            </a:r>
          </a:p>
          <a:p>
            <a:pPr>
              <a:buNone/>
            </a:pPr>
            <a:r>
              <a:rPr lang="en-US" b="1" dirty="0" smtClean="0">
                <a:latin typeface="Times New Roman" pitchFamily="18" charset="0"/>
                <a:cs typeface="Times New Roman" pitchFamily="18" charset="0"/>
              </a:rPr>
              <a:t>	float salary;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r>
              <a:rPr lang="en-US" b="1" dirty="0" smtClean="0">
                <a:latin typeface="Times New Roman" pitchFamily="18" charset="0"/>
                <a:cs typeface="Times New Roman" pitchFamily="18" charset="0"/>
              </a:rPr>
              <a:t> e;</a:t>
            </a:r>
          </a:p>
          <a:p>
            <a:pPr>
              <a:buNone/>
            </a:pPr>
            <a:r>
              <a:rPr lang="en-US" b="1" dirty="0" smtClean="0">
                <a:latin typeface="Times New Roman" pitchFamily="18" charset="0"/>
                <a:cs typeface="Times New Roman" pitchFamily="18" charset="0"/>
              </a:rPr>
              <a:t>clrscr();</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emp.dat","wb</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while(another=='Y'||another=='y')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Enter name, age and basic salary:");</a:t>
            </a:r>
          </a:p>
          <a:p>
            <a:pPr>
              <a:buNone/>
            </a:pPr>
            <a:r>
              <a:rPr lang="en-US" b="1" dirty="0" smtClean="0">
                <a:latin typeface="Times New Roman" pitchFamily="18" charset="0"/>
                <a:cs typeface="Times New Roman" pitchFamily="18" charset="0"/>
              </a:rPr>
              <a:t>	scanf("%s %d %f", e.name, &amp;</a:t>
            </a:r>
            <a:r>
              <a:rPr lang="en-US" b="1" dirty="0" err="1" smtClean="0">
                <a:latin typeface="Times New Roman" pitchFamily="18" charset="0"/>
                <a:cs typeface="Times New Roman" pitchFamily="18" charset="0"/>
              </a:rPr>
              <a:t>e.age</a:t>
            </a:r>
            <a:r>
              <a:rPr lang="en-US" b="1" dirty="0" smtClean="0">
                <a:latin typeface="Times New Roman" pitchFamily="18" charset="0"/>
                <a:cs typeface="Times New Roman" pitchFamily="18" charset="0"/>
              </a:rPr>
              <a:t>, &amp;</a:t>
            </a:r>
            <a:r>
              <a:rPr lang="en-US" b="1" dirty="0" err="1" smtClean="0">
                <a:latin typeface="Times New Roman" pitchFamily="18" charset="0"/>
                <a:cs typeface="Times New Roman" pitchFamily="18" charset="0"/>
              </a:rPr>
              <a:t>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a:t>
            </a:r>
          </a:p>
          <a:p>
            <a:pPr>
              <a:buNone/>
            </a:pPr>
            <a:r>
              <a:rPr lang="en-US" b="1" dirty="0" smtClean="0">
                <a:latin typeface="Times New Roman" pitchFamily="18" charset="0"/>
                <a:cs typeface="Times New Roman" pitchFamily="18" charset="0"/>
              </a:rPr>
              <a:t>	printf("\n Add another record(Y/N):\t");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another=</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fread</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t%f</a:t>
            </a:r>
            <a:r>
              <a:rPr lang="en-US" b="1" dirty="0" smtClean="0">
                <a:latin typeface="Times New Roman" pitchFamily="18" charset="0"/>
                <a:cs typeface="Times New Roman" pitchFamily="18" charset="0"/>
              </a:rPr>
              <a:t>", e.name, </a:t>
            </a:r>
            <a:r>
              <a:rPr lang="en-US" b="1" dirty="0" err="1" smtClean="0">
                <a:latin typeface="Times New Roman" pitchFamily="18" charset="0"/>
                <a:cs typeface="Times New Roman" pitchFamily="18" charset="0"/>
              </a:rPr>
              <a:t>e.age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Data structure of a file is defined as </a:t>
            </a:r>
            <a:r>
              <a:rPr lang="en-US" b="1" dirty="0" smtClean="0">
                <a:latin typeface="Times New Roman" pitchFamily="18" charset="0"/>
                <a:cs typeface="Times New Roman" pitchFamily="18" charset="0"/>
              </a:rPr>
              <a:t>FILE</a:t>
            </a:r>
            <a:r>
              <a:rPr lang="en-US" dirty="0" smtClean="0">
                <a:latin typeface="Times New Roman" pitchFamily="18" charset="0"/>
                <a:cs typeface="Times New Roman" pitchFamily="18" charset="0"/>
              </a:rPr>
              <a:t> in &lt;stdio.h&gt;.</a:t>
            </a:r>
          </a:p>
          <a:p>
            <a:pPr algn="just"/>
            <a:r>
              <a:rPr lang="en-US" dirty="0" smtClean="0">
                <a:latin typeface="Times New Roman" pitchFamily="18" charset="0"/>
                <a:cs typeface="Times New Roman" pitchFamily="18" charset="0"/>
              </a:rPr>
              <a:t>So that, all files should be declared as </a:t>
            </a:r>
            <a:r>
              <a:rPr lang="en-US" b="1" dirty="0" smtClean="0">
                <a:latin typeface="Times New Roman" pitchFamily="18" charset="0"/>
                <a:cs typeface="Times New Roman" pitchFamily="18" charset="0"/>
              </a:rPr>
              <a:t>FILE</a:t>
            </a:r>
            <a:r>
              <a:rPr lang="en-US" dirty="0" smtClean="0">
                <a:latin typeface="Times New Roman" pitchFamily="18" charset="0"/>
                <a:cs typeface="Times New Roman" pitchFamily="18" charset="0"/>
              </a:rPr>
              <a:t> before they are used.</a:t>
            </a:r>
          </a:p>
          <a:p>
            <a:pPr algn="just"/>
            <a:r>
              <a:rPr lang="en-US" b="1" dirty="0" smtClean="0">
                <a:latin typeface="Times New Roman" pitchFamily="18" charset="0"/>
                <a:cs typeface="Times New Roman" pitchFamily="18" charset="0"/>
              </a:rPr>
              <a:t>FILE</a:t>
            </a:r>
            <a:r>
              <a:rPr lang="en-US" dirty="0" smtClean="0">
                <a:latin typeface="Times New Roman" pitchFamily="18" charset="0"/>
                <a:cs typeface="Times New Roman" pitchFamily="18" charset="0"/>
              </a:rPr>
              <a:t> is a defined data type.</a:t>
            </a:r>
          </a:p>
          <a:p>
            <a:pPr algn="just"/>
            <a:r>
              <a:rPr lang="en-US" dirty="0" smtClean="0">
                <a:latin typeface="Times New Roman" pitchFamily="18" charset="0"/>
                <a:cs typeface="Times New Roman" pitchFamily="18" charset="0"/>
              </a:rPr>
              <a:t>The purpose specifies what we want to do with the file. For example, we may want to write data to the file or read the already existing data.</a:t>
            </a:r>
          </a:p>
          <a:p>
            <a:pPr algn="just"/>
            <a:r>
              <a:rPr lang="en-US" dirty="0" smtClean="0">
                <a:latin typeface="Times New Roman" pitchFamily="18" charset="0"/>
                <a:cs typeface="Times New Roman" pitchFamily="18" charset="0"/>
              </a:rPr>
              <a:t>But before a program can write to a file or read from a file, the program must </a:t>
            </a:r>
            <a:r>
              <a:rPr lang="en-US" i="1" dirty="0" smtClean="0">
                <a:latin typeface="Times New Roman" pitchFamily="18" charset="0"/>
                <a:cs typeface="Times New Roman" pitchFamily="18" charset="0"/>
              </a:rPr>
              <a:t>open</a:t>
            </a:r>
            <a:r>
              <a:rPr lang="en-US" dirty="0" smtClean="0">
                <a:latin typeface="Times New Roman" pitchFamily="18" charset="0"/>
                <a:cs typeface="Times New Roman" pitchFamily="18" charset="0"/>
              </a:rPr>
              <a:t> it first.</a:t>
            </a:r>
          </a:p>
          <a:p>
            <a:pPr algn="just"/>
            <a:r>
              <a:rPr lang="en-US" dirty="0" smtClean="0">
                <a:latin typeface="Times New Roman" pitchFamily="18" charset="0"/>
                <a:cs typeface="Times New Roman" pitchFamily="18" charset="0"/>
              </a:rPr>
              <a:t>Opening a file establishes a communication link between the program and the operating system.</a:t>
            </a:r>
          </a:p>
        </p:txBody>
      </p:sp>
      <p:sp>
        <p:nvSpPr>
          <p:cNvPr id="3" name="Title 2"/>
          <p:cNvSpPr>
            <a:spLocks noGrp="1"/>
          </p:cNvSpPr>
          <p:nvPr>
            <p:ph type="title"/>
          </p:nvPr>
        </p:nvSpPr>
        <p:spPr/>
        <p:txBody>
          <a:bodyPr/>
          <a:lstStyle/>
          <a:p>
            <a:r>
              <a:rPr lang="en-US" dirty="0" smtClean="0"/>
              <a:t>Defining and Opening a </a:t>
            </a:r>
            <a:r>
              <a:rPr lang="en-US" i="1" dirty="0" smtClean="0"/>
              <a:t>file</a:t>
            </a:r>
            <a:r>
              <a:rPr lang="en-US" dirty="0" smtClean="0"/>
              <a:t>…</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med">
    <p:wedg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emp.dat file occupies 46 bytes for 1 record.</a:t>
            </a:r>
          </a:p>
          <a:p>
            <a:pPr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fread()</a:t>
            </a:r>
            <a:r>
              <a:rPr lang="en-US" dirty="0" smtClean="0">
                <a:latin typeface="Times New Roman" pitchFamily="18" charset="0"/>
                <a:cs typeface="Times New Roman" pitchFamily="18" charset="0"/>
              </a:rPr>
              <a:t> function causes the data read from the disk to be placed in the structure variable e.</a:t>
            </a:r>
          </a:p>
          <a:p>
            <a:pPr algn="just"/>
            <a:r>
              <a:rPr lang="en-US" dirty="0" smtClean="0">
                <a:latin typeface="Times New Roman" pitchFamily="18" charset="0"/>
                <a:cs typeface="Times New Roman" pitchFamily="18" charset="0"/>
              </a:rPr>
              <a:t>The function </a:t>
            </a:r>
            <a:r>
              <a:rPr lang="en-US" i="1" dirty="0" smtClean="0">
                <a:latin typeface="Times New Roman" pitchFamily="18" charset="0"/>
                <a:cs typeface="Times New Roman" pitchFamily="18" charset="0"/>
              </a:rPr>
              <a:t>fread() </a:t>
            </a:r>
            <a:r>
              <a:rPr lang="en-US" dirty="0" smtClean="0">
                <a:latin typeface="Times New Roman" pitchFamily="18" charset="0"/>
                <a:cs typeface="Times New Roman" pitchFamily="18" charset="0"/>
              </a:rPr>
              <a:t>returns the number of records read which corresponds to the third argument, i.e. the number of structures……which is 1 in this case.</a:t>
            </a:r>
          </a:p>
          <a:p>
            <a:pPr algn="just"/>
            <a:r>
              <a:rPr lang="en-US" dirty="0" smtClean="0">
                <a:latin typeface="Times New Roman" pitchFamily="18" charset="0"/>
                <a:cs typeface="Times New Roman" pitchFamily="18" charset="0"/>
              </a:rPr>
              <a:t>When we reach the end of file, since </a:t>
            </a:r>
            <a:r>
              <a:rPr lang="en-US" i="1" dirty="0" smtClean="0">
                <a:latin typeface="Times New Roman" pitchFamily="18" charset="0"/>
                <a:cs typeface="Times New Roman" pitchFamily="18" charset="0"/>
              </a:rPr>
              <a:t>fread() </a:t>
            </a:r>
            <a:r>
              <a:rPr lang="en-US" dirty="0" smtClean="0">
                <a:latin typeface="Times New Roman" pitchFamily="18" charset="0"/>
                <a:cs typeface="Times New Roman" pitchFamily="18" charset="0"/>
              </a:rPr>
              <a:t>cannot read anything, it returns a zero.</a:t>
            </a:r>
          </a:p>
          <a:p>
            <a:pPr algn="just"/>
            <a:r>
              <a:rPr lang="en-US" dirty="0" smtClean="0">
                <a:latin typeface="Times New Roman" pitchFamily="18" charset="0"/>
                <a:cs typeface="Times New Roman" pitchFamily="18" charset="0"/>
              </a:rPr>
              <a:t>By testing for this condition, we know when to stop reading.</a:t>
            </a:r>
          </a:p>
          <a:p>
            <a:pPr algn="just"/>
            <a:r>
              <a:rPr lang="en-US" b="1" dirty="0" smtClean="0">
                <a:solidFill>
                  <a:srgbClr val="FF0000"/>
                </a:solidFill>
                <a:latin typeface="Times New Roman" pitchFamily="18" charset="0"/>
                <a:cs typeface="Times New Roman" pitchFamily="18" charset="0"/>
              </a:rPr>
              <a:t>Advantage: No problem with change in structure size for writing/reading.</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
        <p:nvSpPr>
          <p:cNvPr id="5" name="Title 4"/>
          <p:cNvSpPr>
            <a:spLocks noGrp="1"/>
          </p:cNvSpPr>
          <p:nvPr>
            <p:ph type="title"/>
          </p:nvPr>
        </p:nvSpPr>
        <p:spPr/>
        <p:txBody>
          <a:bodyPr/>
          <a:lstStyle/>
          <a:p>
            <a:r>
              <a:rPr lang="en-US" dirty="0" smtClean="0"/>
              <a:t>Analysis of the program</a:t>
            </a:r>
            <a:endParaRPr lang="en-US" dirty="0"/>
          </a:p>
        </p:txBody>
      </p:sp>
    </p:spTree>
  </p:cSld>
  <p:clrMapOvr>
    <a:masterClrMapping/>
  </p:clrMapOvr>
  <p:transition spd="med">
    <p:wedg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lstStyle/>
          <a:p>
            <a:pPr algn="just"/>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Note: If a file stores numbers in binary mode, it is important that binary mode only be used for reading the numbers back, since one of the numbers we store might well be the number 26 (hex 1A) which is end-of-file marker in text mode. If this number is detected while we are reading the file by opening in text mode, reading would be terminated prematurely at that point.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spd="med">
    <p:wedg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numCol="2">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another='Y';</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name[40];</a:t>
            </a:r>
          </a:p>
          <a:p>
            <a:pPr>
              <a:buNone/>
            </a:pPr>
            <a:r>
              <a:rPr lang="en-US" b="1" dirty="0" smtClean="0">
                <a:latin typeface="Times New Roman" pitchFamily="18" charset="0"/>
                <a:cs typeface="Times New Roman" pitchFamily="18" charset="0"/>
              </a:rPr>
              <a:t>	int age;</a:t>
            </a:r>
          </a:p>
          <a:p>
            <a:pPr>
              <a:buNone/>
            </a:pPr>
            <a:r>
              <a:rPr lang="en-US" b="1" dirty="0" smtClean="0">
                <a:latin typeface="Times New Roman" pitchFamily="18" charset="0"/>
                <a:cs typeface="Times New Roman" pitchFamily="18" charset="0"/>
              </a:rPr>
              <a:t>	float salary;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r>
              <a:rPr lang="en-US" b="1" dirty="0" smtClean="0">
                <a:latin typeface="Times New Roman" pitchFamily="18" charset="0"/>
                <a:cs typeface="Times New Roman" pitchFamily="18" charset="0"/>
              </a:rPr>
              <a:t> e;</a:t>
            </a:r>
          </a:p>
          <a:p>
            <a:pPr>
              <a:buNone/>
            </a:pPr>
            <a:r>
              <a:rPr lang="en-US" b="1" dirty="0" smtClean="0">
                <a:latin typeface="Times New Roman" pitchFamily="18" charset="0"/>
                <a:cs typeface="Times New Roman" pitchFamily="18" charset="0"/>
              </a:rPr>
              <a:t>clrscr();</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emp.dat","wb</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while(another=='Y'||another=='y')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name, age and basic salary");</a:t>
            </a:r>
          </a:p>
          <a:p>
            <a:pPr>
              <a:buNone/>
            </a:pPr>
            <a:r>
              <a:rPr lang="en-US" b="1" dirty="0" smtClean="0">
                <a:latin typeface="Times New Roman" pitchFamily="18" charset="0"/>
                <a:cs typeface="Times New Roman" pitchFamily="18" charset="0"/>
              </a:rPr>
              <a:t>	scanf("%s %d %</a:t>
            </a:r>
            <a:r>
              <a:rPr lang="en-US" b="1" dirty="0" err="1" smtClean="0">
                <a:latin typeface="Times New Roman" pitchFamily="18" charset="0"/>
                <a:cs typeface="Times New Roman" pitchFamily="18" charset="0"/>
              </a:rPr>
              <a:t>f",e.name,&amp;e.age,&amp;e.salary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nAdd</a:t>
            </a:r>
            <a:r>
              <a:rPr lang="en-US" b="1" dirty="0" smtClean="0">
                <a:latin typeface="Times New Roman" pitchFamily="18" charset="0"/>
                <a:cs typeface="Times New Roman" pitchFamily="18" charset="0"/>
              </a:rPr>
              <a:t> another record(Y/N):\t");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another=</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emp.dat",“r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fread</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\t%.2f", e.name, </a:t>
            </a:r>
            <a:r>
              <a:rPr lang="en-US" b="1" dirty="0" err="1" smtClean="0">
                <a:latin typeface="Times New Roman" pitchFamily="18" charset="0"/>
                <a:cs typeface="Times New Roman" pitchFamily="18" charset="0"/>
              </a:rPr>
              <a:t>e.age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ransition spd="med">
    <p:wedg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numCol="2">
            <a:normAutofit fontScale="475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name[40];</a:t>
            </a:r>
          </a:p>
          <a:p>
            <a:pPr>
              <a:buNone/>
            </a:pPr>
            <a:r>
              <a:rPr lang="en-US" b="1" dirty="0" smtClean="0">
                <a:latin typeface="Times New Roman" pitchFamily="18" charset="0"/>
                <a:cs typeface="Times New Roman" pitchFamily="18" charset="0"/>
              </a:rPr>
              <a:t>	int age;</a:t>
            </a:r>
          </a:p>
          <a:p>
            <a:pPr>
              <a:buNone/>
            </a:pPr>
            <a:r>
              <a:rPr lang="en-US" b="1" dirty="0" smtClean="0">
                <a:latin typeface="Times New Roman" pitchFamily="18" charset="0"/>
                <a:cs typeface="Times New Roman" pitchFamily="18" charset="0"/>
              </a:rPr>
              <a:t>	float salary;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a:t>
            </a:r>
            <a:r>
              <a:rPr lang="en-US" b="1" dirty="0" err="1" smtClean="0">
                <a:latin typeface="Times New Roman" pitchFamily="18" charset="0"/>
                <a:cs typeface="Times New Roman" pitchFamily="18" charset="0"/>
              </a:rPr>
              <a:t>emp</a:t>
            </a:r>
            <a:r>
              <a:rPr lang="en-US" b="1" dirty="0" smtClean="0">
                <a:latin typeface="Times New Roman" pitchFamily="18" charset="0"/>
                <a:cs typeface="Times New Roman" pitchFamily="18" charset="0"/>
              </a:rPr>
              <a:t> e[2],</a:t>
            </a:r>
            <a:r>
              <a:rPr lang="en-US" b="1" dirty="0" err="1" smtClean="0">
                <a:latin typeface="Times New Roman" pitchFamily="18" charset="0"/>
                <a:cs typeface="Times New Roman" pitchFamily="18" charset="0"/>
              </a:rPr>
              <a:t>ee</a:t>
            </a:r>
            <a:r>
              <a:rPr lang="en-US" b="1" dirty="0" smtClean="0">
                <a:latin typeface="Times New Roman" pitchFamily="18" charset="0"/>
                <a:cs typeface="Times New Roman" pitchFamily="18" charset="0"/>
              </a:rPr>
              <a:t>[2];</a:t>
            </a:r>
          </a:p>
          <a:p>
            <a:pPr>
              <a:buNone/>
            </a:pPr>
            <a:r>
              <a:rPr lang="en-US" b="1" dirty="0" smtClean="0">
                <a:latin typeface="Times New Roman" pitchFamily="18" charset="0"/>
                <a:cs typeface="Times New Roman" pitchFamily="18" charset="0"/>
              </a:rPr>
              <a:t>int i;</a:t>
            </a:r>
          </a:p>
          <a:p>
            <a:pPr>
              <a:buNone/>
            </a:pPr>
            <a:r>
              <a:rPr lang="en-US" b="1" dirty="0" smtClean="0">
                <a:latin typeface="Times New Roman" pitchFamily="18" charset="0"/>
                <a:cs typeface="Times New Roman" pitchFamily="18" charset="0"/>
              </a:rPr>
              <a:t>float temp;</a:t>
            </a:r>
          </a:p>
          <a:p>
            <a:pPr>
              <a:buNone/>
            </a:pPr>
            <a:r>
              <a:rPr lang="en-US" b="1" dirty="0" smtClean="0">
                <a:latin typeface="Times New Roman" pitchFamily="18" charset="0"/>
                <a:cs typeface="Times New Roman" pitchFamily="18" charset="0"/>
              </a:rPr>
              <a:t>clrscr();</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employee.dat","wb</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create or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for(i=0;i&lt;2;i++)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name, age and basic salary:");</a:t>
            </a:r>
          </a:p>
          <a:p>
            <a:pPr>
              <a:buNone/>
            </a:pPr>
            <a:r>
              <a:rPr lang="en-US" b="1" dirty="0" smtClean="0">
                <a:latin typeface="Times New Roman" pitchFamily="18" charset="0"/>
                <a:cs typeface="Times New Roman" pitchFamily="18" charset="0"/>
              </a:rPr>
              <a:t>	scanf("%s %d %</a:t>
            </a:r>
            <a:r>
              <a:rPr lang="en-US" b="1" dirty="0" err="1" smtClean="0">
                <a:latin typeface="Times New Roman" pitchFamily="18" charset="0"/>
                <a:cs typeface="Times New Roman" pitchFamily="18" charset="0"/>
              </a:rPr>
              <a:t>f",e</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name,&amp;e</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age,&amp;temp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e[i].salary=temp;</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(e),2,fp);</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employee.dat","rb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open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ee,sizeof</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ee</a:t>
            </a:r>
            <a:r>
              <a:rPr lang="en-US" b="1" dirty="0" smtClean="0">
                <a:latin typeface="Times New Roman" pitchFamily="18" charset="0"/>
                <a:cs typeface="Times New Roman" pitchFamily="18" charset="0"/>
              </a:rPr>
              <a:t>),2,fp)==2)</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for(i=0;i&lt;2;i++)</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\t%.2f", </a:t>
            </a:r>
            <a:r>
              <a:rPr lang="en-US" b="1" dirty="0" err="1" smtClean="0">
                <a:latin typeface="Times New Roman" pitchFamily="18" charset="0"/>
                <a:cs typeface="Times New Roman" pitchFamily="18" charset="0"/>
              </a:rPr>
              <a:t>ee</a:t>
            </a:r>
            <a:r>
              <a:rPr lang="en-US" b="1" dirty="0" smtClean="0">
                <a:latin typeface="Times New Roman" pitchFamily="18" charset="0"/>
                <a:cs typeface="Times New Roman" pitchFamily="18" charset="0"/>
              </a:rPr>
              <a:t>[i].name, </a:t>
            </a:r>
            <a:r>
              <a:rPr lang="en-US" b="1" dirty="0" err="1" smtClean="0">
                <a:latin typeface="Times New Roman" pitchFamily="18" charset="0"/>
                <a:cs typeface="Times New Roman" pitchFamily="18" charset="0"/>
              </a:rPr>
              <a:t>ee</a:t>
            </a:r>
            <a:r>
              <a:rPr lang="en-US" b="1" dirty="0" smtClean="0">
                <a:latin typeface="Times New Roman" pitchFamily="18" charset="0"/>
                <a:cs typeface="Times New Roman" pitchFamily="18" charset="0"/>
              </a:rPr>
              <a:t>[i].age, </a:t>
            </a:r>
            <a:r>
              <a:rPr lang="en-US" b="1" dirty="0" err="1" smtClean="0">
                <a:latin typeface="Times New Roman" pitchFamily="18" charset="0"/>
                <a:cs typeface="Times New Roman" pitchFamily="18" charset="0"/>
              </a:rPr>
              <a:t>ee</a:t>
            </a:r>
            <a:r>
              <a:rPr lang="en-US" b="1" dirty="0" smtClean="0">
                <a:latin typeface="Times New Roman" pitchFamily="18" charset="0"/>
                <a:cs typeface="Times New Roman" pitchFamily="18" charset="0"/>
              </a:rPr>
              <a:t>[i].salary);</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
        <p:nvSpPr>
          <p:cNvPr id="6" name="TextBox 5"/>
          <p:cNvSpPr txBox="1"/>
          <p:nvPr/>
        </p:nvSpPr>
        <p:spPr>
          <a:xfrm>
            <a:off x="381000" y="0"/>
            <a:ext cx="8610600" cy="369332"/>
          </a:xfrm>
          <a:prstGeom prst="rect">
            <a:avLst/>
          </a:prstGeom>
          <a:noFill/>
        </p:spPr>
        <p:txBody>
          <a:bodyPr wrap="square" rtlCol="0">
            <a:spAutoFit/>
          </a:bodyPr>
          <a:lstStyle/>
          <a:p>
            <a:pPr algn="just"/>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Same program to write/read array of structure to a binary mode file*/</a:t>
            </a:r>
            <a:endParaRPr lang="en-US"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linds(horizontal)">
                                      <p:cBhvr>
                                        <p:cTn id="25" dur="500"/>
                                        <p:tgtEl>
                                          <p:spTgt spid="2">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linds(horizontal)">
                                      <p:cBhvr>
                                        <p:cTn id="28" dur="500"/>
                                        <p:tgtEl>
                                          <p:spTgt spid="2">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linds(horizontal)">
                                      <p:cBhvr>
                                        <p:cTn id="31" dur="500"/>
                                        <p:tgtEl>
                                          <p:spTgt spid="2">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linds(horizontal)">
                                      <p:cBhvr>
                                        <p:cTn id="34" dur="500"/>
                                        <p:tgtEl>
                                          <p:spTgt spid="2">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linds(horizontal)">
                                      <p:cBhvr>
                                        <p:cTn id="37" dur="500"/>
                                        <p:tgtEl>
                                          <p:spTgt spid="2">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linds(horizontal)">
                                      <p:cBhvr>
                                        <p:cTn id="40" dur="500"/>
                                        <p:tgtEl>
                                          <p:spTgt spid="2">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blinds(horizontal)">
                                      <p:cBhvr>
                                        <p:cTn id="43" dur="500"/>
                                        <p:tgtEl>
                                          <p:spTgt spid="2">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blinds(horizontal)">
                                      <p:cBhvr>
                                        <p:cTn id="46" dur="500"/>
                                        <p:tgtEl>
                                          <p:spTgt spid="2">
                                            <p:txEl>
                                              <p:pRg st="13" end="1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2">
                                            <p:txEl>
                                              <p:pRg st="15" end="15"/>
                                            </p:txEl>
                                          </p:spTgt>
                                        </p:tgtEl>
                                        <p:attrNameLst>
                                          <p:attrName>style.visibility</p:attrName>
                                        </p:attrNameLst>
                                      </p:cBhvr>
                                      <p:to>
                                        <p:strVal val="visible"/>
                                      </p:to>
                                    </p:set>
                                    <p:animEffect transition="in" filter="blinds(horizontal)">
                                      <p:cBhvr>
                                        <p:cTn id="49" dur="500"/>
                                        <p:tgtEl>
                                          <p:spTgt spid="2">
                                            <p:txEl>
                                              <p:pRg st="15" end="15"/>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2">
                                            <p:txEl>
                                              <p:pRg st="17" end="17"/>
                                            </p:txEl>
                                          </p:spTgt>
                                        </p:tgtEl>
                                        <p:attrNameLst>
                                          <p:attrName>style.visibility</p:attrName>
                                        </p:attrNameLst>
                                      </p:cBhvr>
                                      <p:to>
                                        <p:strVal val="visible"/>
                                      </p:to>
                                    </p:set>
                                    <p:animEffect transition="in" filter="blinds(horizontal)">
                                      <p:cBhvr>
                                        <p:cTn id="52" dur="500"/>
                                        <p:tgtEl>
                                          <p:spTgt spid="2">
                                            <p:txEl>
                                              <p:pRg st="17" end="17"/>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2">
                                            <p:txEl>
                                              <p:pRg st="18" end="18"/>
                                            </p:txEl>
                                          </p:spTgt>
                                        </p:tgtEl>
                                        <p:attrNameLst>
                                          <p:attrName>style.visibility</p:attrName>
                                        </p:attrNameLst>
                                      </p:cBhvr>
                                      <p:to>
                                        <p:strVal val="visible"/>
                                      </p:to>
                                    </p:set>
                                    <p:animEffect transition="in" filter="blinds(horizontal)">
                                      <p:cBhvr>
                                        <p:cTn id="55" dur="500"/>
                                        <p:tgtEl>
                                          <p:spTgt spid="2">
                                            <p:txEl>
                                              <p:pRg st="18" end="18"/>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2">
                                            <p:txEl>
                                              <p:pRg st="19" end="19"/>
                                            </p:txEl>
                                          </p:spTgt>
                                        </p:tgtEl>
                                        <p:attrNameLst>
                                          <p:attrName>style.visibility</p:attrName>
                                        </p:attrNameLst>
                                      </p:cBhvr>
                                      <p:to>
                                        <p:strVal val="visible"/>
                                      </p:to>
                                    </p:set>
                                    <p:animEffect transition="in" filter="blinds(horizontal)">
                                      <p:cBhvr>
                                        <p:cTn id="58" dur="500"/>
                                        <p:tgtEl>
                                          <p:spTgt spid="2">
                                            <p:txEl>
                                              <p:pRg st="19" end="19"/>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2">
                                            <p:txEl>
                                              <p:pRg st="20" end="20"/>
                                            </p:txEl>
                                          </p:spTgt>
                                        </p:tgtEl>
                                        <p:attrNameLst>
                                          <p:attrName>style.visibility</p:attrName>
                                        </p:attrNameLst>
                                      </p:cBhvr>
                                      <p:to>
                                        <p:strVal val="visible"/>
                                      </p:to>
                                    </p:set>
                                    <p:animEffect transition="in" filter="blinds(horizontal)">
                                      <p:cBhvr>
                                        <p:cTn id="61" dur="500"/>
                                        <p:tgtEl>
                                          <p:spTgt spid="2">
                                            <p:txEl>
                                              <p:pRg st="20" end="20"/>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2">
                                            <p:txEl>
                                              <p:pRg st="21" end="21"/>
                                            </p:txEl>
                                          </p:spTgt>
                                        </p:tgtEl>
                                        <p:attrNameLst>
                                          <p:attrName>style.visibility</p:attrName>
                                        </p:attrNameLst>
                                      </p:cBhvr>
                                      <p:to>
                                        <p:strVal val="visible"/>
                                      </p:to>
                                    </p:set>
                                    <p:animEffect transition="in" filter="blinds(horizontal)">
                                      <p:cBhvr>
                                        <p:cTn id="64" dur="500"/>
                                        <p:tgtEl>
                                          <p:spTgt spid="2">
                                            <p:txEl>
                                              <p:pRg st="21" end="21"/>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2">
                                            <p:txEl>
                                              <p:pRg st="23" end="23"/>
                                            </p:txEl>
                                          </p:spTgt>
                                        </p:tgtEl>
                                        <p:attrNameLst>
                                          <p:attrName>style.visibility</p:attrName>
                                        </p:attrNameLst>
                                      </p:cBhvr>
                                      <p:to>
                                        <p:strVal val="visible"/>
                                      </p:to>
                                    </p:set>
                                    <p:animEffect transition="in" filter="blinds(horizontal)">
                                      <p:cBhvr>
                                        <p:cTn id="67" dur="500"/>
                                        <p:tgtEl>
                                          <p:spTgt spid="2">
                                            <p:txEl>
                                              <p:pRg st="23" end="23"/>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2">
                                            <p:txEl>
                                              <p:pRg st="24" end="24"/>
                                            </p:txEl>
                                          </p:spTgt>
                                        </p:tgtEl>
                                        <p:attrNameLst>
                                          <p:attrName>style.visibility</p:attrName>
                                        </p:attrNameLst>
                                      </p:cBhvr>
                                      <p:to>
                                        <p:strVal val="visible"/>
                                      </p:to>
                                    </p:set>
                                    <p:animEffect transition="in" filter="blinds(horizontal)">
                                      <p:cBhvr>
                                        <p:cTn id="70" dur="500"/>
                                        <p:tgtEl>
                                          <p:spTgt spid="2">
                                            <p:txEl>
                                              <p:pRg st="24" end="24"/>
                                            </p:txEl>
                                          </p:spTgt>
                                        </p:tgtEl>
                                      </p:cBhvr>
                                    </p:animEffect>
                                  </p:childTnLst>
                                </p:cTn>
                              </p:par>
                              <p:par>
                                <p:cTn id="71" presetID="3" presetClass="entr" presetSubtype="10" fill="hold" nodeType="withEffect">
                                  <p:stCondLst>
                                    <p:cond delay="0"/>
                                  </p:stCondLst>
                                  <p:childTnLst>
                                    <p:set>
                                      <p:cBhvr>
                                        <p:cTn id="72" dur="1" fill="hold">
                                          <p:stCondLst>
                                            <p:cond delay="0"/>
                                          </p:stCondLst>
                                        </p:cTn>
                                        <p:tgtEl>
                                          <p:spTgt spid="2">
                                            <p:txEl>
                                              <p:pRg st="25" end="25"/>
                                            </p:txEl>
                                          </p:spTgt>
                                        </p:tgtEl>
                                        <p:attrNameLst>
                                          <p:attrName>style.visibility</p:attrName>
                                        </p:attrNameLst>
                                      </p:cBhvr>
                                      <p:to>
                                        <p:strVal val="visible"/>
                                      </p:to>
                                    </p:set>
                                    <p:animEffect transition="in" filter="blinds(horizontal)">
                                      <p:cBhvr>
                                        <p:cTn id="73" dur="500"/>
                                        <p:tgtEl>
                                          <p:spTgt spid="2">
                                            <p:txEl>
                                              <p:pRg st="25" end="25"/>
                                            </p:txEl>
                                          </p:spTgt>
                                        </p:tgtEl>
                                      </p:cBhvr>
                                    </p:animEffect>
                                  </p:childTnLst>
                                </p:cTn>
                              </p:par>
                              <p:par>
                                <p:cTn id="74" presetID="3" presetClass="entr" presetSubtype="10" fill="hold" nodeType="withEffect">
                                  <p:stCondLst>
                                    <p:cond delay="0"/>
                                  </p:stCondLst>
                                  <p:childTnLst>
                                    <p:set>
                                      <p:cBhvr>
                                        <p:cTn id="75" dur="1" fill="hold">
                                          <p:stCondLst>
                                            <p:cond delay="0"/>
                                          </p:stCondLst>
                                        </p:cTn>
                                        <p:tgtEl>
                                          <p:spTgt spid="2">
                                            <p:txEl>
                                              <p:pRg st="26" end="26"/>
                                            </p:txEl>
                                          </p:spTgt>
                                        </p:tgtEl>
                                        <p:attrNameLst>
                                          <p:attrName>style.visibility</p:attrName>
                                        </p:attrNameLst>
                                      </p:cBhvr>
                                      <p:to>
                                        <p:strVal val="visible"/>
                                      </p:to>
                                    </p:set>
                                    <p:animEffect transition="in" filter="blinds(horizontal)">
                                      <p:cBhvr>
                                        <p:cTn id="76" dur="500"/>
                                        <p:tgtEl>
                                          <p:spTgt spid="2">
                                            <p:txEl>
                                              <p:pRg st="26" end="26"/>
                                            </p:txEl>
                                          </p:spTgt>
                                        </p:tgtEl>
                                      </p:cBhvr>
                                    </p:animEffect>
                                  </p:childTnLst>
                                </p:cTn>
                              </p:par>
                              <p:par>
                                <p:cTn id="77" presetID="3" presetClass="entr" presetSubtype="10" fill="hold" nodeType="withEffect">
                                  <p:stCondLst>
                                    <p:cond delay="0"/>
                                  </p:stCondLst>
                                  <p:childTnLst>
                                    <p:set>
                                      <p:cBhvr>
                                        <p:cTn id="78" dur="1" fill="hold">
                                          <p:stCondLst>
                                            <p:cond delay="0"/>
                                          </p:stCondLst>
                                        </p:cTn>
                                        <p:tgtEl>
                                          <p:spTgt spid="2">
                                            <p:txEl>
                                              <p:pRg st="27" end="27"/>
                                            </p:txEl>
                                          </p:spTgt>
                                        </p:tgtEl>
                                        <p:attrNameLst>
                                          <p:attrName>style.visibility</p:attrName>
                                        </p:attrNameLst>
                                      </p:cBhvr>
                                      <p:to>
                                        <p:strVal val="visible"/>
                                      </p:to>
                                    </p:set>
                                    <p:animEffect transition="in" filter="blinds(horizontal)">
                                      <p:cBhvr>
                                        <p:cTn id="79" dur="500"/>
                                        <p:tgtEl>
                                          <p:spTgt spid="2">
                                            <p:txEl>
                                              <p:pRg st="27" end="27"/>
                                            </p:txEl>
                                          </p:spTgt>
                                        </p:tgtEl>
                                      </p:cBhvr>
                                    </p:animEffect>
                                  </p:childTnLst>
                                </p:cTn>
                              </p:par>
                              <p:par>
                                <p:cTn id="80" presetID="3" presetClass="entr" presetSubtype="10" fill="hold" nodeType="withEffect">
                                  <p:stCondLst>
                                    <p:cond delay="0"/>
                                  </p:stCondLst>
                                  <p:childTnLst>
                                    <p:set>
                                      <p:cBhvr>
                                        <p:cTn id="81" dur="1" fill="hold">
                                          <p:stCondLst>
                                            <p:cond delay="0"/>
                                          </p:stCondLst>
                                        </p:cTn>
                                        <p:tgtEl>
                                          <p:spTgt spid="2">
                                            <p:txEl>
                                              <p:pRg st="28" end="28"/>
                                            </p:txEl>
                                          </p:spTgt>
                                        </p:tgtEl>
                                        <p:attrNameLst>
                                          <p:attrName>style.visibility</p:attrName>
                                        </p:attrNameLst>
                                      </p:cBhvr>
                                      <p:to>
                                        <p:strVal val="visible"/>
                                      </p:to>
                                    </p:set>
                                    <p:animEffect transition="in" filter="blinds(horizontal)">
                                      <p:cBhvr>
                                        <p:cTn id="82" dur="500"/>
                                        <p:tgtEl>
                                          <p:spTgt spid="2">
                                            <p:txEl>
                                              <p:pRg st="28" end="28"/>
                                            </p:txEl>
                                          </p:spTgt>
                                        </p:tgtEl>
                                      </p:cBhvr>
                                    </p:animEffect>
                                  </p:childTnLst>
                                </p:cTn>
                              </p:par>
                              <p:par>
                                <p:cTn id="83" presetID="3" presetClass="entr" presetSubtype="10" fill="hold" nodeType="withEffect">
                                  <p:stCondLst>
                                    <p:cond delay="0"/>
                                  </p:stCondLst>
                                  <p:childTnLst>
                                    <p:set>
                                      <p:cBhvr>
                                        <p:cTn id="84" dur="1" fill="hold">
                                          <p:stCondLst>
                                            <p:cond delay="0"/>
                                          </p:stCondLst>
                                        </p:cTn>
                                        <p:tgtEl>
                                          <p:spTgt spid="2">
                                            <p:txEl>
                                              <p:pRg st="29" end="29"/>
                                            </p:txEl>
                                          </p:spTgt>
                                        </p:tgtEl>
                                        <p:attrNameLst>
                                          <p:attrName>style.visibility</p:attrName>
                                        </p:attrNameLst>
                                      </p:cBhvr>
                                      <p:to>
                                        <p:strVal val="visible"/>
                                      </p:to>
                                    </p:set>
                                    <p:animEffect transition="in" filter="blinds(horizontal)">
                                      <p:cBhvr>
                                        <p:cTn id="85" dur="500"/>
                                        <p:tgtEl>
                                          <p:spTgt spid="2">
                                            <p:txEl>
                                              <p:pRg st="29" end="29"/>
                                            </p:txEl>
                                          </p:spTgt>
                                        </p:tgtEl>
                                      </p:cBhvr>
                                    </p:animEffect>
                                  </p:childTnLst>
                                </p:cTn>
                              </p:par>
                              <p:par>
                                <p:cTn id="86" presetID="3" presetClass="entr" presetSubtype="10" fill="hold" nodeType="withEffect">
                                  <p:stCondLst>
                                    <p:cond delay="0"/>
                                  </p:stCondLst>
                                  <p:childTnLst>
                                    <p:set>
                                      <p:cBhvr>
                                        <p:cTn id="87" dur="1" fill="hold">
                                          <p:stCondLst>
                                            <p:cond delay="0"/>
                                          </p:stCondLst>
                                        </p:cTn>
                                        <p:tgtEl>
                                          <p:spTgt spid="2">
                                            <p:txEl>
                                              <p:pRg st="30" end="30"/>
                                            </p:txEl>
                                          </p:spTgt>
                                        </p:tgtEl>
                                        <p:attrNameLst>
                                          <p:attrName>style.visibility</p:attrName>
                                        </p:attrNameLst>
                                      </p:cBhvr>
                                      <p:to>
                                        <p:strVal val="visible"/>
                                      </p:to>
                                    </p:set>
                                    <p:animEffect transition="in" filter="blinds(horizontal)">
                                      <p:cBhvr>
                                        <p:cTn id="88" dur="500"/>
                                        <p:tgtEl>
                                          <p:spTgt spid="2">
                                            <p:txEl>
                                              <p:pRg st="30" end="30"/>
                                            </p:txEl>
                                          </p:spTgt>
                                        </p:tgtEl>
                                      </p:cBhvr>
                                    </p:animEffect>
                                  </p:childTnLst>
                                </p:cTn>
                              </p:par>
                              <p:par>
                                <p:cTn id="89" presetID="3" presetClass="entr" presetSubtype="10" fill="hold" nodeType="withEffect">
                                  <p:stCondLst>
                                    <p:cond delay="0"/>
                                  </p:stCondLst>
                                  <p:childTnLst>
                                    <p:set>
                                      <p:cBhvr>
                                        <p:cTn id="90" dur="1" fill="hold">
                                          <p:stCondLst>
                                            <p:cond delay="0"/>
                                          </p:stCondLst>
                                        </p:cTn>
                                        <p:tgtEl>
                                          <p:spTgt spid="2">
                                            <p:txEl>
                                              <p:pRg st="31" end="31"/>
                                            </p:txEl>
                                          </p:spTgt>
                                        </p:tgtEl>
                                        <p:attrNameLst>
                                          <p:attrName>style.visibility</p:attrName>
                                        </p:attrNameLst>
                                      </p:cBhvr>
                                      <p:to>
                                        <p:strVal val="visible"/>
                                      </p:to>
                                    </p:set>
                                    <p:animEffect transition="in" filter="blinds(horizontal)">
                                      <p:cBhvr>
                                        <p:cTn id="91" dur="500"/>
                                        <p:tgtEl>
                                          <p:spTgt spid="2">
                                            <p:txEl>
                                              <p:pRg st="31" end="31"/>
                                            </p:txEl>
                                          </p:spTgt>
                                        </p:tgtEl>
                                      </p:cBhvr>
                                    </p:animEffect>
                                  </p:childTnLst>
                                </p:cTn>
                              </p:par>
                              <p:par>
                                <p:cTn id="92" presetID="3" presetClass="entr" presetSubtype="10" fill="hold" nodeType="withEffect">
                                  <p:stCondLst>
                                    <p:cond delay="0"/>
                                  </p:stCondLst>
                                  <p:childTnLst>
                                    <p:set>
                                      <p:cBhvr>
                                        <p:cTn id="93" dur="1" fill="hold">
                                          <p:stCondLst>
                                            <p:cond delay="0"/>
                                          </p:stCondLst>
                                        </p:cTn>
                                        <p:tgtEl>
                                          <p:spTgt spid="2">
                                            <p:txEl>
                                              <p:pRg st="32" end="32"/>
                                            </p:txEl>
                                          </p:spTgt>
                                        </p:tgtEl>
                                        <p:attrNameLst>
                                          <p:attrName>style.visibility</p:attrName>
                                        </p:attrNameLst>
                                      </p:cBhvr>
                                      <p:to>
                                        <p:strVal val="visible"/>
                                      </p:to>
                                    </p:set>
                                    <p:animEffect transition="in" filter="blinds(horizontal)">
                                      <p:cBhvr>
                                        <p:cTn id="94" dur="500"/>
                                        <p:tgtEl>
                                          <p:spTgt spid="2">
                                            <p:txEl>
                                              <p:pRg st="32" end="32"/>
                                            </p:txEl>
                                          </p:spTgt>
                                        </p:tgtEl>
                                      </p:cBhvr>
                                    </p:animEffect>
                                  </p:childTnLst>
                                </p:cTn>
                              </p:par>
                              <p:par>
                                <p:cTn id="95" presetID="3" presetClass="entr" presetSubtype="10" fill="hold" nodeType="withEffect">
                                  <p:stCondLst>
                                    <p:cond delay="0"/>
                                  </p:stCondLst>
                                  <p:childTnLst>
                                    <p:set>
                                      <p:cBhvr>
                                        <p:cTn id="96" dur="1" fill="hold">
                                          <p:stCondLst>
                                            <p:cond delay="0"/>
                                          </p:stCondLst>
                                        </p:cTn>
                                        <p:tgtEl>
                                          <p:spTgt spid="2">
                                            <p:txEl>
                                              <p:pRg st="33" end="33"/>
                                            </p:txEl>
                                          </p:spTgt>
                                        </p:tgtEl>
                                        <p:attrNameLst>
                                          <p:attrName>style.visibility</p:attrName>
                                        </p:attrNameLst>
                                      </p:cBhvr>
                                      <p:to>
                                        <p:strVal val="visible"/>
                                      </p:to>
                                    </p:set>
                                    <p:animEffect transition="in" filter="blinds(horizontal)">
                                      <p:cBhvr>
                                        <p:cTn id="97" dur="500"/>
                                        <p:tgtEl>
                                          <p:spTgt spid="2">
                                            <p:txEl>
                                              <p:pRg st="33" end="33"/>
                                            </p:txEl>
                                          </p:spTgt>
                                        </p:tgtEl>
                                      </p:cBhvr>
                                    </p:animEffect>
                                  </p:childTnLst>
                                </p:cTn>
                              </p:par>
                              <p:par>
                                <p:cTn id="98" presetID="3" presetClass="entr" presetSubtype="10" fill="hold" nodeType="withEffect">
                                  <p:stCondLst>
                                    <p:cond delay="0"/>
                                  </p:stCondLst>
                                  <p:childTnLst>
                                    <p:set>
                                      <p:cBhvr>
                                        <p:cTn id="99" dur="1" fill="hold">
                                          <p:stCondLst>
                                            <p:cond delay="0"/>
                                          </p:stCondLst>
                                        </p:cTn>
                                        <p:tgtEl>
                                          <p:spTgt spid="2">
                                            <p:txEl>
                                              <p:pRg st="34" end="34"/>
                                            </p:txEl>
                                          </p:spTgt>
                                        </p:tgtEl>
                                        <p:attrNameLst>
                                          <p:attrName>style.visibility</p:attrName>
                                        </p:attrNameLst>
                                      </p:cBhvr>
                                      <p:to>
                                        <p:strVal val="visible"/>
                                      </p:to>
                                    </p:set>
                                    <p:animEffect transition="in" filter="blinds(horizontal)">
                                      <p:cBhvr>
                                        <p:cTn id="100" dur="500"/>
                                        <p:tgtEl>
                                          <p:spTgt spid="2">
                                            <p:txEl>
                                              <p:pRg st="34" end="34"/>
                                            </p:txEl>
                                          </p:spTgt>
                                        </p:tgtEl>
                                      </p:cBhvr>
                                    </p:animEffect>
                                  </p:childTnLst>
                                </p:cTn>
                              </p:par>
                              <p:par>
                                <p:cTn id="101" presetID="3" presetClass="entr" presetSubtype="10" fill="hold" nodeType="withEffect">
                                  <p:stCondLst>
                                    <p:cond delay="0"/>
                                  </p:stCondLst>
                                  <p:childTnLst>
                                    <p:set>
                                      <p:cBhvr>
                                        <p:cTn id="102" dur="1" fill="hold">
                                          <p:stCondLst>
                                            <p:cond delay="0"/>
                                          </p:stCondLst>
                                        </p:cTn>
                                        <p:tgtEl>
                                          <p:spTgt spid="2">
                                            <p:txEl>
                                              <p:pRg st="35" end="35"/>
                                            </p:txEl>
                                          </p:spTgt>
                                        </p:tgtEl>
                                        <p:attrNameLst>
                                          <p:attrName>style.visibility</p:attrName>
                                        </p:attrNameLst>
                                      </p:cBhvr>
                                      <p:to>
                                        <p:strVal val="visible"/>
                                      </p:to>
                                    </p:set>
                                    <p:animEffect transition="in" filter="blinds(horizontal)">
                                      <p:cBhvr>
                                        <p:cTn id="103" dur="500"/>
                                        <p:tgtEl>
                                          <p:spTgt spid="2">
                                            <p:txEl>
                                              <p:pRg st="35" end="35"/>
                                            </p:txEl>
                                          </p:spTgt>
                                        </p:tgtEl>
                                      </p:cBhvr>
                                    </p:animEffect>
                                  </p:childTnLst>
                                </p:cTn>
                              </p:par>
                              <p:par>
                                <p:cTn id="104" presetID="3" presetClass="entr" presetSubtype="10" fill="hold" nodeType="withEffect">
                                  <p:stCondLst>
                                    <p:cond delay="0"/>
                                  </p:stCondLst>
                                  <p:childTnLst>
                                    <p:set>
                                      <p:cBhvr>
                                        <p:cTn id="105" dur="1" fill="hold">
                                          <p:stCondLst>
                                            <p:cond delay="0"/>
                                          </p:stCondLst>
                                        </p:cTn>
                                        <p:tgtEl>
                                          <p:spTgt spid="2">
                                            <p:txEl>
                                              <p:pRg st="36" end="36"/>
                                            </p:txEl>
                                          </p:spTgt>
                                        </p:tgtEl>
                                        <p:attrNameLst>
                                          <p:attrName>style.visibility</p:attrName>
                                        </p:attrNameLst>
                                      </p:cBhvr>
                                      <p:to>
                                        <p:strVal val="visible"/>
                                      </p:to>
                                    </p:set>
                                    <p:animEffect transition="in" filter="blinds(horizontal)">
                                      <p:cBhvr>
                                        <p:cTn id="106" dur="500"/>
                                        <p:tgtEl>
                                          <p:spTgt spid="2">
                                            <p:txEl>
                                              <p:pRg st="36" end="36"/>
                                            </p:txEl>
                                          </p:spTgt>
                                        </p:tgtEl>
                                      </p:cBhvr>
                                    </p:animEffect>
                                  </p:childTnLst>
                                </p:cTn>
                              </p:par>
                              <p:par>
                                <p:cTn id="107" presetID="3" presetClass="entr" presetSubtype="10" fill="hold" nodeType="withEffect">
                                  <p:stCondLst>
                                    <p:cond delay="0"/>
                                  </p:stCondLst>
                                  <p:childTnLst>
                                    <p:set>
                                      <p:cBhvr>
                                        <p:cTn id="108" dur="1" fill="hold">
                                          <p:stCondLst>
                                            <p:cond delay="0"/>
                                          </p:stCondLst>
                                        </p:cTn>
                                        <p:tgtEl>
                                          <p:spTgt spid="2">
                                            <p:txEl>
                                              <p:pRg st="37" end="37"/>
                                            </p:txEl>
                                          </p:spTgt>
                                        </p:tgtEl>
                                        <p:attrNameLst>
                                          <p:attrName>style.visibility</p:attrName>
                                        </p:attrNameLst>
                                      </p:cBhvr>
                                      <p:to>
                                        <p:strVal val="visible"/>
                                      </p:to>
                                    </p:set>
                                    <p:animEffect transition="in" filter="blinds(horizontal)">
                                      <p:cBhvr>
                                        <p:cTn id="109" dur="500"/>
                                        <p:tgtEl>
                                          <p:spTgt spid="2">
                                            <p:txEl>
                                              <p:pRg st="37" end="37"/>
                                            </p:txEl>
                                          </p:spTgt>
                                        </p:tgtEl>
                                      </p:cBhvr>
                                    </p:animEffect>
                                  </p:childTnLst>
                                </p:cTn>
                              </p:par>
                              <p:par>
                                <p:cTn id="110" presetID="3" presetClass="entr" presetSubtype="10" fill="hold" nodeType="withEffect">
                                  <p:stCondLst>
                                    <p:cond delay="0"/>
                                  </p:stCondLst>
                                  <p:childTnLst>
                                    <p:set>
                                      <p:cBhvr>
                                        <p:cTn id="111" dur="1" fill="hold">
                                          <p:stCondLst>
                                            <p:cond delay="0"/>
                                          </p:stCondLst>
                                        </p:cTn>
                                        <p:tgtEl>
                                          <p:spTgt spid="2">
                                            <p:txEl>
                                              <p:pRg st="39" end="39"/>
                                            </p:txEl>
                                          </p:spTgt>
                                        </p:tgtEl>
                                        <p:attrNameLst>
                                          <p:attrName>style.visibility</p:attrName>
                                        </p:attrNameLst>
                                      </p:cBhvr>
                                      <p:to>
                                        <p:strVal val="visible"/>
                                      </p:to>
                                    </p:set>
                                    <p:animEffect transition="in" filter="blinds(horizontal)">
                                      <p:cBhvr>
                                        <p:cTn id="112" dur="500"/>
                                        <p:tgtEl>
                                          <p:spTgt spid="2">
                                            <p:txEl>
                                              <p:pRg st="39" end="39"/>
                                            </p:txEl>
                                          </p:spTgt>
                                        </p:tgtEl>
                                      </p:cBhvr>
                                    </p:animEffect>
                                  </p:childTnLst>
                                </p:cTn>
                              </p:par>
                              <p:par>
                                <p:cTn id="113" presetID="3" presetClass="entr" presetSubtype="10" fill="hold" nodeType="withEffect">
                                  <p:stCondLst>
                                    <p:cond delay="0"/>
                                  </p:stCondLst>
                                  <p:childTnLst>
                                    <p:set>
                                      <p:cBhvr>
                                        <p:cTn id="114" dur="1" fill="hold">
                                          <p:stCondLst>
                                            <p:cond delay="0"/>
                                          </p:stCondLst>
                                        </p:cTn>
                                        <p:tgtEl>
                                          <p:spTgt spid="2">
                                            <p:txEl>
                                              <p:pRg st="40" end="40"/>
                                            </p:txEl>
                                          </p:spTgt>
                                        </p:tgtEl>
                                        <p:attrNameLst>
                                          <p:attrName>style.visibility</p:attrName>
                                        </p:attrNameLst>
                                      </p:cBhvr>
                                      <p:to>
                                        <p:strVal val="visible"/>
                                      </p:to>
                                    </p:set>
                                    <p:animEffect transition="in" filter="blinds(horizontal)">
                                      <p:cBhvr>
                                        <p:cTn id="115" dur="500"/>
                                        <p:tgtEl>
                                          <p:spTgt spid="2">
                                            <p:txEl>
                                              <p:pRg st="40" end="40"/>
                                            </p:txEl>
                                          </p:spTgt>
                                        </p:tgtEl>
                                      </p:cBhvr>
                                    </p:animEffect>
                                  </p:childTnLst>
                                </p:cTn>
                              </p:par>
                              <p:par>
                                <p:cTn id="116" presetID="3" presetClass="entr" presetSubtype="10" fill="hold" nodeType="withEffect">
                                  <p:stCondLst>
                                    <p:cond delay="0"/>
                                  </p:stCondLst>
                                  <p:childTnLst>
                                    <p:set>
                                      <p:cBhvr>
                                        <p:cTn id="117" dur="1" fill="hold">
                                          <p:stCondLst>
                                            <p:cond delay="0"/>
                                          </p:stCondLst>
                                        </p:cTn>
                                        <p:tgtEl>
                                          <p:spTgt spid="2">
                                            <p:txEl>
                                              <p:pRg st="41" end="41"/>
                                            </p:txEl>
                                          </p:spTgt>
                                        </p:tgtEl>
                                        <p:attrNameLst>
                                          <p:attrName>style.visibility</p:attrName>
                                        </p:attrNameLst>
                                      </p:cBhvr>
                                      <p:to>
                                        <p:strVal val="visible"/>
                                      </p:to>
                                    </p:set>
                                    <p:animEffect transition="in" filter="blinds(horizontal)">
                                      <p:cBhvr>
                                        <p:cTn id="118" dur="500"/>
                                        <p:tgtEl>
                                          <p:spTgt spid="2">
                                            <p:txEl>
                                              <p:pRg st="41" end="41"/>
                                            </p:txEl>
                                          </p:spTgt>
                                        </p:tgtEl>
                                      </p:cBhvr>
                                    </p:animEffect>
                                  </p:childTnLst>
                                </p:cTn>
                              </p:par>
                              <p:par>
                                <p:cTn id="119" presetID="3" presetClass="entr" presetSubtype="10" fill="hold" nodeType="withEffect">
                                  <p:stCondLst>
                                    <p:cond delay="0"/>
                                  </p:stCondLst>
                                  <p:childTnLst>
                                    <p:set>
                                      <p:cBhvr>
                                        <p:cTn id="120" dur="1" fill="hold">
                                          <p:stCondLst>
                                            <p:cond delay="0"/>
                                          </p:stCondLst>
                                        </p:cTn>
                                        <p:tgtEl>
                                          <p:spTgt spid="2">
                                            <p:txEl>
                                              <p:pRg st="42" end="42"/>
                                            </p:txEl>
                                          </p:spTgt>
                                        </p:tgtEl>
                                        <p:attrNameLst>
                                          <p:attrName>style.visibility</p:attrName>
                                        </p:attrNameLst>
                                      </p:cBhvr>
                                      <p:to>
                                        <p:strVal val="visible"/>
                                      </p:to>
                                    </p:set>
                                    <p:animEffect transition="in" filter="blinds(horizontal)">
                                      <p:cBhvr>
                                        <p:cTn id="121" dur="500"/>
                                        <p:tgtEl>
                                          <p:spTgt spid="2">
                                            <p:txEl>
                                              <p:pRg st="42" end="42"/>
                                            </p:txEl>
                                          </p:spTgt>
                                        </p:tgtEl>
                                      </p:cBhvr>
                                    </p:animEffect>
                                  </p:childTnLst>
                                </p:cTn>
                              </p:par>
                              <p:par>
                                <p:cTn id="122" presetID="3" presetClass="entr" presetSubtype="10" fill="hold" nodeType="withEffect">
                                  <p:stCondLst>
                                    <p:cond delay="0"/>
                                  </p:stCondLst>
                                  <p:childTnLst>
                                    <p:set>
                                      <p:cBhvr>
                                        <p:cTn id="123" dur="1" fill="hold">
                                          <p:stCondLst>
                                            <p:cond delay="0"/>
                                          </p:stCondLst>
                                        </p:cTn>
                                        <p:tgtEl>
                                          <p:spTgt spid="2">
                                            <p:txEl>
                                              <p:pRg st="43" end="43"/>
                                            </p:txEl>
                                          </p:spTgt>
                                        </p:tgtEl>
                                        <p:attrNameLst>
                                          <p:attrName>style.visibility</p:attrName>
                                        </p:attrNameLst>
                                      </p:cBhvr>
                                      <p:to>
                                        <p:strVal val="visible"/>
                                      </p:to>
                                    </p:set>
                                    <p:animEffect transition="in" filter="blinds(horizontal)">
                                      <p:cBhvr>
                                        <p:cTn id="124" dur="500"/>
                                        <p:tgtEl>
                                          <p:spTgt spid="2">
                                            <p:txEl>
                                              <p:pRg st="43" end="43"/>
                                            </p:txEl>
                                          </p:spTgt>
                                        </p:tgtEl>
                                      </p:cBhvr>
                                    </p:animEffect>
                                  </p:childTnLst>
                                </p:cTn>
                              </p:par>
                              <p:par>
                                <p:cTn id="125" presetID="3" presetClass="entr" presetSubtype="10" fill="hold" nodeType="withEffect">
                                  <p:stCondLst>
                                    <p:cond delay="0"/>
                                  </p:stCondLst>
                                  <p:childTnLst>
                                    <p:set>
                                      <p:cBhvr>
                                        <p:cTn id="126" dur="1" fill="hold">
                                          <p:stCondLst>
                                            <p:cond delay="0"/>
                                          </p:stCondLst>
                                        </p:cTn>
                                        <p:tgtEl>
                                          <p:spTgt spid="2">
                                            <p:txEl>
                                              <p:pRg st="44" end="44"/>
                                            </p:txEl>
                                          </p:spTgt>
                                        </p:tgtEl>
                                        <p:attrNameLst>
                                          <p:attrName>style.visibility</p:attrName>
                                        </p:attrNameLst>
                                      </p:cBhvr>
                                      <p:to>
                                        <p:strVal val="visible"/>
                                      </p:to>
                                    </p:set>
                                    <p:animEffect transition="in" filter="blinds(horizontal)">
                                      <p:cBhvr>
                                        <p:cTn id="127" dur="500"/>
                                        <p:tgtEl>
                                          <p:spTgt spid="2">
                                            <p:txEl>
                                              <p:pRg st="44" end="44"/>
                                            </p:txEl>
                                          </p:spTgt>
                                        </p:tgtEl>
                                      </p:cBhvr>
                                    </p:animEffect>
                                  </p:childTnLst>
                                </p:cTn>
                              </p:par>
                              <p:par>
                                <p:cTn id="128" presetID="3" presetClass="entr" presetSubtype="10" fill="hold" nodeType="withEffect">
                                  <p:stCondLst>
                                    <p:cond delay="0"/>
                                  </p:stCondLst>
                                  <p:childTnLst>
                                    <p:set>
                                      <p:cBhvr>
                                        <p:cTn id="129" dur="1" fill="hold">
                                          <p:stCondLst>
                                            <p:cond delay="0"/>
                                          </p:stCondLst>
                                        </p:cTn>
                                        <p:tgtEl>
                                          <p:spTgt spid="2">
                                            <p:txEl>
                                              <p:pRg st="45" end="45"/>
                                            </p:txEl>
                                          </p:spTgt>
                                        </p:tgtEl>
                                        <p:attrNameLst>
                                          <p:attrName>style.visibility</p:attrName>
                                        </p:attrNameLst>
                                      </p:cBhvr>
                                      <p:to>
                                        <p:strVal val="visible"/>
                                      </p:to>
                                    </p:set>
                                    <p:animEffect transition="in" filter="blinds(horizontal)">
                                      <p:cBhvr>
                                        <p:cTn id="130" dur="500"/>
                                        <p:tgtEl>
                                          <p:spTgt spid="2">
                                            <p:txEl>
                                              <p:pRg st="45" end="45"/>
                                            </p:txEl>
                                          </p:spTgt>
                                        </p:tgtEl>
                                      </p:cBhvr>
                                    </p:animEffect>
                                  </p:childTnLst>
                                </p:cTn>
                              </p:par>
                              <p:par>
                                <p:cTn id="131" presetID="3" presetClass="entr" presetSubtype="10" fill="hold" nodeType="withEffect">
                                  <p:stCondLst>
                                    <p:cond delay="0"/>
                                  </p:stCondLst>
                                  <p:childTnLst>
                                    <p:set>
                                      <p:cBhvr>
                                        <p:cTn id="132" dur="1" fill="hold">
                                          <p:stCondLst>
                                            <p:cond delay="0"/>
                                          </p:stCondLst>
                                        </p:cTn>
                                        <p:tgtEl>
                                          <p:spTgt spid="2">
                                            <p:txEl>
                                              <p:pRg st="46" end="46"/>
                                            </p:txEl>
                                          </p:spTgt>
                                        </p:tgtEl>
                                        <p:attrNameLst>
                                          <p:attrName>style.visibility</p:attrName>
                                        </p:attrNameLst>
                                      </p:cBhvr>
                                      <p:to>
                                        <p:strVal val="visible"/>
                                      </p:to>
                                    </p:set>
                                    <p:animEffect transition="in" filter="blinds(horizontal)">
                                      <p:cBhvr>
                                        <p:cTn id="133" dur="500"/>
                                        <p:tgtEl>
                                          <p:spTgt spid="2">
                                            <p:txEl>
                                              <p:pRg st="46" end="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algn="just"/>
            <a:r>
              <a:rPr lang="en-US" dirty="0" smtClean="0">
                <a:latin typeface="Times New Roman" pitchFamily="18" charset="0"/>
                <a:cs typeface="Times New Roman" pitchFamily="18" charset="0"/>
              </a:rPr>
              <a:t>Till now, reading and writing data from/to a file has been done sequentially.</a:t>
            </a:r>
          </a:p>
          <a:p>
            <a:pPr algn="just"/>
            <a:r>
              <a:rPr lang="en-US" dirty="0" smtClean="0">
                <a:latin typeface="Times New Roman" pitchFamily="18" charset="0"/>
                <a:cs typeface="Times New Roman" pitchFamily="18" charset="0"/>
              </a:rPr>
              <a:t>While reading data from a file, the data items are read from the beginning of the file in sequence until the end of file.</a:t>
            </a:r>
          </a:p>
          <a:p>
            <a:pPr algn="just"/>
            <a:r>
              <a:rPr lang="en-US" dirty="0" smtClean="0">
                <a:latin typeface="Times New Roman" pitchFamily="18" charset="0"/>
                <a:cs typeface="Times New Roman" pitchFamily="18" charset="0"/>
              </a:rPr>
              <a:t>Also, while writing data to a file, the data items  are placed one after the other in a sequence.</a:t>
            </a:r>
          </a:p>
          <a:p>
            <a:pPr algn="just"/>
            <a:r>
              <a:rPr lang="en-US" dirty="0" smtClean="0">
                <a:latin typeface="Times New Roman" pitchFamily="18" charset="0"/>
                <a:cs typeface="Times New Roman" pitchFamily="18" charset="0"/>
              </a:rPr>
              <a:t>This is called sequential access.</a:t>
            </a:r>
          </a:p>
          <a:p>
            <a:pPr algn="just"/>
            <a:r>
              <a:rPr lang="en-US" dirty="0" smtClean="0">
                <a:latin typeface="Times New Roman" pitchFamily="18" charset="0"/>
                <a:cs typeface="Times New Roman" pitchFamily="18" charset="0"/>
              </a:rPr>
              <a:t>But we may need to </a:t>
            </a:r>
            <a:r>
              <a:rPr lang="en-US" smtClean="0">
                <a:latin typeface="Times New Roman" pitchFamily="18" charset="0"/>
                <a:cs typeface="Times New Roman" pitchFamily="18" charset="0"/>
              </a:rPr>
              <a:t>access a </a:t>
            </a:r>
            <a:r>
              <a:rPr lang="en-US" dirty="0" smtClean="0">
                <a:latin typeface="Times New Roman" pitchFamily="18" charset="0"/>
                <a:cs typeface="Times New Roman" pitchFamily="18" charset="0"/>
              </a:rPr>
              <a:t>particular data item placed in any location without starting from the beginning.</a:t>
            </a:r>
          </a:p>
          <a:p>
            <a:pPr algn="just"/>
            <a:r>
              <a:rPr lang="en-US" dirty="0" smtClean="0">
                <a:latin typeface="Times New Roman" pitchFamily="18" charset="0"/>
                <a:cs typeface="Times New Roman" pitchFamily="18" charset="0"/>
              </a:rPr>
              <a:t>This is called random access or direct access.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
        <p:nvSpPr>
          <p:cNvPr id="5" name="Title 4"/>
          <p:cNvSpPr>
            <a:spLocks noGrp="1"/>
          </p:cNvSpPr>
          <p:nvPr>
            <p:ph type="title"/>
          </p:nvPr>
        </p:nvSpPr>
        <p:spPr>
          <a:xfrm>
            <a:off x="457200" y="0"/>
            <a:ext cx="8229600" cy="944562"/>
          </a:xfrm>
        </p:spPr>
        <p:txBody>
          <a:bodyPr>
            <a:noAutofit/>
          </a:bodyPr>
          <a:lstStyle/>
          <a:p>
            <a:r>
              <a:rPr lang="en-US" sz="3200" u="sng" dirty="0" smtClean="0"/>
              <a:t>Random Access in a File (Direct Access)</a:t>
            </a:r>
            <a:endParaRPr lang="en-US" sz="3200" u="sng" dirty="0"/>
          </a:p>
        </p:txBody>
      </p:sp>
    </p:spTree>
  </p:cSld>
  <p:clrMapOvr>
    <a:masterClrMapping/>
  </p:clrMapOvr>
  <p:transition spd="med">
    <p:wedg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p:spPr>
        <p:txBody>
          <a:bodyPr>
            <a:normAutofit fontScale="92500" lnSpcReduction="20000"/>
          </a:bodyPr>
          <a:lstStyle/>
          <a:p>
            <a:pPr algn="just"/>
            <a:r>
              <a:rPr lang="en-US" dirty="0" smtClean="0">
                <a:latin typeface="Times New Roman" pitchFamily="18" charset="0"/>
                <a:cs typeface="Times New Roman" pitchFamily="18" charset="0"/>
              </a:rPr>
              <a:t>A file pointer is a pointer to a particular byte in a file.</a:t>
            </a:r>
          </a:p>
          <a:p>
            <a:pPr algn="just"/>
            <a:r>
              <a:rPr lang="en-US" dirty="0" smtClean="0">
                <a:latin typeface="Times New Roman" pitchFamily="18" charset="0"/>
                <a:cs typeface="Times New Roman" pitchFamily="18" charset="0"/>
              </a:rPr>
              <a:t>While opening a file in write mode, the file pointer is at the beginning of the file, and whenever we write to a file, the file pointer moves to the end of the data items written so that writing can continue from that point.</a:t>
            </a:r>
          </a:p>
          <a:p>
            <a:pPr algn="just"/>
            <a:r>
              <a:rPr lang="en-US" dirty="0" smtClean="0">
                <a:latin typeface="Times New Roman" pitchFamily="18" charset="0"/>
                <a:cs typeface="Times New Roman" pitchFamily="18" charset="0"/>
              </a:rPr>
              <a:t>While opening a file in read mode, the file pointer is at the beginning of the file, and whenever we read from a file, the file pointer moves to the beginning of the next data item so that reading cam continue from that point.</a:t>
            </a:r>
          </a:p>
          <a:p>
            <a:pPr algn="just"/>
            <a:r>
              <a:rPr lang="en-US" dirty="0" smtClean="0">
                <a:latin typeface="Times New Roman" pitchFamily="18" charset="0"/>
                <a:cs typeface="Times New Roman" pitchFamily="18" charset="0"/>
              </a:rPr>
              <a:t>While opening a file in append mode, the file pointer is at the end of the existing file, so that new data items can be written from there onwards.</a:t>
            </a:r>
          </a:p>
          <a:p>
            <a:pPr algn="just"/>
            <a:r>
              <a:rPr lang="en-US" dirty="0" smtClean="0">
                <a:latin typeface="Times New Roman" pitchFamily="18" charset="0"/>
                <a:cs typeface="Times New Roman" pitchFamily="18" charset="0"/>
              </a:rPr>
              <a:t>So, if we are able to move the file pointer according as our need, then any data item can be read from a file or written onto a file randomly…………</a:t>
            </a:r>
            <a:r>
              <a:rPr lang="en-US" sz="3000" b="1" dirty="0" smtClean="0">
                <a:solidFill>
                  <a:srgbClr val="FF0000"/>
                </a:solidFill>
                <a:latin typeface="Times New Roman" pitchFamily="18" charset="0"/>
                <a:cs typeface="Times New Roman" pitchFamily="18" charset="0"/>
              </a:rPr>
              <a:t>Random Access</a:t>
            </a:r>
            <a:endParaRPr lang="en-US"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
        <p:nvSpPr>
          <p:cNvPr id="5" name="Title 4"/>
          <p:cNvSpPr>
            <a:spLocks noGrp="1"/>
          </p:cNvSpPr>
          <p:nvPr>
            <p:ph type="title"/>
          </p:nvPr>
        </p:nvSpPr>
        <p:spPr>
          <a:xfrm>
            <a:off x="76200" y="0"/>
            <a:ext cx="9067800" cy="990600"/>
          </a:xfrm>
        </p:spPr>
        <p:txBody>
          <a:bodyPr>
            <a:noAutofit/>
          </a:bodyPr>
          <a:lstStyle/>
          <a:p>
            <a:r>
              <a:rPr lang="en-US" sz="3200" u="sng" dirty="0" smtClean="0"/>
              <a:t>Use of file pointer for random access</a:t>
            </a:r>
            <a:r>
              <a:rPr lang="en-US" sz="3200" dirty="0" smtClean="0"/>
              <a:t>…</a:t>
            </a:r>
            <a:endParaRPr lang="en-US" sz="3200" u="sng" dirty="0"/>
          </a:p>
        </p:txBody>
      </p:sp>
    </p:spTree>
  </p:cSld>
  <p:clrMapOvr>
    <a:masterClrMapping/>
  </p:clrMapOvr>
  <p:transition spd="med">
    <p:wedg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marL="624078" indent="-514350" algn="just">
              <a:buClrTx/>
              <a:buFont typeface="+mj-lt"/>
              <a:buAutoNum type="arabicPeriod"/>
            </a:pPr>
            <a:r>
              <a:rPr lang="en-US" i="1" dirty="0" err="1" smtClean="0">
                <a:solidFill>
                  <a:srgbClr val="FF0000"/>
                </a:solidFill>
                <a:latin typeface="Times New Roman" pitchFamily="18" charset="0"/>
                <a:cs typeface="Times New Roman" pitchFamily="18" charset="0"/>
              </a:rPr>
              <a:t>ftell</a:t>
            </a:r>
            <a:r>
              <a:rPr lang="en-US"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This function takes a file pointer as argument and returns a number of type </a:t>
            </a:r>
            <a:r>
              <a:rPr lang="en-US" dirty="0" smtClean="0">
                <a:solidFill>
                  <a:srgbClr val="FF0000"/>
                </a:solidFill>
                <a:latin typeface="Times New Roman" pitchFamily="18" charset="0"/>
                <a:cs typeface="Times New Roman" pitchFamily="18" charset="0"/>
              </a:rPr>
              <a:t>long</a:t>
            </a:r>
            <a:r>
              <a:rPr lang="en-US" dirty="0" smtClean="0">
                <a:latin typeface="Times New Roman" pitchFamily="18" charset="0"/>
                <a:cs typeface="Times New Roman" pitchFamily="18" charset="0"/>
              </a:rPr>
              <a:t>, that indicates the current position of the file pointer within the file. This function is useful in saving the current position of a file, which can be used later in the program.</a:t>
            </a:r>
          </a:p>
          <a:p>
            <a:pPr marL="624078" indent="-514350" algn="just">
              <a:buNone/>
            </a:pP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Syntax</a:t>
            </a:r>
            <a:r>
              <a:rPr lang="en-US" dirty="0" smtClean="0">
                <a:latin typeface="Times New Roman" pitchFamily="18" charset="0"/>
                <a:cs typeface="Times New Roman" pitchFamily="18" charset="0"/>
              </a:rPr>
              <a:t> </a:t>
            </a:r>
            <a:endParaRPr lang="en-US" i="1" dirty="0" smtClean="0">
              <a:solidFill>
                <a:srgbClr val="FF0000"/>
              </a:solidFill>
              <a:latin typeface="Times New Roman" pitchFamily="18" charset="0"/>
              <a:cs typeface="Times New Roman" pitchFamily="18" charset="0"/>
            </a:endParaRPr>
          </a:p>
          <a:p>
            <a:pPr marL="880110" lvl="1" indent="-514350" algn="just">
              <a:buNone/>
            </a:pPr>
            <a:r>
              <a:rPr lang="en-US" i="1" dirty="0" smtClean="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n = </a:t>
            </a:r>
            <a:r>
              <a:rPr lang="en-US" b="1" i="1" dirty="0" err="1" smtClean="0">
                <a:solidFill>
                  <a:srgbClr val="FF0000"/>
                </a:solidFill>
                <a:latin typeface="Times New Roman" pitchFamily="18" charset="0"/>
                <a:cs typeface="Times New Roman" pitchFamily="18" charset="0"/>
              </a:rPr>
              <a:t>ftell</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marL="880110" lvl="1" indent="-514350" algn="just">
              <a:buNone/>
            </a:pPr>
            <a:r>
              <a:rPr lang="en-US" i="1" dirty="0" smtClean="0">
                <a:solidFill>
                  <a:srgbClr val="FF0000"/>
                </a:solidFill>
                <a:latin typeface="Times New Roman" pitchFamily="18" charset="0"/>
                <a:cs typeface="Times New Roman" pitchFamily="18" charset="0"/>
              </a:rPr>
              <a:t>	</a:t>
            </a:r>
            <a:r>
              <a:rPr lang="en-US" i="1" dirty="0" smtClean="0">
                <a:latin typeface="Times New Roman" pitchFamily="18" charset="0"/>
                <a:cs typeface="Times New Roman" pitchFamily="18" charset="0"/>
              </a:rPr>
              <a:t>Here, n would give the relative offset (in bytes) of the current position. This means that n bytes have already been read (or written).</a:t>
            </a:r>
          </a:p>
          <a:p>
            <a:pPr marL="624078" indent="-514350" algn="just">
              <a:buFont typeface="+mj-lt"/>
              <a:buAutoNum type="arabicPeriod"/>
            </a:pPr>
            <a:endParaRPr lang="en-US" i="1" dirty="0" smtClean="0">
              <a:solidFill>
                <a:srgbClr val="FF0000"/>
              </a:solidFill>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a:p>
        </p:txBody>
      </p:sp>
      <p:sp>
        <p:nvSpPr>
          <p:cNvPr id="5" name="Title 4"/>
          <p:cNvSpPr>
            <a:spLocks noGrp="1"/>
          </p:cNvSpPr>
          <p:nvPr>
            <p:ph type="title"/>
          </p:nvPr>
        </p:nvSpPr>
        <p:spPr>
          <a:xfrm>
            <a:off x="457200" y="0"/>
            <a:ext cx="8229600" cy="914400"/>
          </a:xfrm>
        </p:spPr>
        <p:txBody>
          <a:bodyPr>
            <a:normAutofit fontScale="90000"/>
          </a:bodyPr>
          <a:lstStyle/>
          <a:p>
            <a:r>
              <a:rPr lang="en-US" u="sng" dirty="0" smtClean="0"/>
              <a:t>Functions used in random access</a:t>
            </a:r>
            <a:endParaRPr lang="en-US" u="sng" dirty="0"/>
          </a:p>
        </p:txBody>
      </p:sp>
    </p:spTree>
  </p:cSld>
  <p:clrMapOvr>
    <a:masterClrMapping/>
  </p:clrMapOvr>
  <p:transition spd="med">
    <p:wedg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81600"/>
          </a:xfrm>
        </p:spPr>
        <p:txBody>
          <a:bodyPr>
            <a:normAutofit fontScale="92500"/>
          </a:bodyPr>
          <a:lstStyle/>
          <a:p>
            <a:pPr marL="624078" indent="-514350" algn="just">
              <a:buClrTx/>
              <a:buFont typeface="+mj-lt"/>
              <a:buAutoNum type="arabicPeriod" startAt="2"/>
            </a:pPr>
            <a:r>
              <a:rPr lang="en-US" i="1" dirty="0" smtClean="0">
                <a:solidFill>
                  <a:srgbClr val="FF0000"/>
                </a:solidFill>
                <a:latin typeface="Times New Roman" pitchFamily="18" charset="0"/>
                <a:cs typeface="Times New Roman" pitchFamily="18" charset="0"/>
              </a:rPr>
              <a:t>rewind()</a:t>
            </a:r>
            <a:r>
              <a:rPr lang="en-US" dirty="0" smtClean="0">
                <a:latin typeface="Times New Roman" pitchFamily="18" charset="0"/>
                <a:cs typeface="Times New Roman" pitchFamily="18" charset="0"/>
              </a:rPr>
              <a:t>: Do you remember that one way of positioning the file pointer to the beginning of the file is to close the file and then reopen it??? The </a:t>
            </a:r>
            <a:r>
              <a:rPr lang="en-US" b="1" i="1" dirty="0" smtClean="0">
                <a:latin typeface="Times New Roman" pitchFamily="18" charset="0"/>
                <a:cs typeface="Times New Roman" pitchFamily="18" charset="0"/>
              </a:rPr>
              <a:t>rewind()</a:t>
            </a:r>
            <a:r>
              <a:rPr lang="en-US" dirty="0" smtClean="0">
                <a:latin typeface="Times New Roman" pitchFamily="18" charset="0"/>
                <a:cs typeface="Times New Roman" pitchFamily="18" charset="0"/>
              </a:rPr>
              <a:t> function can do this without closing the file. This function takes a file pointer as argument and resets the current position of the file pointer to the start of the file. </a:t>
            </a:r>
          </a:p>
          <a:p>
            <a:pPr marL="624078" indent="-514350" algn="just">
              <a:buNone/>
            </a:pP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 Syntax: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r>
              <a:rPr lang="en-US" b="1" i="1" dirty="0" smtClean="0">
                <a:solidFill>
                  <a:srgbClr val="FF0000"/>
                </a:solidFill>
                <a:latin typeface="Times New Roman" pitchFamily="18" charset="0"/>
                <a:cs typeface="Times New Roman" pitchFamily="18" charset="0"/>
              </a:rPr>
              <a:t>rewind(</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marL="624078" lvl="1" indent="-514350" algn="just">
              <a:spcBef>
                <a:spcPts val="400"/>
              </a:spcBef>
              <a:buSzPct val="68000"/>
              <a:buFont typeface="Wingdings 3"/>
              <a:buChar char=""/>
            </a:pPr>
            <a:r>
              <a:rPr lang="en-US" i="1" dirty="0" smtClean="0">
                <a:solidFill>
                  <a:srgbClr val="FF0000"/>
                </a:solidFill>
                <a:latin typeface="Times New Roman" pitchFamily="18" charset="0"/>
                <a:cs typeface="Times New Roman" pitchFamily="18" charset="0"/>
              </a:rPr>
              <a:t>What these statements do?:			</a:t>
            </a:r>
            <a:r>
              <a:rPr lang="en-US" b="1" i="1" dirty="0" smtClean="0">
                <a:solidFill>
                  <a:srgbClr val="FF0000"/>
                </a:solidFill>
                <a:latin typeface="Times New Roman" pitchFamily="18" charset="0"/>
                <a:cs typeface="Times New Roman" pitchFamily="18" charset="0"/>
              </a:rPr>
              <a:t>rewind(</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marL="624078" lvl="1" indent="-514350" algn="just">
              <a:spcBef>
                <a:spcPts val="400"/>
              </a:spcBef>
              <a:buSzPct val="68000"/>
              <a:buNone/>
            </a:pPr>
            <a:r>
              <a:rPr lang="en-US" b="1" i="1" dirty="0" smtClean="0">
                <a:solidFill>
                  <a:srgbClr val="FF0000"/>
                </a:solidFill>
                <a:latin typeface="Times New Roman" pitchFamily="18" charset="0"/>
                <a:cs typeface="Times New Roman" pitchFamily="18" charset="0"/>
              </a:rPr>
              <a:t>							n=</a:t>
            </a:r>
            <a:r>
              <a:rPr lang="en-US" b="1" i="1" dirty="0" err="1" smtClean="0">
                <a:solidFill>
                  <a:srgbClr val="FF0000"/>
                </a:solidFill>
                <a:latin typeface="Times New Roman" pitchFamily="18" charset="0"/>
                <a:cs typeface="Times New Roman" pitchFamily="18" charset="0"/>
              </a:rPr>
              <a:t>ftell</a:t>
            </a:r>
            <a:r>
              <a:rPr lang="en-US" b="1" i="1" dirty="0" smtClean="0">
                <a:solidFill>
                  <a:srgbClr val="FF0000"/>
                </a:solidFill>
                <a:latin typeface="Times New Roman" pitchFamily="18" charset="0"/>
                <a:cs typeface="Times New Roman" pitchFamily="18" charset="0"/>
              </a:rPr>
              <a:t>(</a:t>
            </a:r>
            <a:r>
              <a:rPr lang="en-US" b="1" i="1" dirty="0" err="1" smtClean="0">
                <a:solidFill>
                  <a:srgbClr val="FF0000"/>
                </a:solidFill>
                <a:latin typeface="Times New Roman" pitchFamily="18" charset="0"/>
                <a:cs typeface="Times New Roman" pitchFamily="18" charset="0"/>
              </a:rPr>
              <a:t>fp</a:t>
            </a:r>
            <a:r>
              <a:rPr lang="en-US" b="1" i="1" dirty="0" smtClean="0">
                <a:solidFill>
                  <a:srgbClr val="FF0000"/>
                </a:solidFill>
                <a:latin typeface="Times New Roman" pitchFamily="18" charset="0"/>
                <a:cs typeface="Times New Roman" pitchFamily="18" charset="0"/>
              </a:rPr>
              <a:t>);</a:t>
            </a:r>
          </a:p>
          <a:p>
            <a:pPr marL="624078" indent="-514350" algn="just"/>
            <a:r>
              <a:rPr lang="en-US" i="1" dirty="0" smtClean="0">
                <a:latin typeface="Times New Roman" pitchFamily="18" charset="0"/>
                <a:cs typeface="Times New Roman" pitchFamily="18" charset="0"/>
              </a:rPr>
              <a:t>Here, n would be assigned 0, because file position has been set to the start of the file by </a:t>
            </a:r>
            <a:r>
              <a:rPr lang="en-US" b="1" i="1" dirty="0" smtClean="0">
                <a:latin typeface="Times New Roman" pitchFamily="18" charset="0"/>
                <a:cs typeface="Times New Roman" pitchFamily="18" charset="0"/>
              </a:rPr>
              <a:t>rewind()</a:t>
            </a:r>
            <a:r>
              <a:rPr lang="en-US" i="1" dirty="0" smtClean="0">
                <a:latin typeface="Times New Roman" pitchFamily="18" charset="0"/>
                <a:cs typeface="Times New Roman" pitchFamily="18" charset="0"/>
              </a:rPr>
              <a:t>.</a:t>
            </a:r>
          </a:p>
          <a:p>
            <a:pPr marL="624078" indent="-514350" algn="just"/>
            <a:r>
              <a:rPr lang="en-US" i="1" dirty="0" smtClean="0">
                <a:latin typeface="Times New Roman" pitchFamily="18" charset="0"/>
                <a:cs typeface="Times New Roman" pitchFamily="18" charset="0"/>
              </a:rPr>
              <a:t>Note: The first byte in the file is numbered as 0, second as 1, and so on.</a:t>
            </a: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
        <p:nvSpPr>
          <p:cNvPr id="5" name="Title 4"/>
          <p:cNvSpPr>
            <a:spLocks noGrp="1"/>
          </p:cNvSpPr>
          <p:nvPr>
            <p:ph type="title"/>
          </p:nvPr>
        </p:nvSpPr>
        <p:spPr>
          <a:xfrm>
            <a:off x="457200" y="0"/>
            <a:ext cx="8229600" cy="914400"/>
          </a:xfrm>
        </p:spPr>
        <p:txBody>
          <a:bodyPr>
            <a:normAutofit fontScale="90000"/>
          </a:bodyPr>
          <a:lstStyle/>
          <a:p>
            <a:r>
              <a:rPr lang="en-US" u="sng" dirty="0" smtClean="0"/>
              <a:t>Functions used in random access</a:t>
            </a:r>
            <a:endParaRPr lang="en-US" u="sng" dirty="0"/>
          </a:p>
        </p:txBody>
      </p:sp>
    </p:spTree>
  </p:cSld>
  <p:clrMapOvr>
    <a:masterClrMapping/>
  </p:clrMapOvr>
  <p:transition spd="med">
    <p:wedg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419600"/>
          </a:xfrm>
        </p:spPr>
        <p:txBody>
          <a:bodyPr>
            <a:normAutofit lnSpcReduction="10000"/>
          </a:bodyPr>
          <a:lstStyle/>
          <a:p>
            <a:pPr marL="624078" indent="-514350" algn="just">
              <a:buClrTx/>
              <a:buFont typeface="+mj-lt"/>
              <a:buAutoNum type="arabicPeriod" startAt="3"/>
            </a:pPr>
            <a:r>
              <a:rPr lang="en-US" i="1" dirty="0" err="1" smtClean="0">
                <a:solidFill>
                  <a:srgbClr val="FF0000"/>
                </a:solidFill>
                <a:latin typeface="Times New Roman" pitchFamily="18" charset="0"/>
                <a:cs typeface="Times New Roman" pitchFamily="18" charset="0"/>
              </a:rPr>
              <a:t>fseek</a:t>
            </a:r>
            <a:r>
              <a:rPr lang="en-US"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This function is used to move the file pointer to a desired position within a file.</a:t>
            </a:r>
          </a:p>
          <a:p>
            <a:pPr marL="624078" indent="-514350" algn="just">
              <a:buNone/>
            </a:pPr>
            <a:r>
              <a:rPr lang="en-US" i="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Syntax</a:t>
            </a:r>
          </a:p>
          <a:p>
            <a:pPr marL="624078" indent="-514350" algn="just">
              <a:buNone/>
            </a:pP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fseek</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fp</a:t>
            </a:r>
            <a:r>
              <a:rPr lang="en-US" i="1" dirty="0" smtClean="0">
                <a:latin typeface="Times New Roman" pitchFamily="18" charset="0"/>
                <a:cs typeface="Times New Roman" pitchFamily="18" charset="0"/>
              </a:rPr>
              <a:t>, offset, position);</a:t>
            </a:r>
            <a:endParaRPr lang="en-US" dirty="0" smtClean="0">
              <a:latin typeface="Times New Roman" pitchFamily="18" charset="0"/>
              <a:cs typeface="Times New Roman" pitchFamily="18" charset="0"/>
            </a:endParaRPr>
          </a:p>
          <a:p>
            <a:pPr marL="624078" indent="-514350" algn="just">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where </a:t>
            </a:r>
            <a:r>
              <a:rPr lang="en-US" i="1" dirty="0" err="1" smtClean="0">
                <a:latin typeface="Times New Roman" pitchFamily="18" charset="0"/>
                <a:cs typeface="Times New Roman" pitchFamily="18" charset="0"/>
              </a:rPr>
              <a:t>fp</a:t>
            </a:r>
            <a:r>
              <a:rPr lang="en-US" dirty="0" smtClean="0">
                <a:latin typeface="Times New Roman" pitchFamily="18" charset="0"/>
                <a:cs typeface="Times New Roman" pitchFamily="18" charset="0"/>
              </a:rPr>
              <a:t> is a file pointer, </a:t>
            </a:r>
            <a:r>
              <a:rPr lang="en-US" i="1" dirty="0" smtClean="0">
                <a:latin typeface="Times New Roman" pitchFamily="18" charset="0"/>
                <a:cs typeface="Times New Roman" pitchFamily="18" charset="0"/>
              </a:rPr>
              <a:t>offset</a:t>
            </a:r>
            <a:r>
              <a:rPr lang="en-US" dirty="0" smtClean="0">
                <a:latin typeface="Times New Roman" pitchFamily="18" charset="0"/>
                <a:cs typeface="Times New Roman" pitchFamily="18" charset="0"/>
              </a:rPr>
              <a:t> is a number or variable data type long, and </a:t>
            </a:r>
            <a:r>
              <a:rPr lang="en-US" i="1" dirty="0" smtClean="0">
                <a:latin typeface="Times New Roman" pitchFamily="18" charset="0"/>
                <a:cs typeface="Times New Roman" pitchFamily="18" charset="0"/>
              </a:rPr>
              <a:t>position</a:t>
            </a:r>
            <a:r>
              <a:rPr lang="en-US" dirty="0" smtClean="0">
                <a:latin typeface="Times New Roman" pitchFamily="18" charset="0"/>
                <a:cs typeface="Times New Roman" pitchFamily="18" charset="0"/>
              </a:rPr>
              <a:t> is an integer number</a:t>
            </a:r>
          </a:p>
          <a:p>
            <a:pPr marL="624078" indent="-514350"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offset </a:t>
            </a:r>
            <a:r>
              <a:rPr lang="en-US" dirty="0" smtClean="0">
                <a:latin typeface="Times New Roman" pitchFamily="18" charset="0"/>
                <a:cs typeface="Times New Roman" pitchFamily="18" charset="0"/>
              </a:rPr>
              <a:t>specifies the number of positions (bytes) to be moved from the location specified by </a:t>
            </a:r>
            <a:r>
              <a:rPr lang="en-US" i="1" dirty="0" smtClean="0">
                <a:latin typeface="Times New Roman" pitchFamily="18" charset="0"/>
                <a:cs typeface="Times New Roman" pitchFamily="18" charset="0"/>
              </a:rPr>
              <a:t>position.</a:t>
            </a:r>
          </a:p>
          <a:p>
            <a:pPr marL="624078" indent="-514350"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position </a:t>
            </a:r>
            <a:r>
              <a:rPr lang="en-US" dirty="0" smtClean="0">
                <a:latin typeface="Times New Roman" pitchFamily="18" charset="0"/>
                <a:cs typeface="Times New Roman" pitchFamily="18" charset="0"/>
              </a:rPr>
              <a:t>can have one of the following 3 values:</a:t>
            </a: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smtClean="0">
              <a:latin typeface="Times New Roman" pitchFamily="18" charset="0"/>
              <a:cs typeface="Times New Roman" pitchFamily="18" charset="0"/>
            </a:endParaRPr>
          </a:p>
          <a:p>
            <a:pPr marL="624078" indent="-514350" algn="just">
              <a:buFont typeface="+mj-lt"/>
              <a:buAutoNum type="arabicPeriod"/>
            </a:pPr>
            <a:endParaRPr lang="en-US"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a:p>
        </p:txBody>
      </p:sp>
      <p:sp>
        <p:nvSpPr>
          <p:cNvPr id="5" name="Title 4"/>
          <p:cNvSpPr>
            <a:spLocks noGrp="1"/>
          </p:cNvSpPr>
          <p:nvPr>
            <p:ph type="title"/>
          </p:nvPr>
        </p:nvSpPr>
        <p:spPr>
          <a:xfrm>
            <a:off x="304800" y="0"/>
            <a:ext cx="8686800" cy="914400"/>
          </a:xfrm>
        </p:spPr>
        <p:txBody>
          <a:bodyPr>
            <a:normAutofit fontScale="90000"/>
          </a:bodyPr>
          <a:lstStyle/>
          <a:p>
            <a:r>
              <a:rPr lang="en-US" u="sng" dirty="0" smtClean="0"/>
              <a:t>Functions used in random access…</a:t>
            </a:r>
            <a:endParaRPr lang="en-US" u="sng" dirty="0"/>
          </a:p>
        </p:txBody>
      </p:sp>
      <p:graphicFrame>
        <p:nvGraphicFramePr>
          <p:cNvPr id="6" name="Table 5"/>
          <p:cNvGraphicFramePr>
            <a:graphicFrameLocks noGrp="1"/>
          </p:cNvGraphicFramePr>
          <p:nvPr/>
        </p:nvGraphicFramePr>
        <p:xfrm>
          <a:off x="3429000" y="4876800"/>
          <a:ext cx="3733800" cy="1483360"/>
        </p:xfrm>
        <a:graphic>
          <a:graphicData uri="http://schemas.openxmlformats.org/drawingml/2006/table">
            <a:tbl>
              <a:tblPr firstRow="1" bandRow="1">
                <a:tableStyleId>{5C22544A-7EE6-4342-B048-85BDC9FD1C3A}</a:tableStyleId>
              </a:tblPr>
              <a:tblGrid>
                <a:gridCol w="756851"/>
                <a:gridCol w="2976949"/>
              </a:tblGrid>
              <a:tr h="370840">
                <a:tc>
                  <a:txBody>
                    <a:bodyPr/>
                    <a:lstStyle/>
                    <a:p>
                      <a:pPr algn="l"/>
                      <a:r>
                        <a:rPr lang="en-US" b="1" i="0" dirty="0" smtClean="0">
                          <a:latin typeface="Times New Roman" pitchFamily="18" charset="0"/>
                          <a:cs typeface="Times New Roman" pitchFamily="18" charset="0"/>
                        </a:rPr>
                        <a:t>Value</a:t>
                      </a:r>
                      <a:endParaRPr lang="en-US" b="1" i="0" dirty="0">
                        <a:latin typeface="Times New Roman" pitchFamily="18" charset="0"/>
                        <a:cs typeface="Times New Roman" pitchFamily="18" charset="0"/>
                      </a:endParaRPr>
                    </a:p>
                  </a:txBody>
                  <a:tcPr/>
                </a:tc>
                <a:tc>
                  <a:txBody>
                    <a:bodyPr/>
                    <a:lstStyle/>
                    <a:p>
                      <a:pPr algn="l"/>
                      <a:r>
                        <a:rPr lang="en-US" b="1" i="0" dirty="0" smtClean="0">
                          <a:latin typeface="Times New Roman" pitchFamily="18" charset="0"/>
                          <a:cs typeface="Times New Roman" pitchFamily="18" charset="0"/>
                        </a:rPr>
                        <a:t>Meaning</a:t>
                      </a:r>
                      <a:endParaRPr lang="en-US" b="1" i="0" dirty="0">
                        <a:latin typeface="Times New Roman" pitchFamily="18" charset="0"/>
                        <a:cs typeface="Times New Roman" pitchFamily="18" charset="0"/>
                      </a:endParaRPr>
                    </a:p>
                  </a:txBody>
                  <a:tcPr/>
                </a:tc>
              </a:tr>
              <a:tr h="370840">
                <a:tc>
                  <a:txBody>
                    <a:bodyPr/>
                    <a:lstStyle/>
                    <a:p>
                      <a:pPr algn="l"/>
                      <a:r>
                        <a:rPr lang="en-US" b="1" dirty="0" smtClean="0">
                          <a:latin typeface="Times New Roman" pitchFamily="18" charset="0"/>
                          <a:cs typeface="Times New Roman" pitchFamily="18" charset="0"/>
                        </a:rPr>
                        <a:t>0</a:t>
                      </a:r>
                      <a:endParaRPr lang="en-US" b="1" dirty="0">
                        <a:latin typeface="Times New Roman" pitchFamily="18" charset="0"/>
                        <a:cs typeface="Times New Roman" pitchFamily="18" charset="0"/>
                      </a:endParaRPr>
                    </a:p>
                  </a:txBody>
                  <a:tcPr/>
                </a:tc>
                <a:tc>
                  <a:txBody>
                    <a:bodyPr/>
                    <a:lstStyle/>
                    <a:p>
                      <a:pPr algn="l"/>
                      <a:r>
                        <a:rPr lang="en-US" b="1" dirty="0" smtClean="0">
                          <a:latin typeface="Times New Roman" pitchFamily="18" charset="0"/>
                          <a:cs typeface="Times New Roman" pitchFamily="18" charset="0"/>
                        </a:rPr>
                        <a:t>Beginning of file</a:t>
                      </a:r>
                      <a:endParaRPr lang="en-US" b="1" dirty="0">
                        <a:latin typeface="Times New Roman" pitchFamily="18" charset="0"/>
                        <a:cs typeface="Times New Roman" pitchFamily="18" charset="0"/>
                      </a:endParaRPr>
                    </a:p>
                  </a:txBody>
                  <a:tcPr/>
                </a:tc>
              </a:tr>
              <a:tr h="370840">
                <a:tc>
                  <a:txBody>
                    <a:bodyPr/>
                    <a:lstStyle/>
                    <a:p>
                      <a:pPr algn="l"/>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pPr algn="l"/>
                      <a:r>
                        <a:rPr lang="en-US" b="1" dirty="0" smtClean="0">
                          <a:latin typeface="Times New Roman" pitchFamily="18" charset="0"/>
                          <a:cs typeface="Times New Roman" pitchFamily="18" charset="0"/>
                        </a:rPr>
                        <a:t>Current position</a:t>
                      </a:r>
                      <a:endParaRPr lang="en-US" b="1" dirty="0">
                        <a:latin typeface="Times New Roman" pitchFamily="18" charset="0"/>
                        <a:cs typeface="Times New Roman" pitchFamily="18" charset="0"/>
                      </a:endParaRPr>
                    </a:p>
                  </a:txBody>
                  <a:tcPr/>
                </a:tc>
              </a:tr>
              <a:tr h="370840">
                <a:tc>
                  <a:txBody>
                    <a:bodyPr/>
                    <a:lstStyle/>
                    <a:p>
                      <a:pPr algn="l"/>
                      <a:r>
                        <a:rPr lang="en-US" b="1" dirty="0" smtClean="0">
                          <a:latin typeface="Times New Roman" pitchFamily="18" charset="0"/>
                          <a:cs typeface="Times New Roman" pitchFamily="18" charset="0"/>
                        </a:rPr>
                        <a:t>2</a:t>
                      </a:r>
                      <a:endParaRPr lang="en-US" b="1" dirty="0">
                        <a:latin typeface="Times New Roman" pitchFamily="18" charset="0"/>
                        <a:cs typeface="Times New Roman" pitchFamily="18" charset="0"/>
                      </a:endParaRPr>
                    </a:p>
                  </a:txBody>
                  <a:tcPr/>
                </a:tc>
                <a:tc>
                  <a:txBody>
                    <a:bodyPr/>
                    <a:lstStyle/>
                    <a:p>
                      <a:pPr algn="l"/>
                      <a:r>
                        <a:rPr lang="en-US" b="1" dirty="0" smtClean="0">
                          <a:latin typeface="Times New Roman" pitchFamily="18" charset="0"/>
                          <a:cs typeface="Times New Roman" pitchFamily="18" charset="0"/>
                        </a:rPr>
                        <a:t>End of file</a:t>
                      </a:r>
                      <a:endParaRPr lang="en-US" b="1" dirty="0">
                        <a:latin typeface="Times New Roman" pitchFamily="18" charset="0"/>
                        <a:cs typeface="Times New Roman" pitchFamily="18" charset="0"/>
                      </a:endParaRPr>
                    </a:p>
                  </a:txBody>
                  <a:tcPr/>
                </a:tc>
              </a:tr>
            </a:tbl>
          </a:graphicData>
        </a:graphic>
      </p:graphicFrame>
    </p:spTree>
  </p:cSld>
  <p:clrMapOvr>
    <a:masterClrMapping/>
  </p:clrMapOvr>
  <p:transition spd="med">
    <p:wedg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229600" cy="1295400"/>
          </a:xfrm>
        </p:spPr>
        <p:txBody>
          <a:bodyPr>
            <a:normAutofit lnSpcReduction="10000"/>
          </a:bodyPr>
          <a:lstStyle/>
          <a:p>
            <a:pPr algn="just"/>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offset </a:t>
            </a:r>
            <a:r>
              <a:rPr lang="en-US" dirty="0" smtClean="0">
                <a:latin typeface="Times New Roman" pitchFamily="18" charset="0"/>
                <a:cs typeface="Times New Roman" pitchFamily="18" charset="0"/>
              </a:rPr>
              <a:t>may be positive, meaning move forwards, or negative, meaning move backwards.</a:t>
            </a:r>
          </a:p>
          <a:p>
            <a:pPr algn="just"/>
            <a:r>
              <a:rPr lang="en-US" dirty="0" smtClean="0">
                <a:latin typeface="Times New Roman" pitchFamily="18" charset="0"/>
                <a:cs typeface="Times New Roman" pitchFamily="18" charset="0"/>
              </a:rPr>
              <a:t>Examples:</a:t>
            </a:r>
            <a:endParaRPr lang="en-US"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
        <p:nvSpPr>
          <p:cNvPr id="5" name="Title 4"/>
          <p:cNvSpPr>
            <a:spLocks noGrp="1"/>
          </p:cNvSpPr>
          <p:nvPr>
            <p:ph type="title"/>
          </p:nvPr>
        </p:nvSpPr>
        <p:spPr>
          <a:xfrm>
            <a:off x="457200" y="0"/>
            <a:ext cx="8229600" cy="762000"/>
          </a:xfrm>
        </p:spPr>
        <p:txBody>
          <a:bodyPr>
            <a:normAutofit/>
          </a:bodyPr>
          <a:lstStyle/>
          <a:p>
            <a:r>
              <a:rPr lang="en-US" sz="3600" dirty="0" err="1" smtClean="0"/>
              <a:t>fseek</a:t>
            </a:r>
            <a:r>
              <a:rPr lang="en-US" sz="3600" dirty="0" smtClean="0"/>
              <a:t>()…</a:t>
            </a:r>
            <a:endParaRPr lang="en-US" sz="3600" dirty="0"/>
          </a:p>
        </p:txBody>
      </p:sp>
      <p:graphicFrame>
        <p:nvGraphicFramePr>
          <p:cNvPr id="6" name="Table 5"/>
          <p:cNvGraphicFramePr>
            <a:graphicFrameLocks noGrp="1"/>
          </p:cNvGraphicFramePr>
          <p:nvPr/>
        </p:nvGraphicFramePr>
        <p:xfrm>
          <a:off x="0" y="2132336"/>
          <a:ext cx="9144000" cy="4725664"/>
        </p:xfrm>
        <a:graphic>
          <a:graphicData uri="http://schemas.openxmlformats.org/drawingml/2006/table">
            <a:tbl>
              <a:tblPr firstRow="1" bandRow="1">
                <a:tableStyleId>{5C22544A-7EE6-4342-B048-85BDC9FD1C3A}</a:tableStyleId>
              </a:tblPr>
              <a:tblGrid>
                <a:gridCol w="3204307"/>
                <a:gridCol w="5939693"/>
              </a:tblGrid>
              <a:tr h="384816">
                <a:tc>
                  <a:txBody>
                    <a:bodyPr/>
                    <a:lstStyle/>
                    <a:p>
                      <a:pPr algn="ctr"/>
                      <a:r>
                        <a:rPr lang="en-US" b="1" dirty="0" smtClean="0">
                          <a:latin typeface="Times New Roman" pitchFamily="18" charset="0"/>
                          <a:cs typeface="Times New Roman" pitchFamily="18" charset="0"/>
                        </a:rPr>
                        <a:t>Statement</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Meaning</a:t>
                      </a:r>
                      <a:endParaRPr lang="en-US" b="1" dirty="0">
                        <a:latin typeface="Times New Roman" pitchFamily="18" charset="0"/>
                        <a:cs typeface="Times New Roman" pitchFamily="18" charset="0"/>
                      </a:endParaRPr>
                    </a:p>
                  </a:txBody>
                  <a:tcPr/>
                </a:tc>
              </a:tr>
              <a:tr h="384816">
                <a:tc>
                  <a:txBody>
                    <a:bodyPr/>
                    <a:lstStyle/>
                    <a:p>
                      <a:pPr algn="ct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0L, 0);</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a:t>
                      </a:r>
                      <a:r>
                        <a:rPr lang="en-US" b="1" baseline="0" dirty="0" smtClean="0">
                          <a:latin typeface="Times New Roman" pitchFamily="18" charset="0"/>
                          <a:cs typeface="Times New Roman" pitchFamily="18" charset="0"/>
                        </a:rPr>
                        <a:t> file pointer to beginning of file. (Same as rewind.)</a:t>
                      </a:r>
                      <a:endParaRPr lang="en-US" b="1" dirty="0">
                        <a:latin typeface="Times New Roman" pitchFamily="18" charset="0"/>
                        <a:cs typeface="Times New Roman" pitchFamily="18" charset="0"/>
                      </a:endParaRPr>
                    </a:p>
                  </a:txBody>
                  <a:tcPr/>
                </a:tc>
              </a:tr>
              <a:tr h="664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0L, 1);</a:t>
                      </a:r>
                    </a:p>
                    <a:p>
                      <a:pPr algn="ct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Stay at the current position. (File pointer is not moved.)</a:t>
                      </a:r>
                      <a:endParaRPr lang="en-US" b="1" dirty="0">
                        <a:latin typeface="Times New Roman" pitchFamily="18" charset="0"/>
                        <a:cs typeface="Times New Roman" pitchFamily="18" charset="0"/>
                      </a:endParaRPr>
                    </a:p>
                  </a:txBody>
                  <a:tcPr/>
                </a:tc>
              </a:tr>
              <a:tr h="664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0L, 2);</a:t>
                      </a:r>
                    </a:p>
                    <a:p>
                      <a:pPr algn="ct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 file pointer past the last character of the file. (Go to the end of file.)</a:t>
                      </a:r>
                      <a:endParaRPr lang="en-US" b="1" dirty="0">
                        <a:latin typeface="Times New Roman" pitchFamily="18" charset="0"/>
                        <a:cs typeface="Times New Roman" pitchFamily="18" charset="0"/>
                      </a:endParaRPr>
                    </a:p>
                  </a:txBody>
                  <a:tcPr/>
                </a:tc>
              </a:tr>
              <a:tr h="384816">
                <a:tc>
                  <a:txBody>
                    <a:bodyPr/>
                    <a:lstStyle/>
                    <a:p>
                      <a:pPr algn="ct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m, 0);</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 file pointer to (m+1)</a:t>
                      </a:r>
                      <a:r>
                        <a:rPr lang="en-US" b="1" dirty="0" err="1" smtClean="0">
                          <a:latin typeface="Times New Roman" pitchFamily="18" charset="0"/>
                          <a:cs typeface="Times New Roman" pitchFamily="18" charset="0"/>
                        </a:rPr>
                        <a:t>th</a:t>
                      </a:r>
                      <a:r>
                        <a:rPr lang="en-US" b="1" dirty="0" smtClean="0">
                          <a:latin typeface="Times New Roman" pitchFamily="18" charset="0"/>
                          <a:cs typeface="Times New Roman" pitchFamily="18" charset="0"/>
                        </a:rPr>
                        <a:t> byte in the file.</a:t>
                      </a:r>
                      <a:endParaRPr lang="en-US" b="1" dirty="0">
                        <a:latin typeface="Times New Roman" pitchFamily="18" charset="0"/>
                        <a:cs typeface="Times New Roman" pitchFamily="18" charset="0"/>
                      </a:endParaRPr>
                    </a:p>
                  </a:txBody>
                  <a:tcPr/>
                </a:tc>
              </a:tr>
              <a:tr h="664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m, 1);</a:t>
                      </a:r>
                    </a:p>
                    <a:p>
                      <a:pPr algn="ct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 file pointer forwards by m bytes.</a:t>
                      </a:r>
                      <a:endParaRPr lang="en-US" b="1" dirty="0">
                        <a:latin typeface="Times New Roman" pitchFamily="18" charset="0"/>
                        <a:cs typeface="Times New Roman" pitchFamily="18" charset="0"/>
                      </a:endParaRPr>
                    </a:p>
                  </a:txBody>
                  <a:tcPr/>
                </a:tc>
              </a:tr>
              <a:tr h="6642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-m, 1);</a:t>
                      </a:r>
                    </a:p>
                    <a:p>
                      <a:pPr algn="ct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 file pointer backwards by m bytes from the current position.</a:t>
                      </a:r>
                      <a:endParaRPr lang="en-US" b="1" dirty="0">
                        <a:latin typeface="Times New Roman" pitchFamily="18" charset="0"/>
                        <a:cs typeface="Times New Roman" pitchFamily="18" charset="0"/>
                      </a:endParaRPr>
                    </a:p>
                  </a:txBody>
                  <a:tcPr/>
                </a:tc>
              </a:tr>
              <a:tr h="384816">
                <a:tc>
                  <a:txBody>
                    <a:bodyPr/>
                    <a:lstStyle/>
                    <a:p>
                      <a:pPr algn="ct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 -m, 2);</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Move file pointer backwards by m bytes from the end. (Positions the file pointer to the </a:t>
                      </a:r>
                      <a:r>
                        <a:rPr lang="en-US" b="1" dirty="0" err="1" smtClean="0">
                          <a:latin typeface="Times New Roman" pitchFamily="18" charset="0"/>
                          <a:cs typeface="Times New Roman" pitchFamily="18" charset="0"/>
                        </a:rPr>
                        <a:t>mth</a:t>
                      </a:r>
                      <a:r>
                        <a:rPr lang="en-US" b="1" dirty="0" smtClean="0">
                          <a:latin typeface="Times New Roman" pitchFamily="18" charset="0"/>
                          <a:cs typeface="Times New Roman" pitchFamily="18" charset="0"/>
                        </a:rPr>
                        <a:t> character from the end.)</a:t>
                      </a:r>
                      <a:endParaRPr lang="en-US" b="1" dirty="0">
                        <a:latin typeface="Times New Roman" pitchFamily="18" charset="0"/>
                        <a:cs typeface="Times New Roman" pitchFamily="18" charset="0"/>
                      </a:endParaRPr>
                    </a:p>
                  </a:txBody>
                  <a:tcPr/>
                </a:tc>
              </a:tr>
            </a:tbl>
          </a:graphicData>
        </a:graphic>
      </p:graphicFrame>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 general format for declaring and opening a file is:</a:t>
            </a:r>
          </a:p>
          <a:p>
            <a:pPr algn="just">
              <a:buNone/>
            </a:pP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FILE *</a:t>
            </a:r>
            <a:r>
              <a:rPr lang="en-US" b="1" dirty="0" err="1" smtClean="0">
                <a:solidFill>
                  <a:srgbClr val="FF0000"/>
                </a:solidFill>
                <a:latin typeface="Times New Roman" pitchFamily="18" charset="0"/>
                <a:cs typeface="Times New Roman" pitchFamily="18" charset="0"/>
              </a:rPr>
              <a:t>fp</a:t>
            </a:r>
            <a:r>
              <a:rPr lang="en-US" b="1" dirty="0" smtClean="0">
                <a:solidFill>
                  <a:srgbClr val="FF0000"/>
                </a:solidFill>
                <a:latin typeface="Times New Roman" pitchFamily="18" charset="0"/>
                <a:cs typeface="Times New Roman" pitchFamily="18" charset="0"/>
              </a:rPr>
              <a:t>;</a:t>
            </a:r>
          </a:p>
          <a:p>
            <a:pPr algn="just">
              <a:buNone/>
            </a:pP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fp</a:t>
            </a:r>
            <a:r>
              <a:rPr lang="en-US" b="1" dirty="0" smtClean="0">
                <a:solidFill>
                  <a:srgbClr val="FF0000"/>
                </a:solidFill>
                <a:latin typeface="Times New Roman" pitchFamily="18" charset="0"/>
                <a:cs typeface="Times New Roman" pitchFamily="18" charset="0"/>
              </a:rPr>
              <a:t>=</a:t>
            </a:r>
            <a:r>
              <a:rPr lang="en-US" b="1" dirty="0" err="1" smtClean="0">
                <a:solidFill>
                  <a:srgbClr val="FF0000"/>
                </a:solidFill>
                <a:latin typeface="Times New Roman" pitchFamily="18" charset="0"/>
                <a:cs typeface="Times New Roman" pitchFamily="18" charset="0"/>
              </a:rPr>
              <a:t>fopen</a:t>
            </a:r>
            <a:r>
              <a:rPr lang="en-US" b="1" dirty="0" smtClean="0">
                <a:solidFill>
                  <a:srgbClr val="FF0000"/>
                </a:solidFill>
                <a:latin typeface="Times New Roman" pitchFamily="18" charset="0"/>
                <a:cs typeface="Times New Roman" pitchFamily="18" charset="0"/>
              </a:rPr>
              <a:t>(“filename”, “mode”);</a:t>
            </a:r>
          </a:p>
          <a:p>
            <a:pPr algn="just"/>
            <a:r>
              <a:rPr lang="en-US" dirty="0" smtClean="0">
                <a:latin typeface="Times New Roman" pitchFamily="18" charset="0"/>
                <a:cs typeface="Times New Roman" pitchFamily="18" charset="0"/>
              </a:rPr>
              <a:t>Here, the first statement declares the variable </a:t>
            </a:r>
            <a:r>
              <a:rPr lang="en-US" i="1" dirty="0" err="1" smtClean="0">
                <a:latin typeface="Times New Roman" pitchFamily="18" charset="0"/>
                <a:cs typeface="Times New Roman" pitchFamily="18" charset="0"/>
              </a:rPr>
              <a:t>fp</a:t>
            </a:r>
            <a:r>
              <a:rPr lang="en-US" dirty="0" smtClean="0">
                <a:latin typeface="Times New Roman" pitchFamily="18" charset="0"/>
                <a:cs typeface="Times New Roman" pitchFamily="18" charset="0"/>
              </a:rPr>
              <a:t> as a “pointer to the data type FILE”.</a:t>
            </a:r>
          </a:p>
          <a:p>
            <a:pPr algn="just"/>
            <a:r>
              <a:rPr lang="en-US" dirty="0" smtClean="0">
                <a:latin typeface="Times New Roman" pitchFamily="18" charset="0"/>
                <a:cs typeface="Times New Roman" pitchFamily="18" charset="0"/>
              </a:rPr>
              <a:t>The second statement opens the file named </a:t>
            </a:r>
            <a:r>
              <a:rPr lang="en-US" i="1" dirty="0" smtClean="0">
                <a:latin typeface="Times New Roman" pitchFamily="18" charset="0"/>
                <a:cs typeface="Times New Roman" pitchFamily="18" charset="0"/>
              </a:rPr>
              <a:t>filename</a:t>
            </a:r>
            <a:r>
              <a:rPr lang="en-US" dirty="0" smtClean="0">
                <a:latin typeface="Times New Roman" pitchFamily="18" charset="0"/>
                <a:cs typeface="Times New Roman" pitchFamily="18" charset="0"/>
              </a:rPr>
              <a:t> with the purpose </a:t>
            </a:r>
            <a:r>
              <a:rPr lang="en-US" i="1" dirty="0" smtClean="0">
                <a:latin typeface="Times New Roman" pitchFamily="18" charset="0"/>
                <a:cs typeface="Times New Roman" pitchFamily="18" charset="0"/>
              </a:rPr>
              <a:t>mode </a:t>
            </a:r>
            <a:r>
              <a:rPr lang="en-US" dirty="0" smtClean="0">
                <a:latin typeface="Times New Roman" pitchFamily="18" charset="0"/>
                <a:cs typeface="Times New Roman" pitchFamily="18" charset="0"/>
              </a:rPr>
              <a:t>and the beginning address of the buffer area allocated for the file is stored by file pointer </a:t>
            </a:r>
            <a:r>
              <a:rPr lang="en-US" i="1" dirty="0" smtClean="0">
                <a:latin typeface="Times New Roman" pitchFamily="18" charset="0"/>
                <a:cs typeface="Times New Roman" pitchFamily="18" charset="0"/>
              </a:rPr>
              <a:t>fp</a:t>
            </a:r>
            <a:r>
              <a:rPr lang="en-US" dirty="0" smtClean="0">
                <a:latin typeface="Times New Roman" pitchFamily="18" charset="0"/>
                <a:cs typeface="Times New Roman" pitchFamily="18" charset="0"/>
              </a:rPr>
              <a:t>.</a:t>
            </a:r>
          </a:p>
          <a:p>
            <a:pPr algn="just"/>
            <a:r>
              <a:rPr lang="en-US" i="1" dirty="0" smtClean="0">
                <a:latin typeface="Times New Roman" pitchFamily="18" charset="0"/>
                <a:cs typeface="Times New Roman" pitchFamily="18" charset="0"/>
              </a:rPr>
              <a:t>Note: Any no. of files can be opened and used at a time.</a:t>
            </a:r>
          </a:p>
        </p:txBody>
      </p:sp>
      <p:sp>
        <p:nvSpPr>
          <p:cNvPr id="3" name="Title 2"/>
          <p:cNvSpPr>
            <a:spLocks noGrp="1"/>
          </p:cNvSpPr>
          <p:nvPr>
            <p:ph type="title"/>
          </p:nvPr>
        </p:nvSpPr>
        <p:spPr/>
        <p:txBody>
          <a:bodyPr/>
          <a:lstStyle/>
          <a:p>
            <a:r>
              <a:rPr lang="en-US" dirty="0" smtClean="0"/>
              <a:t>Defining and Opening a </a:t>
            </a:r>
            <a:r>
              <a:rPr lang="en-US" i="1" dirty="0" smtClean="0"/>
              <a:t>file</a:t>
            </a:r>
            <a:r>
              <a:rPr lang="en-US" dirty="0" smtClean="0"/>
              <a:t>…</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spd="med">
    <p:wedg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229600" cy="4267200"/>
          </a:xfrm>
        </p:spPr>
        <p:txBody>
          <a:bodyPr>
            <a:normAutofit/>
          </a:bodyPr>
          <a:lstStyle/>
          <a:p>
            <a:pPr algn="just"/>
            <a:r>
              <a:rPr lang="en-US" dirty="0" smtClean="0">
                <a:latin typeface="Times New Roman" pitchFamily="18" charset="0"/>
                <a:cs typeface="Times New Roman" pitchFamily="18" charset="0"/>
              </a:rPr>
              <a:t>When the operation is successful,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returns a 0 (zero).</a:t>
            </a:r>
          </a:p>
          <a:p>
            <a:pPr algn="just"/>
            <a:r>
              <a:rPr lang="en-US" dirty="0" smtClean="0">
                <a:latin typeface="Times New Roman" pitchFamily="18" charset="0"/>
                <a:cs typeface="Times New Roman" pitchFamily="18" charset="0"/>
              </a:rPr>
              <a:t>If  we attempt to move the file pointer beyond the file boundaries, an error occurs and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returns -1 (minus one).</a:t>
            </a:r>
          </a:p>
          <a:p>
            <a:pPr algn="just"/>
            <a:r>
              <a:rPr lang="en-US" dirty="0" smtClean="0">
                <a:latin typeface="Times New Roman" pitchFamily="18" charset="0"/>
                <a:cs typeface="Times New Roman" pitchFamily="18" charset="0"/>
              </a:rPr>
              <a:t>It is good practice to check whether an error has occurred or not, before proceeding further.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
        <p:nvSpPr>
          <p:cNvPr id="5" name="Title 4"/>
          <p:cNvSpPr>
            <a:spLocks noGrp="1"/>
          </p:cNvSpPr>
          <p:nvPr>
            <p:ph type="title"/>
          </p:nvPr>
        </p:nvSpPr>
        <p:spPr>
          <a:xfrm>
            <a:off x="457200" y="76200"/>
            <a:ext cx="8229600" cy="762000"/>
          </a:xfrm>
        </p:spPr>
        <p:txBody>
          <a:bodyPr>
            <a:normAutofit/>
          </a:bodyPr>
          <a:lstStyle/>
          <a:p>
            <a:r>
              <a:rPr lang="en-US" sz="3600" dirty="0" err="1" smtClean="0"/>
              <a:t>fseek</a:t>
            </a:r>
            <a:r>
              <a:rPr lang="en-US" sz="3600" dirty="0" smtClean="0"/>
              <a:t>()…</a:t>
            </a:r>
            <a:endParaRPr lang="en-US" sz="3600" dirty="0"/>
          </a:p>
        </p:txBody>
      </p:sp>
    </p:spTree>
  </p:cSld>
  <p:clrMapOvr>
    <a:masterClrMapping/>
  </p:clrMapOvr>
  <p:transition spd="med">
    <p:wedg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a:p>
        </p:txBody>
      </p:sp>
      <p:sp>
        <p:nvSpPr>
          <p:cNvPr id="5" name="Title 4"/>
          <p:cNvSpPr>
            <a:spLocks noGrp="1"/>
          </p:cNvSpPr>
          <p:nvPr>
            <p:ph type="title"/>
          </p:nvPr>
        </p:nvSpPr>
        <p:spPr>
          <a:xfrm>
            <a:off x="152400" y="0"/>
            <a:ext cx="8915400" cy="838200"/>
          </a:xfrm>
        </p:spPr>
        <p:txBody>
          <a:bodyPr>
            <a:noAutofit/>
          </a:bodyPr>
          <a:lstStyle/>
          <a:p>
            <a:r>
              <a:rPr lang="en-US" sz="2400" u="sng" dirty="0" smtClean="0"/>
              <a:t>/* A program that uses the functions </a:t>
            </a:r>
            <a:r>
              <a:rPr lang="en-US" sz="2400" u="sng" dirty="0" err="1" smtClean="0"/>
              <a:t>ftell</a:t>
            </a:r>
            <a:r>
              <a:rPr lang="en-US" sz="2400" u="sng" dirty="0" smtClean="0"/>
              <a:t>() and </a:t>
            </a:r>
            <a:r>
              <a:rPr lang="en-US" sz="2400" u="sng" dirty="0" err="1" smtClean="0"/>
              <a:t>fseek</a:t>
            </a:r>
            <a:r>
              <a:rPr lang="en-US" sz="2400" u="sng" dirty="0" smtClean="0"/>
              <a:t>() */</a:t>
            </a:r>
            <a:endParaRPr lang="en-US" sz="2400" u="sng" dirty="0"/>
          </a:p>
        </p:txBody>
      </p:sp>
      <p:sp>
        <p:nvSpPr>
          <p:cNvPr id="6" name="Content Placeholder 5"/>
          <p:cNvSpPr>
            <a:spLocks noGrp="1"/>
          </p:cNvSpPr>
          <p:nvPr>
            <p:ph idx="1"/>
          </p:nvPr>
        </p:nvSpPr>
        <p:spPr>
          <a:xfrm>
            <a:off x="457200" y="838200"/>
            <a:ext cx="8229600" cy="5169091"/>
          </a:xfrm>
        </p:spPr>
        <p:txBody>
          <a:bodyPr numCol="2">
            <a:noAutofit/>
          </a:bodyPr>
          <a:lstStyle/>
          <a:p>
            <a:pPr>
              <a:buNone/>
            </a:pPr>
            <a:r>
              <a:rPr lang="en-US" sz="1300" b="1" dirty="0" smtClean="0">
                <a:latin typeface="Times New Roman" pitchFamily="18" charset="0"/>
                <a:cs typeface="Times New Roman" pitchFamily="18" charset="0"/>
              </a:rPr>
              <a:t>#include &lt;stdio.h&gt;</a:t>
            </a:r>
          </a:p>
          <a:p>
            <a:pPr>
              <a:buNone/>
            </a:pPr>
            <a:r>
              <a:rPr lang="en-US" sz="1300" b="1" dirty="0" smtClean="0">
                <a:latin typeface="Times New Roman" pitchFamily="18" charset="0"/>
                <a:cs typeface="Times New Roman" pitchFamily="18" charset="0"/>
              </a:rPr>
              <a:t>void main()</a:t>
            </a:r>
          </a:p>
          <a:p>
            <a:pPr>
              <a:buNone/>
            </a:pP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FILE *</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char c;</a:t>
            </a:r>
          </a:p>
          <a:p>
            <a:pPr>
              <a:buNone/>
            </a:pPr>
            <a:r>
              <a:rPr lang="en-US" sz="1300" b="1" dirty="0" smtClean="0">
                <a:latin typeface="Times New Roman" pitchFamily="18" charset="0"/>
                <a:cs typeface="Times New Roman" pitchFamily="18" charset="0"/>
              </a:rPr>
              <a:t>long n;</a:t>
            </a:r>
          </a:p>
          <a:p>
            <a:pPr>
              <a:buNone/>
            </a:pPr>
            <a:r>
              <a:rPr lang="en-US" sz="1300" b="1" dirty="0" smtClean="0">
                <a:latin typeface="Times New Roman" pitchFamily="18" charset="0"/>
                <a:cs typeface="Times New Roman" pitchFamily="18" charset="0"/>
              </a:rPr>
              <a:t>clrscr();</a:t>
            </a:r>
          </a:p>
          <a:p>
            <a:pPr>
              <a:buNone/>
            </a:pP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fopen</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RANDOM","w</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if(</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==NULL)</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printf("\</a:t>
            </a:r>
            <a:r>
              <a:rPr lang="en-US" sz="1300" b="1" dirty="0" err="1" smtClean="0">
                <a:latin typeface="Times New Roman" pitchFamily="18" charset="0"/>
                <a:cs typeface="Times New Roman" pitchFamily="18" charset="0"/>
              </a:rPr>
              <a:t>nCannot</a:t>
            </a:r>
            <a:r>
              <a:rPr lang="en-US" sz="1300" b="1" dirty="0" smtClean="0">
                <a:latin typeface="Times New Roman" pitchFamily="18" charset="0"/>
                <a:cs typeface="Times New Roman" pitchFamily="18" charset="0"/>
              </a:rPr>
              <a:t> create file.");</a:t>
            </a:r>
          </a:p>
          <a:p>
            <a:pPr>
              <a:buNone/>
            </a:pPr>
            <a:r>
              <a:rPr lang="en-US" sz="1300" b="1" dirty="0" smtClean="0">
                <a:latin typeface="Times New Roman" pitchFamily="18" charset="0"/>
                <a:cs typeface="Times New Roman" pitchFamily="18" charset="0"/>
              </a:rPr>
              <a:t>	exit();</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while((c=</a:t>
            </a:r>
            <a:r>
              <a:rPr lang="en-US" sz="1300" b="1" dirty="0" err="1" smtClean="0">
                <a:latin typeface="Times New Roman" pitchFamily="18" charset="0"/>
                <a:cs typeface="Times New Roman" pitchFamily="18" charset="0"/>
              </a:rPr>
              <a:t>getchar</a:t>
            </a:r>
            <a:r>
              <a:rPr lang="en-US" sz="1300" b="1" dirty="0" smtClean="0">
                <a:latin typeface="Times New Roman" pitchFamily="18" charset="0"/>
                <a:cs typeface="Times New Roman" pitchFamily="18" charset="0"/>
              </a:rPr>
              <a:t>())!=EOF)</a:t>
            </a:r>
          </a:p>
          <a:p>
            <a:pPr>
              <a:buNone/>
            </a:pP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fputc</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c,fp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printf("\</a:t>
            </a:r>
            <a:r>
              <a:rPr lang="en-US" sz="1300" b="1" dirty="0" err="1" smtClean="0">
                <a:latin typeface="Times New Roman" pitchFamily="18" charset="0"/>
                <a:cs typeface="Times New Roman" pitchFamily="18" charset="0"/>
              </a:rPr>
              <a:t>nNo</a:t>
            </a:r>
            <a:r>
              <a:rPr lang="en-US" sz="1300" b="1" dirty="0" smtClean="0">
                <a:latin typeface="Times New Roman" pitchFamily="18" charset="0"/>
                <a:cs typeface="Times New Roman" pitchFamily="18" charset="0"/>
              </a:rPr>
              <a:t>. of characters entered=%</a:t>
            </a:r>
            <a:r>
              <a:rPr lang="en-US" sz="1300" b="1" dirty="0" err="1" smtClean="0">
                <a:latin typeface="Times New Roman" pitchFamily="18" charset="0"/>
                <a:cs typeface="Times New Roman" pitchFamily="18" charset="0"/>
              </a:rPr>
              <a:t>ld",ftell</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endParaRPr lang="en-US" sz="1300" b="1" dirty="0" smtClean="0">
              <a:latin typeface="Times New Roman" pitchFamily="18" charset="0"/>
              <a:cs typeface="Times New Roman" pitchFamily="18" charset="0"/>
            </a:endParaRPr>
          </a:p>
          <a:p>
            <a:pPr>
              <a:buNone/>
            </a:pPr>
            <a:r>
              <a:rPr lang="en-US" sz="1300" b="1" dirty="0" err="1" smtClean="0">
                <a:latin typeface="Times New Roman" pitchFamily="18" charset="0"/>
                <a:cs typeface="Times New Roman" pitchFamily="18" charset="0"/>
              </a:rPr>
              <a:t>fclose</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fopen</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RANDOM","r</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if(</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==NULL)</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printf("\</a:t>
            </a:r>
            <a:r>
              <a:rPr lang="en-US" sz="1300" b="1" dirty="0" err="1" smtClean="0">
                <a:latin typeface="Times New Roman" pitchFamily="18" charset="0"/>
                <a:cs typeface="Times New Roman" pitchFamily="18" charset="0"/>
              </a:rPr>
              <a:t>nCannot</a:t>
            </a:r>
            <a:r>
              <a:rPr lang="en-US" sz="1300" b="1" dirty="0" smtClean="0">
                <a:latin typeface="Times New Roman" pitchFamily="18" charset="0"/>
                <a:cs typeface="Times New Roman" pitchFamily="18" charset="0"/>
              </a:rPr>
              <a:t> create file.");</a:t>
            </a:r>
          </a:p>
          <a:p>
            <a:pPr>
              <a:buNone/>
            </a:pPr>
            <a:r>
              <a:rPr lang="en-US" sz="1300" b="1" dirty="0" smtClean="0">
                <a:latin typeface="Times New Roman" pitchFamily="18" charset="0"/>
                <a:cs typeface="Times New Roman" pitchFamily="18" charset="0"/>
              </a:rPr>
              <a:t>	exit();</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n=0L;</a:t>
            </a:r>
          </a:p>
          <a:p>
            <a:pPr>
              <a:buNone/>
            </a:pPr>
            <a:r>
              <a:rPr lang="en-US" sz="1300" b="1" dirty="0" smtClean="0">
                <a:latin typeface="Times New Roman" pitchFamily="18" charset="0"/>
                <a:cs typeface="Times New Roman" pitchFamily="18" charset="0"/>
              </a:rPr>
              <a:t>while(</a:t>
            </a:r>
            <a:r>
              <a:rPr lang="en-US" sz="1300" b="1" dirty="0" err="1" smtClean="0">
                <a:latin typeface="Times New Roman" pitchFamily="18" charset="0"/>
                <a:cs typeface="Times New Roman" pitchFamily="18" charset="0"/>
              </a:rPr>
              <a:t>feof</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)==0)</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fseek</a:t>
            </a:r>
            <a:r>
              <a:rPr lang="en-US" sz="1300" b="1" dirty="0" smtClean="0">
                <a:latin typeface="Times New Roman" pitchFamily="18" charset="0"/>
                <a:cs typeface="Times New Roman" pitchFamily="18" charset="0"/>
              </a:rPr>
              <a:t>(fp,n,0); //Position to (n+1)</a:t>
            </a:r>
            <a:r>
              <a:rPr lang="en-US" sz="1300" b="1" dirty="0" err="1" smtClean="0">
                <a:latin typeface="Times New Roman" pitchFamily="18" charset="0"/>
                <a:cs typeface="Times New Roman" pitchFamily="18" charset="0"/>
              </a:rPr>
              <a:t>th</a:t>
            </a:r>
            <a:r>
              <a:rPr lang="en-US" sz="1300" b="1" dirty="0" smtClean="0">
                <a:latin typeface="Times New Roman" pitchFamily="18" charset="0"/>
                <a:cs typeface="Times New Roman" pitchFamily="18" charset="0"/>
              </a:rPr>
              <a:t> character</a:t>
            </a:r>
          </a:p>
          <a:p>
            <a:pPr>
              <a:buNone/>
            </a:pPr>
            <a:r>
              <a:rPr lang="en-US" sz="1300" b="1" dirty="0" smtClean="0">
                <a:latin typeface="Times New Roman" pitchFamily="18" charset="0"/>
                <a:cs typeface="Times New Roman" pitchFamily="18" charset="0"/>
              </a:rPr>
              <a:t>	printf("Position of %c is %ld\</a:t>
            </a:r>
            <a:r>
              <a:rPr lang="en-US" sz="1300" b="1" dirty="0" err="1" smtClean="0">
                <a:latin typeface="Times New Roman" pitchFamily="18" charset="0"/>
                <a:cs typeface="Times New Roman" pitchFamily="18" charset="0"/>
              </a:rPr>
              <a:t>n",fgetc</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ftell</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n=n+5L;</a:t>
            </a:r>
          </a:p>
          <a:p>
            <a:pPr>
              <a:buNone/>
            </a:pPr>
            <a:r>
              <a:rPr lang="en-US" sz="1300" b="1" dirty="0" smtClean="0">
                <a:latin typeface="Times New Roman" pitchFamily="18" charset="0"/>
                <a:cs typeface="Times New Roman" pitchFamily="18" charset="0"/>
              </a:rPr>
              <a:t>	}</a:t>
            </a:r>
          </a:p>
          <a:p>
            <a:pPr>
              <a:buNone/>
            </a:pPr>
            <a:r>
              <a:rPr lang="en-US" sz="1300" b="1" dirty="0" err="1" smtClean="0">
                <a:latin typeface="Times New Roman" pitchFamily="18" charset="0"/>
                <a:cs typeface="Times New Roman" pitchFamily="18" charset="0"/>
              </a:rPr>
              <a:t>putchar</a:t>
            </a:r>
            <a:r>
              <a:rPr lang="en-US" sz="1300" b="1" dirty="0" smtClean="0">
                <a:latin typeface="Times New Roman" pitchFamily="18" charset="0"/>
                <a:cs typeface="Times New Roman" pitchFamily="18" charset="0"/>
              </a:rPr>
              <a:t>('\n');</a:t>
            </a:r>
          </a:p>
          <a:p>
            <a:pPr>
              <a:buNone/>
            </a:pPr>
            <a:endParaRPr lang="en-US" sz="1300" b="1" dirty="0" smtClean="0">
              <a:latin typeface="Times New Roman" pitchFamily="18" charset="0"/>
              <a:cs typeface="Times New Roman" pitchFamily="18" charset="0"/>
            </a:endParaRPr>
          </a:p>
          <a:p>
            <a:pPr>
              <a:buNone/>
            </a:pPr>
            <a:r>
              <a:rPr lang="en-US" sz="1300" b="1" dirty="0" err="1" smtClean="0">
                <a:latin typeface="Times New Roman" pitchFamily="18" charset="0"/>
                <a:cs typeface="Times New Roman" pitchFamily="18" charset="0"/>
              </a:rPr>
              <a:t>fseek</a:t>
            </a:r>
            <a:r>
              <a:rPr lang="en-US" sz="1300" b="1" dirty="0" smtClean="0">
                <a:latin typeface="Times New Roman" pitchFamily="18" charset="0"/>
                <a:cs typeface="Times New Roman" pitchFamily="18" charset="0"/>
              </a:rPr>
              <a:t>(fp,-1L,2); /*Position to the last character*/</a:t>
            </a:r>
          </a:p>
          <a:p>
            <a:pPr>
              <a:buNone/>
            </a:pPr>
            <a:r>
              <a:rPr lang="en-US" sz="1300" b="1" dirty="0" smtClean="0">
                <a:latin typeface="Times New Roman" pitchFamily="18" charset="0"/>
                <a:cs typeface="Times New Roman" pitchFamily="18" charset="0"/>
              </a:rPr>
              <a:t>	do</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putchar</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fgetc</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}while(!</a:t>
            </a:r>
            <a:r>
              <a:rPr lang="en-US" sz="1300" b="1" dirty="0" err="1" smtClean="0">
                <a:latin typeface="Times New Roman" pitchFamily="18" charset="0"/>
                <a:cs typeface="Times New Roman" pitchFamily="18" charset="0"/>
              </a:rPr>
              <a:t>fseek</a:t>
            </a:r>
            <a:r>
              <a:rPr lang="en-US" sz="1300" b="1" dirty="0" smtClean="0">
                <a:latin typeface="Times New Roman" pitchFamily="18" charset="0"/>
                <a:cs typeface="Times New Roman" pitchFamily="18" charset="0"/>
              </a:rPr>
              <a:t>(fp,-2L,1));</a:t>
            </a:r>
          </a:p>
          <a:p>
            <a:pPr>
              <a:buNone/>
            </a:pPr>
            <a:r>
              <a:rPr lang="en-US" sz="1300" b="1" dirty="0" err="1" smtClean="0">
                <a:latin typeface="Times New Roman" pitchFamily="18" charset="0"/>
                <a:cs typeface="Times New Roman" pitchFamily="18" charset="0"/>
              </a:rPr>
              <a:t>fclose</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getch();</a:t>
            </a:r>
          </a:p>
          <a:p>
            <a:pPr>
              <a:buNone/>
            </a:pPr>
            <a:r>
              <a:rPr lang="en-US" sz="1300" b="1" dirty="0" smtClean="0">
                <a:latin typeface="Times New Roman" pitchFamily="18" charset="0"/>
                <a:cs typeface="Times New Roman" pitchFamily="18" charset="0"/>
              </a:rPr>
              <a:t>}</a:t>
            </a:r>
            <a:endParaRPr lang="en-US" sz="1300" b="1"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
        <p:nvSpPr>
          <p:cNvPr id="5" name="Title 4"/>
          <p:cNvSpPr>
            <a:spLocks noGrp="1"/>
          </p:cNvSpPr>
          <p:nvPr>
            <p:ph type="title"/>
          </p:nvPr>
        </p:nvSpPr>
        <p:spPr/>
        <p:txBody>
          <a:bodyPr/>
          <a:lstStyle/>
          <a:p>
            <a:r>
              <a:rPr lang="en-US" dirty="0" smtClean="0"/>
              <a:t>Explanation</a:t>
            </a:r>
            <a:endParaRPr lang="en-US" dirty="0"/>
          </a:p>
        </p:txBody>
      </p:sp>
      <p:sp>
        <p:nvSpPr>
          <p:cNvPr id="6" name="Content Placeholder 1"/>
          <p:cNvSpPr>
            <a:spLocks noGrp="1"/>
          </p:cNvSpPr>
          <p:nvPr>
            <p:ph idx="1"/>
          </p:nvPr>
        </p:nvSpPr>
        <p:spPr>
          <a:xfrm>
            <a:off x="457200" y="1219200"/>
            <a:ext cx="8229600" cy="4788091"/>
          </a:xfrm>
        </p:spPr>
        <p:txBody>
          <a:bodyPr/>
          <a:lstStyle/>
          <a:p>
            <a:pPr algn="just"/>
            <a:r>
              <a:rPr lang="en-US" dirty="0" smtClean="0">
                <a:latin typeface="Times New Roman" pitchFamily="18" charset="0"/>
                <a:cs typeface="Times New Roman" pitchFamily="18" charset="0"/>
              </a:rPr>
              <a:t>A file called </a:t>
            </a:r>
            <a:r>
              <a:rPr lang="en-US" b="1" dirty="0" smtClean="0">
                <a:latin typeface="Times New Roman" pitchFamily="18" charset="0"/>
                <a:cs typeface="Times New Roman" pitchFamily="18" charset="0"/>
              </a:rPr>
              <a:t>RANDOM</a:t>
            </a:r>
            <a:r>
              <a:rPr lang="en-US" dirty="0" smtClean="0">
                <a:latin typeface="Times New Roman" pitchFamily="18" charset="0"/>
                <a:cs typeface="Times New Roman" pitchFamily="18" charset="0"/>
              </a:rPr>
              <a:t> is created with the following contents:</a:t>
            </a:r>
          </a:p>
          <a:p>
            <a:pPr>
              <a:buNone/>
            </a:pPr>
            <a:r>
              <a:rPr lang="en-US" dirty="0" smtClean="0">
                <a:latin typeface="Times New Roman" pitchFamily="18" charset="0"/>
                <a:cs typeface="Times New Roman" pitchFamily="18" charset="0"/>
              </a:rPr>
              <a:t>Stored Character:		A	B	C	…	Z</a:t>
            </a:r>
          </a:p>
          <a:p>
            <a:pPr>
              <a:buNone/>
            </a:pPr>
            <a:r>
              <a:rPr lang="en-US" dirty="0" smtClean="0">
                <a:latin typeface="Times New Roman" pitchFamily="18" charset="0"/>
                <a:cs typeface="Times New Roman" pitchFamily="18" charset="0"/>
              </a:rPr>
              <a:t>File Pointer Position:	0	1	2	…	25</a:t>
            </a:r>
          </a:p>
          <a:p>
            <a:pPr>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Then the file is read twice.</a:t>
            </a:r>
          </a:p>
          <a:p>
            <a:pPr algn="just"/>
            <a:r>
              <a:rPr lang="en-US" dirty="0" smtClean="0">
                <a:latin typeface="Times New Roman" pitchFamily="18" charset="0"/>
                <a:cs typeface="Times New Roman" pitchFamily="18" charset="0"/>
              </a:rPr>
              <a:t>At first, we read the contents of every fifth position and print its value with its position on the screen.</a:t>
            </a:r>
          </a:p>
          <a:p>
            <a:pPr algn="just"/>
            <a:r>
              <a:rPr lang="en-US" dirty="0" smtClean="0">
                <a:latin typeface="Times New Roman" pitchFamily="18" charset="0"/>
                <a:cs typeface="Times New Roman" pitchFamily="18" charset="0"/>
              </a:rPr>
              <a:t>At second, we read the contents of the file from the end and print the same on screen.</a:t>
            </a:r>
            <a:endParaRPr lang="en-US"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
        <p:nvSpPr>
          <p:cNvPr id="5" name="Title 4"/>
          <p:cNvSpPr>
            <a:spLocks noGrp="1"/>
          </p:cNvSpPr>
          <p:nvPr>
            <p:ph type="title"/>
          </p:nvPr>
        </p:nvSpPr>
        <p:spPr>
          <a:xfrm>
            <a:off x="457200" y="274638"/>
            <a:ext cx="8229600" cy="944562"/>
          </a:xfrm>
        </p:spPr>
        <p:txBody>
          <a:bodyPr/>
          <a:lstStyle/>
          <a:p>
            <a:r>
              <a:rPr lang="en-US" dirty="0" smtClean="0"/>
              <a:t>Explanation…</a:t>
            </a:r>
            <a:endParaRPr lang="en-US" dirty="0"/>
          </a:p>
        </p:txBody>
      </p:sp>
      <p:sp>
        <p:nvSpPr>
          <p:cNvPr id="6" name="Content Placeholder 1"/>
          <p:cNvSpPr>
            <a:spLocks noGrp="1"/>
          </p:cNvSpPr>
          <p:nvPr>
            <p:ph idx="1"/>
          </p:nvPr>
        </p:nvSpPr>
        <p:spPr>
          <a:xfrm>
            <a:off x="457200" y="1219200"/>
            <a:ext cx="8229600" cy="4788091"/>
          </a:xfrm>
        </p:spPr>
        <p:txBody>
          <a:bodyPr/>
          <a:lstStyle/>
          <a:p>
            <a:pPr algn="just"/>
            <a:r>
              <a:rPr lang="en-US" dirty="0" smtClean="0">
                <a:latin typeface="Times New Roman" pitchFamily="18" charset="0"/>
                <a:cs typeface="Times New Roman" pitchFamily="18" charset="0"/>
              </a:rPr>
              <a:t>The function </a:t>
            </a:r>
            <a:r>
              <a:rPr lang="en-US" b="1" i="1" dirty="0" err="1" smtClean="0">
                <a:latin typeface="Times New Roman" pitchFamily="18" charset="0"/>
                <a:cs typeface="Times New Roman" pitchFamily="18" charset="0"/>
              </a:rPr>
              <a:t>feof</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fp</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gives nonzero value only when all of the data from the specified file has been read. At 25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position </a:t>
            </a:r>
            <a:r>
              <a:rPr lang="en-US" b="1" i="1" dirty="0" err="1" smtClean="0">
                <a:latin typeface="Times New Roman" pitchFamily="18" charset="0"/>
                <a:cs typeface="Times New Roman" pitchFamily="18" charset="0"/>
              </a:rPr>
              <a:t>feof</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fp</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gives 0 so that the condition becomes true and the body gets executed.</a:t>
            </a:r>
          </a:p>
          <a:p>
            <a:pPr algn="just"/>
            <a:r>
              <a:rPr lang="en-US" dirty="0" smtClean="0">
                <a:latin typeface="Times New Roman" pitchFamily="18" charset="0"/>
                <a:cs typeface="Times New Roman" pitchFamily="18" charset="0"/>
              </a:rPr>
              <a:t>The file pointer crosses the end-of-file mark when the parameter </a:t>
            </a:r>
            <a:r>
              <a:rPr lang="en-US" b="1"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of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(fp,n,0)</a:t>
            </a:r>
            <a:r>
              <a:rPr lang="en-US" dirty="0" smtClean="0">
                <a:latin typeface="Times New Roman" pitchFamily="18" charset="0"/>
                <a:cs typeface="Times New Roman" pitchFamily="18" charset="0"/>
              </a:rPr>
              <a:t> becomes 30 so that after printing the content of position 30, the loop is terminated. (There is nothing in position 30.)</a:t>
            </a:r>
          </a:p>
          <a:p>
            <a:pPr algn="just"/>
            <a:r>
              <a:rPr lang="en-US" dirty="0" smtClean="0">
                <a:latin typeface="Times New Roman" pitchFamily="18" charset="0"/>
                <a:cs typeface="Times New Roman" pitchFamily="18" charset="0"/>
              </a:rPr>
              <a:t> For reading the file from the end, we use the statement:</a:t>
            </a:r>
            <a:r>
              <a:rPr lang="en-US" b="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(fp,-1,2);</a:t>
            </a:r>
            <a:r>
              <a:rPr lang="en-US" dirty="0" smtClean="0">
                <a:latin typeface="Times New Roman" pitchFamily="18" charset="0"/>
                <a:cs typeface="Times New Roman" pitchFamily="18" charset="0"/>
              </a:rPr>
              <a:t> so as to position the file pointer to the last character.</a:t>
            </a:r>
            <a:endParaRPr lang="en-US" b="1" i="1"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
        <p:nvSpPr>
          <p:cNvPr id="5" name="Title 4"/>
          <p:cNvSpPr>
            <a:spLocks noGrp="1"/>
          </p:cNvSpPr>
          <p:nvPr>
            <p:ph type="title"/>
          </p:nvPr>
        </p:nvSpPr>
        <p:spPr>
          <a:xfrm>
            <a:off x="457200" y="274638"/>
            <a:ext cx="8229600" cy="944562"/>
          </a:xfrm>
        </p:spPr>
        <p:txBody>
          <a:bodyPr/>
          <a:lstStyle/>
          <a:p>
            <a:r>
              <a:rPr lang="en-US" dirty="0" smtClean="0"/>
              <a:t>Explanation…</a:t>
            </a:r>
            <a:endParaRPr lang="en-US" dirty="0"/>
          </a:p>
        </p:txBody>
      </p:sp>
      <p:sp>
        <p:nvSpPr>
          <p:cNvPr id="6" name="Content Placeholder 1"/>
          <p:cNvSpPr>
            <a:spLocks noGrp="1"/>
          </p:cNvSpPr>
          <p:nvPr>
            <p:ph idx="1"/>
          </p:nvPr>
        </p:nvSpPr>
        <p:spPr>
          <a:xfrm>
            <a:off x="457200" y="1219200"/>
            <a:ext cx="8229600" cy="4788091"/>
          </a:xfrm>
        </p:spPr>
        <p:txBody>
          <a:bodyPr/>
          <a:lstStyle/>
          <a:p>
            <a:pPr algn="just"/>
            <a:r>
              <a:rPr lang="en-US" dirty="0" smtClean="0">
                <a:latin typeface="Times New Roman" pitchFamily="18" charset="0"/>
                <a:cs typeface="Times New Roman" pitchFamily="18" charset="0"/>
              </a:rPr>
              <a:t> For reading the file from the end, we use the statement:</a:t>
            </a:r>
            <a:r>
              <a:rPr lang="en-US" b="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(fp,-1,2);</a:t>
            </a:r>
            <a:r>
              <a:rPr lang="en-US" dirty="0" smtClean="0">
                <a:latin typeface="Times New Roman" pitchFamily="18" charset="0"/>
                <a:cs typeface="Times New Roman" pitchFamily="18" charset="0"/>
              </a:rPr>
              <a:t> so as to position the file pointer to the last character.</a:t>
            </a:r>
          </a:p>
          <a:p>
            <a:pPr algn="just"/>
            <a:r>
              <a:rPr lang="en-US" dirty="0" smtClean="0">
                <a:latin typeface="Times New Roman" pitchFamily="18" charset="0"/>
                <a:cs typeface="Times New Roman" pitchFamily="18" charset="0"/>
              </a:rPr>
              <a:t>Since every read causes the position to move forward by one position, we have to move it back by two positions to read the next character.</a:t>
            </a:r>
          </a:p>
          <a:p>
            <a:pPr algn="just"/>
            <a:r>
              <a:rPr lang="en-US" dirty="0" smtClean="0">
                <a:latin typeface="Times New Roman" pitchFamily="18" charset="0"/>
                <a:cs typeface="Times New Roman" pitchFamily="18" charset="0"/>
              </a:rPr>
              <a:t>This is done by the function </a:t>
            </a:r>
            <a:r>
              <a:rPr lang="en-US" b="1" i="1" dirty="0" err="1" smtClean="0">
                <a:latin typeface="Times New Roman" pitchFamily="18" charset="0"/>
                <a:cs typeface="Times New Roman" pitchFamily="18" charset="0"/>
              </a:rPr>
              <a:t>fseek</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fp</a:t>
            </a:r>
            <a:r>
              <a:rPr lang="en-US" b="1" i="1" dirty="0" smtClean="0">
                <a:latin typeface="Times New Roman" pitchFamily="18" charset="0"/>
                <a:cs typeface="Times New Roman" pitchFamily="18" charset="0"/>
              </a:rPr>
              <a:t>, -2L, 1); </a:t>
            </a:r>
            <a:r>
              <a:rPr lang="en-US" dirty="0" smtClean="0">
                <a:latin typeface="Times New Roman" pitchFamily="18" charset="0"/>
                <a:cs typeface="Times New Roman" pitchFamily="18" charset="0"/>
              </a:rPr>
              <a:t>in the </a:t>
            </a:r>
            <a:r>
              <a:rPr lang="en-US" b="1" dirty="0" smtClean="0">
                <a:latin typeface="Times New Roman" pitchFamily="18" charset="0"/>
                <a:cs typeface="Times New Roman" pitchFamily="18" charset="0"/>
              </a:rPr>
              <a:t>while</a:t>
            </a:r>
            <a:r>
              <a:rPr lang="en-US" dirty="0" smtClean="0">
                <a:latin typeface="Times New Roman" pitchFamily="18" charset="0"/>
                <a:cs typeface="Times New Roman" pitchFamily="18" charset="0"/>
              </a:rPr>
              <a:t> statement.</a:t>
            </a:r>
            <a:r>
              <a:rPr lang="en-US" b="1"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statement also tests whether the file pointer has crossed the file boundary or not………..the loop is terminated as soon as the file boundary is crossed.</a:t>
            </a:r>
            <a:endParaRPr lang="en-US"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 book record consists of its title, author, pages and price. Write a program to perform following operations: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Read the records of 13 books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Create at least one structure pointer to display the records of 13 books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Store records of all 13 books in the file “booklist.dat”</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Read only the information of 9 books from “booklist.dat” skipping 2 books from first and 2 books from last and display in terminal</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
        <p:nvSpPr>
          <p:cNvPr id="5" name="Title 4"/>
          <p:cNvSpPr>
            <a:spLocks noGrp="1"/>
          </p:cNvSpPr>
          <p:nvPr>
            <p:ph type="title"/>
          </p:nvPr>
        </p:nvSpPr>
        <p:spPr/>
        <p:txBody>
          <a:bodyPr/>
          <a:lstStyle/>
          <a:p>
            <a:r>
              <a:rPr lang="en-US" dirty="0" smtClean="0">
                <a:solidFill>
                  <a:srgbClr val="FF0000"/>
                </a:solidFill>
              </a:rPr>
              <a:t>Problem</a:t>
            </a:r>
            <a:endParaRPr lang="en-US" dirty="0">
              <a:solidFill>
                <a:srgbClr val="FF0000"/>
              </a:solidFill>
            </a:endParaRPr>
          </a:p>
        </p:txBody>
      </p:sp>
    </p:spTree>
  </p:cSld>
  <p:clrMapOvr>
    <a:masterClrMapping/>
  </p:clrMapOvr>
  <p:transition spd="med">
    <p:wedg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
            <a:ext cx="8229600" cy="5867400"/>
          </a:xfrm>
        </p:spPr>
        <p:txBody>
          <a:bodyPr numCol="2">
            <a:normAutofit fontScale="85000" lnSpcReduction="20000"/>
          </a:bodyPr>
          <a:lstStyle/>
          <a:p>
            <a:pPr>
              <a:buNone/>
            </a:pPr>
            <a:r>
              <a:rPr lang="en-US" b="1" dirty="0" smtClean="0">
                <a:latin typeface="Times New Roman" pitchFamily="18" charset="0"/>
                <a:cs typeface="Times New Roman" pitchFamily="18" charset="0"/>
              </a:rPr>
              <a:t>#define SIZE 13</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book</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title[40];</a:t>
            </a:r>
          </a:p>
          <a:p>
            <a:pPr>
              <a:buNone/>
            </a:pPr>
            <a:r>
              <a:rPr lang="en-US" b="1" dirty="0" smtClean="0">
                <a:latin typeface="Times New Roman" pitchFamily="18" charset="0"/>
                <a:cs typeface="Times New Roman" pitchFamily="18" charset="0"/>
              </a:rPr>
              <a:t>	char author[20];</a:t>
            </a:r>
          </a:p>
          <a:p>
            <a:pPr>
              <a:buNone/>
            </a:pPr>
            <a:r>
              <a:rPr lang="en-US" b="1" dirty="0" smtClean="0">
                <a:latin typeface="Times New Roman" pitchFamily="18" charset="0"/>
                <a:cs typeface="Times New Roman" pitchFamily="18" charset="0"/>
              </a:rPr>
              <a:t>	int pages;</a:t>
            </a:r>
          </a:p>
          <a:p>
            <a:pPr>
              <a:buNone/>
            </a:pPr>
            <a:r>
              <a:rPr lang="en-US" b="1" dirty="0" smtClean="0">
                <a:latin typeface="Times New Roman" pitchFamily="18" charset="0"/>
                <a:cs typeface="Times New Roman" pitchFamily="18" charset="0"/>
              </a:rPr>
              <a:t>	float price;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book b[SIZE];</a:t>
            </a:r>
          </a:p>
          <a:p>
            <a:pPr>
              <a:buNone/>
            </a:pPr>
            <a:r>
              <a:rPr lang="en-US" b="1" dirty="0" smtClean="0">
                <a:latin typeface="Times New Roman" pitchFamily="18" charset="0"/>
                <a:cs typeface="Times New Roman" pitchFamily="18" charset="0"/>
              </a:rPr>
              <a:t>int i;</a:t>
            </a:r>
          </a:p>
          <a:p>
            <a:pPr>
              <a:buNone/>
            </a:pPr>
            <a:r>
              <a:rPr lang="en-US" b="1" dirty="0" smtClean="0">
                <a:latin typeface="Times New Roman" pitchFamily="18" charset="0"/>
                <a:cs typeface="Times New Roman" pitchFamily="18" charset="0"/>
              </a:rPr>
              <a:t>float temp;</a:t>
            </a:r>
          </a:p>
          <a:p>
            <a:pPr>
              <a:buNone/>
            </a:pPr>
            <a:r>
              <a:rPr lang="en-US" b="1" dirty="0" smtClean="0">
                <a:latin typeface="Times New Roman" pitchFamily="18" charset="0"/>
                <a:cs typeface="Times New Roman" pitchFamily="18" charset="0"/>
              </a:rPr>
              <a:t>struct book *</a:t>
            </a:r>
            <a:r>
              <a:rPr lang="en-US" b="1" dirty="0" err="1" smtClean="0">
                <a:latin typeface="Times New Roman" pitchFamily="18" charset="0"/>
                <a:cs typeface="Times New Roman" pitchFamily="18" charset="0"/>
              </a:rPr>
              <a:t>bp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book bb[SIZE];</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SIZE;i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record of book%d",i+1);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title:\t");</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s",b</a:t>
            </a:r>
            <a:r>
              <a:rPr lang="en-US" b="1" dirty="0" smtClean="0">
                <a:latin typeface="Times New Roman" pitchFamily="18" charset="0"/>
                <a:cs typeface="Times New Roman" pitchFamily="18" charset="0"/>
              </a:rPr>
              <a:t>[i].title);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author:\t");</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s",b</a:t>
            </a:r>
            <a:r>
              <a:rPr lang="en-US" b="1" dirty="0" smtClean="0">
                <a:latin typeface="Times New Roman" pitchFamily="18" charset="0"/>
                <a:cs typeface="Times New Roman" pitchFamily="18" charset="0"/>
              </a:rPr>
              <a:t>[i].author);</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no. of pages:\t");</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d",&amp;b</a:t>
            </a:r>
            <a:r>
              <a:rPr lang="en-US" b="1" dirty="0" smtClean="0">
                <a:latin typeface="Times New Roman" pitchFamily="18" charset="0"/>
                <a:cs typeface="Times New Roman" pitchFamily="18" charset="0"/>
              </a:rPr>
              <a:t>[i].pages);</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price:\t");</a:t>
            </a:r>
          </a:p>
          <a:p>
            <a:pPr>
              <a:buNone/>
            </a:pPr>
            <a:r>
              <a:rPr lang="en-US" b="1" dirty="0" smtClean="0">
                <a:latin typeface="Times New Roman" pitchFamily="18" charset="0"/>
                <a:cs typeface="Times New Roman" pitchFamily="18" charset="0"/>
              </a:rPr>
              <a:t>	scanf("%</a:t>
            </a:r>
            <a:r>
              <a:rPr lang="en-US" b="1" dirty="0" err="1" smtClean="0">
                <a:latin typeface="Times New Roman" pitchFamily="18" charset="0"/>
                <a:cs typeface="Times New Roman" pitchFamily="18" charset="0"/>
              </a:rPr>
              <a:t>f",&amp;temp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b[i].price=temp;</a:t>
            </a:r>
          </a:p>
          <a:p>
            <a:pPr>
              <a:buNone/>
            </a:pPr>
            <a:r>
              <a:rPr lang="en-US" b="1"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spd="med">
    <p:wedg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70000" lnSpcReduction="20000"/>
          </a:bodyPr>
          <a:lstStyle/>
          <a:p>
            <a:pPr>
              <a:buNone/>
            </a:pPr>
            <a:r>
              <a:rPr lang="en-US" b="1" dirty="0" err="1" smtClean="0">
                <a:latin typeface="Times New Roman" pitchFamily="18" charset="0"/>
                <a:cs typeface="Times New Roman" pitchFamily="18" charset="0"/>
              </a:rPr>
              <a:t>bp</a:t>
            </a:r>
            <a:r>
              <a:rPr lang="en-US" b="1" dirty="0" smtClean="0">
                <a:latin typeface="Times New Roman" pitchFamily="18" charset="0"/>
                <a:cs typeface="Times New Roman" pitchFamily="18" charset="0"/>
              </a:rPr>
              <a:t>=b;  //</a:t>
            </a:r>
            <a:r>
              <a:rPr lang="en-US" b="1" dirty="0" err="1" smtClean="0">
                <a:latin typeface="Times New Roman" pitchFamily="18" charset="0"/>
                <a:cs typeface="Times New Roman" pitchFamily="18" charset="0"/>
              </a:rPr>
              <a:t>bp</a:t>
            </a:r>
            <a:r>
              <a:rPr lang="en-US" b="1" dirty="0" smtClean="0">
                <a:latin typeface="Times New Roman" pitchFamily="18" charset="0"/>
                <a:cs typeface="Times New Roman" pitchFamily="18" charset="0"/>
              </a:rPr>
              <a:t>=&amp;b[0];</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SIZE;i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nRecord</a:t>
            </a:r>
            <a:r>
              <a:rPr lang="en-US" b="1" dirty="0" smtClean="0">
                <a:latin typeface="Times New Roman" pitchFamily="18" charset="0"/>
                <a:cs typeface="Times New Roman" pitchFamily="18" charset="0"/>
              </a:rPr>
              <a:t> of Book%d",i+1);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nTitle</a:t>
            </a:r>
            <a:r>
              <a:rPr lang="en-US"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tAuthor</a:t>
            </a:r>
            <a:r>
              <a:rPr lang="en-US"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bp+i</a:t>
            </a:r>
            <a:r>
              <a:rPr lang="en-US" b="1" dirty="0" smtClean="0">
                <a:latin typeface="Times New Roman" pitchFamily="18" charset="0"/>
                <a:cs typeface="Times New Roman" pitchFamily="18" charset="0"/>
              </a:rPr>
              <a:t>)-&gt;title,(</a:t>
            </a:r>
            <a:r>
              <a:rPr lang="en-US" b="1" dirty="0" err="1" smtClean="0">
                <a:latin typeface="Times New Roman" pitchFamily="18" charset="0"/>
                <a:cs typeface="Times New Roman" pitchFamily="18" charset="0"/>
              </a:rPr>
              <a:t>bp+i</a:t>
            </a:r>
            <a:r>
              <a:rPr lang="en-US" b="1" dirty="0" smtClean="0">
                <a:latin typeface="Times New Roman" pitchFamily="18" charset="0"/>
                <a:cs typeface="Times New Roman" pitchFamily="18" charset="0"/>
              </a:rPr>
              <a:t>)-&gt;author);</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nNo</a:t>
            </a:r>
            <a:r>
              <a:rPr lang="en-US" b="1" dirty="0" smtClean="0">
                <a:latin typeface="Times New Roman" pitchFamily="18" charset="0"/>
                <a:cs typeface="Times New Roman" pitchFamily="18" charset="0"/>
              </a:rPr>
              <a:t>. of pages:%d\</a:t>
            </a:r>
            <a:r>
              <a:rPr lang="en-US" b="1" dirty="0" err="1" smtClean="0">
                <a:latin typeface="Times New Roman" pitchFamily="18" charset="0"/>
                <a:cs typeface="Times New Roman" pitchFamily="18" charset="0"/>
              </a:rPr>
              <a:t>tPrice</a:t>
            </a:r>
            <a:r>
              <a:rPr lang="en-US" b="1" dirty="0" smtClean="0">
                <a:latin typeface="Times New Roman" pitchFamily="18" charset="0"/>
                <a:cs typeface="Times New Roman" pitchFamily="18" charset="0"/>
              </a:rPr>
              <a:t>:%.2f\n",(</a:t>
            </a:r>
            <a:r>
              <a:rPr lang="en-US" b="1" dirty="0" err="1" smtClean="0">
                <a:latin typeface="Times New Roman" pitchFamily="18" charset="0"/>
                <a:cs typeface="Times New Roman" pitchFamily="18" charset="0"/>
              </a:rPr>
              <a:t>bp+i</a:t>
            </a:r>
            <a:r>
              <a:rPr lang="en-US" b="1" dirty="0" smtClean="0">
                <a:latin typeface="Times New Roman" pitchFamily="18" charset="0"/>
                <a:cs typeface="Times New Roman" pitchFamily="18" charset="0"/>
              </a:rPr>
              <a:t>)-&gt;pages,(</a:t>
            </a:r>
            <a:r>
              <a:rPr lang="en-US" b="1" dirty="0" err="1" smtClean="0">
                <a:latin typeface="Times New Roman" pitchFamily="18" charset="0"/>
                <a:cs typeface="Times New Roman" pitchFamily="18" charset="0"/>
              </a:rPr>
              <a:t>bp+i</a:t>
            </a:r>
            <a:r>
              <a:rPr lang="en-US" b="1" dirty="0" smtClean="0">
                <a:latin typeface="Times New Roman" pitchFamily="18" charset="0"/>
                <a:cs typeface="Times New Roman" pitchFamily="18" charset="0"/>
              </a:rPr>
              <a:t>)-&gt;price);</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booklist.dat","w+b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puts("Cannot create file");</a:t>
            </a:r>
          </a:p>
          <a:p>
            <a:pPr>
              <a:buNone/>
            </a:pPr>
            <a:r>
              <a:rPr lang="en-US" b="1" dirty="0" smtClean="0">
                <a:latin typeface="Times New Roman" pitchFamily="18" charset="0"/>
                <a:cs typeface="Times New Roman" pitchFamily="18" charset="0"/>
              </a:rPr>
              <a:t>	exit();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SIZE;i</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b,sizeof</a:t>
            </a:r>
            <a:r>
              <a:rPr lang="en-US" b="1" dirty="0" smtClean="0">
                <a:latin typeface="Times New Roman" pitchFamily="18" charset="0"/>
                <a:cs typeface="Times New Roman" pitchFamily="18" charset="0"/>
              </a:rPr>
              <a:t>(b),1,fp);</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fp,sizeof</a:t>
            </a:r>
            <a:r>
              <a:rPr lang="en-US" b="1" dirty="0" smtClean="0">
                <a:latin typeface="Times New Roman" pitchFamily="18" charset="0"/>
                <a:cs typeface="Times New Roman" pitchFamily="18" charset="0"/>
              </a:rPr>
              <a:t>(b)*2,0);</a:t>
            </a:r>
          </a:p>
          <a:p>
            <a:pPr>
              <a:buNone/>
            </a:pPr>
            <a:r>
              <a:rPr lang="en-US" b="1" dirty="0" smtClean="0">
                <a:latin typeface="Times New Roman" pitchFamily="18" charset="0"/>
                <a:cs typeface="Times New Roman" pitchFamily="18" charset="0"/>
              </a:rPr>
              <a:t>i=2;</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nReading</a:t>
            </a:r>
            <a:r>
              <a:rPr lang="en-US" b="1" dirty="0" smtClean="0">
                <a:latin typeface="Times New Roman" pitchFamily="18" charset="0"/>
                <a:cs typeface="Times New Roman" pitchFamily="18" charset="0"/>
              </a:rPr>
              <a:t> from file:");</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bb,sizeof</a:t>
            </a:r>
            <a:r>
              <a:rPr lang="en-US" b="1" dirty="0" smtClean="0">
                <a:latin typeface="Times New Roman" pitchFamily="18" charset="0"/>
                <a:cs typeface="Times New Roman" pitchFamily="18" charset="0"/>
              </a:rPr>
              <a:t>(bb),1,fp)==1)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while(i&lt;SIZE-2)</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nTitle</a:t>
            </a:r>
            <a:r>
              <a:rPr lang="en-US"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tAuthor</a:t>
            </a:r>
            <a:r>
              <a:rPr lang="en-US" b="1" dirty="0" smtClean="0">
                <a:latin typeface="Times New Roman" pitchFamily="18" charset="0"/>
                <a:cs typeface="Times New Roman" pitchFamily="18" charset="0"/>
              </a:rPr>
              <a:t>:%s", bb[i].title, bb[i].author);</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nNo</a:t>
            </a:r>
            <a:r>
              <a:rPr lang="en-US" b="1" dirty="0" smtClean="0">
                <a:latin typeface="Times New Roman" pitchFamily="18" charset="0"/>
                <a:cs typeface="Times New Roman" pitchFamily="18" charset="0"/>
              </a:rPr>
              <a:t>. of pages:%d\</a:t>
            </a:r>
            <a:r>
              <a:rPr lang="en-US" b="1" dirty="0" err="1" smtClean="0">
                <a:latin typeface="Times New Roman" pitchFamily="18" charset="0"/>
                <a:cs typeface="Times New Roman" pitchFamily="18" charset="0"/>
              </a:rPr>
              <a:t>tPrice</a:t>
            </a:r>
            <a:r>
              <a:rPr lang="en-US" b="1" dirty="0" smtClean="0">
                <a:latin typeface="Times New Roman" pitchFamily="18" charset="0"/>
                <a:cs typeface="Times New Roman" pitchFamily="18" charset="0"/>
              </a:rPr>
              <a:t>:%f\n", bb[i].pages, bb[i].price);</a:t>
            </a:r>
          </a:p>
          <a:p>
            <a:pPr>
              <a:buNone/>
            </a:pPr>
            <a:r>
              <a:rPr lang="en-US" b="1" dirty="0" smtClean="0">
                <a:latin typeface="Times New Roman" pitchFamily="18" charset="0"/>
                <a:cs typeface="Times New Roman" pitchFamily="18" charset="0"/>
              </a:rPr>
              <a:t>	  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ransition spd="med">
    <p:wedg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 car record consists of its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model</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i="1" dirty="0" err="1" smtClean="0">
                <a:effectLst>
                  <a:outerShdw blurRad="38100" dist="38100" dir="2700000" algn="tl">
                    <a:srgbClr val="000000">
                      <a:alpha val="43137"/>
                    </a:srgbClr>
                  </a:outerShdw>
                </a:effectLst>
                <a:latin typeface="Times New Roman" pitchFamily="18" charset="0"/>
                <a:cs typeface="Times New Roman" pitchFamily="18" charset="0"/>
              </a:rPr>
              <a:t>manufacture_year</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price</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Write a program to perform following operations: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Read the records of 13 cars.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Create at least one structure pointer to display the records of 13 cars.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Store records of all 13 cars in the file “c.mpg”.</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Read only the information of 5 cars from “c.mpg”, skipping 8 cars from first and display in standard output device.</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a:p>
        </p:txBody>
      </p:sp>
      <p:sp>
        <p:nvSpPr>
          <p:cNvPr id="5" name="Title 4"/>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PROBLEM</a:t>
            </a:r>
            <a:endParaRPr lang="en-US" dirty="0">
              <a:solidFill>
                <a:srgbClr val="FF0000"/>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Create a structure named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employee</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having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empname</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age</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salary</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as its members. Read these information for a number of employees (till user wants) and write these information to a file named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employee.txt </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in C-drive. Finally, the program should be able to search the information of a particular employee by its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empname</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from the file. </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
        <p:nvSpPr>
          <p:cNvPr id="5" name="Title 4"/>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PROBLEM</a:t>
            </a:r>
            <a:endParaRPr lang="en-US" dirty="0">
              <a:solidFill>
                <a:srgbClr val="FF0000"/>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The file opening mode specifies the way in which a file should be opened (i.e. for reading, writing or both, appending at the end of the file, overwriting the file, etc.).</a:t>
            </a:r>
          </a:p>
          <a:p>
            <a:pPr algn="just"/>
            <a:r>
              <a:rPr lang="en-US" dirty="0" smtClean="0">
                <a:latin typeface="Times New Roman" pitchFamily="18" charset="0"/>
                <a:cs typeface="Times New Roman" pitchFamily="18" charset="0"/>
              </a:rPr>
              <a:t>There are mainly six modes:</a:t>
            </a:r>
          </a:p>
          <a:p>
            <a:pPr marL="850392" lvl="1" indent="-457200" algn="just">
              <a:buFont typeface="+mj-lt"/>
              <a:buAutoNum type="arabicPeriod"/>
            </a:pPr>
            <a:r>
              <a:rPr lang="en-US" dirty="0" smtClean="0">
                <a:latin typeface="Times New Roman" pitchFamily="18" charset="0"/>
                <a:cs typeface="Times New Roman" pitchFamily="18" charset="0"/>
              </a:rPr>
              <a:t>“r” (i.e. read mode)</a:t>
            </a:r>
          </a:p>
          <a:p>
            <a:pPr marL="850392" lvl="1" indent="-457200" algn="just">
              <a:buFont typeface="+mj-lt"/>
              <a:buAutoNum type="arabicPeriod"/>
            </a:pPr>
            <a:r>
              <a:rPr lang="en-US" dirty="0" smtClean="0">
                <a:latin typeface="Times New Roman" pitchFamily="18" charset="0"/>
                <a:cs typeface="Times New Roman" pitchFamily="18" charset="0"/>
              </a:rPr>
              <a:t>“w” (i.e. write mode)</a:t>
            </a:r>
          </a:p>
          <a:p>
            <a:pPr marL="850392" lvl="1" indent="-457200" algn="just">
              <a:buFont typeface="+mj-lt"/>
              <a:buAutoNum type="arabicPeriod"/>
            </a:pPr>
            <a:r>
              <a:rPr lang="en-US" dirty="0" smtClean="0">
                <a:latin typeface="Times New Roman" pitchFamily="18" charset="0"/>
                <a:cs typeface="Times New Roman" pitchFamily="18" charset="0"/>
              </a:rPr>
              <a:t>“a” (i.e. append mode)</a:t>
            </a:r>
          </a:p>
          <a:p>
            <a:pPr marL="850392" lvl="1" indent="-457200" algn="just">
              <a:buFont typeface="+mj-lt"/>
              <a:buAutoNum type="arabicPeriod"/>
            </a:pPr>
            <a:r>
              <a:rPr lang="en-US" dirty="0" smtClean="0">
                <a:latin typeface="Times New Roman" pitchFamily="18" charset="0"/>
                <a:cs typeface="Times New Roman" pitchFamily="18" charset="0"/>
              </a:rPr>
              <a:t>“r+” (i.e. read and write mode)</a:t>
            </a:r>
          </a:p>
          <a:p>
            <a:pPr marL="850392" lvl="1" indent="-457200" algn="just">
              <a:buFont typeface="+mj-lt"/>
              <a:buAutoNum type="arabicPeriod"/>
            </a:pPr>
            <a:r>
              <a:rPr lang="en-US" dirty="0" smtClean="0">
                <a:latin typeface="Times New Roman" pitchFamily="18" charset="0"/>
                <a:cs typeface="Times New Roman" pitchFamily="18" charset="0"/>
              </a:rPr>
              <a:t>“w+” (i.e. write and read mode)</a:t>
            </a:r>
          </a:p>
          <a:p>
            <a:pPr marL="850392" lvl="1" indent="-457200" algn="just">
              <a:buFont typeface="+mj-lt"/>
              <a:buAutoNum type="arabicPeriod"/>
            </a:pPr>
            <a:r>
              <a:rPr lang="en-US" dirty="0" smtClean="0">
                <a:latin typeface="Times New Roman" pitchFamily="18" charset="0"/>
                <a:cs typeface="Times New Roman" pitchFamily="18" charset="0"/>
              </a:rPr>
              <a:t>“a+” (i.e. append and read mode)</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File Opening Modes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med">
    <p:wedg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5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employee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empname[20];</a:t>
            </a:r>
          </a:p>
          <a:p>
            <a:pPr>
              <a:buNone/>
            </a:pPr>
            <a:r>
              <a:rPr lang="en-US" b="1" dirty="0" smtClean="0">
                <a:latin typeface="Times New Roman" pitchFamily="18" charset="0"/>
                <a:cs typeface="Times New Roman" pitchFamily="18" charset="0"/>
              </a:rPr>
              <a:t>	int age;</a:t>
            </a:r>
          </a:p>
          <a:p>
            <a:pPr>
              <a:buNone/>
            </a:pPr>
            <a:r>
              <a:rPr lang="en-US" b="1" dirty="0" smtClean="0">
                <a:latin typeface="Times New Roman" pitchFamily="18" charset="0"/>
                <a:cs typeface="Times New Roman" pitchFamily="18" charset="0"/>
              </a:rPr>
              <a:t>	float salary;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struct employee e;</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name[20];</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='y';</a:t>
            </a:r>
          </a:p>
          <a:p>
            <a:pPr>
              <a:buNone/>
            </a:pPr>
            <a:r>
              <a:rPr lang="en-US" b="1" dirty="0" smtClean="0">
                <a:latin typeface="Times New Roman" pitchFamily="18" charset="0"/>
                <a:cs typeface="Times New Roman" pitchFamily="18" charset="0"/>
              </a:rPr>
              <a:t>int search=0;</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employee.txt","</a:t>
            </a:r>
            <a:r>
              <a:rPr lang="en-US" sz="2900" b="1" dirty="0" err="1" smtClean="0">
                <a:solidFill>
                  <a:srgbClr val="FF0000"/>
                </a:solidFill>
                <a:latin typeface="Times New Roman" pitchFamily="18" charset="0"/>
                <a:cs typeface="Times New Roman" pitchFamily="18" charset="0"/>
              </a:rPr>
              <a:t>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	do</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name, age and salary of employee:");</a:t>
            </a:r>
          </a:p>
          <a:p>
            <a:pPr>
              <a:buNone/>
            </a:pPr>
            <a:r>
              <a:rPr lang="en-US" b="1" dirty="0" smtClean="0">
                <a:latin typeface="Times New Roman" pitchFamily="18" charset="0"/>
                <a:cs typeface="Times New Roman" pitchFamily="18" charset="0"/>
              </a:rPr>
              <a:t>	scanf("%s %d %f", </a:t>
            </a:r>
            <a:r>
              <a:rPr lang="en-US" b="1" dirty="0" err="1" smtClean="0">
                <a:latin typeface="Times New Roman" pitchFamily="18" charset="0"/>
                <a:cs typeface="Times New Roman" pitchFamily="18" charset="0"/>
              </a:rPr>
              <a:t>e.empname</a:t>
            </a:r>
            <a:r>
              <a:rPr lang="en-US" b="1" dirty="0" smtClean="0">
                <a:latin typeface="Times New Roman" pitchFamily="18" charset="0"/>
                <a:cs typeface="Times New Roman" pitchFamily="18" charset="0"/>
              </a:rPr>
              <a:t>, &amp;</a:t>
            </a:r>
            <a:r>
              <a:rPr lang="en-US" b="1" dirty="0" err="1" smtClean="0">
                <a:latin typeface="Times New Roman" pitchFamily="18" charset="0"/>
                <a:cs typeface="Times New Roman" pitchFamily="18" charset="0"/>
              </a:rPr>
              <a:t>e.age</a:t>
            </a:r>
            <a:r>
              <a:rPr lang="en-US" b="1" dirty="0" smtClean="0">
                <a:latin typeface="Times New Roman" pitchFamily="18" charset="0"/>
                <a:cs typeface="Times New Roman" pitchFamily="18" charset="0"/>
              </a:rPr>
              <a:t>, &amp;</a:t>
            </a:r>
            <a:r>
              <a:rPr lang="en-US" b="1" dirty="0" err="1" smtClean="0">
                <a:latin typeface="Times New Roman" pitchFamily="18" charset="0"/>
                <a:cs typeface="Times New Roman" pitchFamily="18" charset="0"/>
              </a:rPr>
              <a:t>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nDo</a:t>
            </a:r>
            <a:r>
              <a:rPr lang="en-US" b="1" dirty="0" smtClean="0">
                <a:latin typeface="Times New Roman" pitchFamily="18" charset="0"/>
                <a:cs typeface="Times New Roman" pitchFamily="18" charset="0"/>
              </a:rPr>
              <a:t> you want to information for another employee(y for yes):");</a:t>
            </a:r>
          </a:p>
          <a:p>
            <a:pPr>
              <a:buNone/>
            </a:pPr>
            <a:r>
              <a:rPr lang="en-US" b="1" dirty="0" smtClean="0">
                <a:latin typeface="Times New Roman" pitchFamily="18" charset="0"/>
                <a:cs typeface="Times New Roman" pitchFamily="18" charset="0"/>
              </a:rPr>
              <a:t>	scanf("%c", &amp;</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}while(</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=='y');</a:t>
            </a:r>
          </a:p>
          <a:p>
            <a:pPr>
              <a:buNone/>
            </a:pPr>
            <a:r>
              <a:rPr lang="en-US" b="1" dirty="0" smtClean="0">
                <a:latin typeface="Times New Roman" pitchFamily="18" charset="0"/>
                <a:cs typeface="Times New Roman" pitchFamily="18" charset="0"/>
              </a:rPr>
              <a:t>rewind(</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a:t>
            </a:r>
            <a:r>
              <a:rPr lang="en-US" b="1" dirty="0" err="1" smtClean="0">
                <a:latin typeface="Times New Roman" pitchFamily="18" charset="0"/>
                <a:cs typeface="Times New Roman" pitchFamily="18" charset="0"/>
              </a:rPr>
              <a:t>tEnter</a:t>
            </a:r>
            <a:r>
              <a:rPr lang="en-US" b="1" dirty="0" smtClean="0">
                <a:latin typeface="Times New Roman" pitchFamily="18" charset="0"/>
                <a:cs typeface="Times New Roman" pitchFamily="18" charset="0"/>
              </a:rPr>
              <a:t> employee to be searched:\t");</a:t>
            </a:r>
          </a:p>
          <a:p>
            <a:pPr>
              <a:buNone/>
            </a:pP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gets(name);</a:t>
            </a:r>
          </a:p>
          <a:p>
            <a:pPr>
              <a:buNone/>
            </a:pPr>
            <a:r>
              <a:rPr lang="en-US" b="1" dirty="0" smtClean="0">
                <a:latin typeface="Times New Roman" pitchFamily="18" charset="0"/>
                <a:cs typeface="Times New Roman" pitchFamily="18" charset="0"/>
              </a:rPr>
              <a:t>while(fread(&amp;</a:t>
            </a:r>
            <a:r>
              <a:rPr lang="en-US" b="1" dirty="0" err="1" smtClean="0">
                <a:latin typeface="Times New Roman" pitchFamily="18" charset="0"/>
                <a:cs typeface="Times New Roman" pitchFamily="18" charset="0"/>
              </a:rPr>
              <a:t>e,sizeof</a:t>
            </a:r>
            <a:r>
              <a:rPr lang="en-US" b="1" dirty="0" smtClean="0">
                <a:latin typeface="Times New Roman" pitchFamily="18" charset="0"/>
                <a:cs typeface="Times New Roman" pitchFamily="18" charset="0"/>
              </a:rPr>
              <a:t>(e),1,fp)==1)</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(name, </a:t>
            </a:r>
            <a:r>
              <a:rPr lang="en-US" b="1" dirty="0" err="1" smtClean="0">
                <a:latin typeface="Times New Roman" pitchFamily="18" charset="0"/>
                <a:cs typeface="Times New Roman" pitchFamily="18" charset="0"/>
              </a:rPr>
              <a:t>e.empname</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search=1;</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nName</a:t>
            </a:r>
            <a:r>
              <a:rPr lang="en-US" b="1" dirty="0" smtClean="0">
                <a:latin typeface="Times New Roman" pitchFamily="18" charset="0"/>
                <a:cs typeface="Times New Roman" pitchFamily="18" charset="0"/>
              </a:rPr>
              <a:t>:%s", </a:t>
            </a:r>
            <a:r>
              <a:rPr lang="en-US" b="1" dirty="0" err="1" smtClean="0">
                <a:latin typeface="Times New Roman" pitchFamily="18" charset="0"/>
                <a:cs typeface="Times New Roman" pitchFamily="18" charset="0"/>
              </a:rPr>
              <a:t>e.empname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nAge</a:t>
            </a:r>
            <a:r>
              <a:rPr lang="en-US" b="1" dirty="0" smtClean="0">
                <a:latin typeface="Times New Roman" pitchFamily="18" charset="0"/>
                <a:cs typeface="Times New Roman" pitchFamily="18" charset="0"/>
              </a:rPr>
              <a:t>:%d", </a:t>
            </a:r>
            <a:r>
              <a:rPr lang="en-US" b="1" dirty="0" err="1" smtClean="0">
                <a:latin typeface="Times New Roman" pitchFamily="18" charset="0"/>
                <a:cs typeface="Times New Roman" pitchFamily="18" charset="0"/>
              </a:rPr>
              <a:t>e.age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nSalary</a:t>
            </a:r>
            <a:r>
              <a:rPr lang="en-US" b="1" dirty="0" smtClean="0">
                <a:latin typeface="Times New Roman" pitchFamily="18" charset="0"/>
                <a:cs typeface="Times New Roman" pitchFamily="18" charset="0"/>
              </a:rPr>
              <a:t>:%.2f", </a:t>
            </a:r>
            <a:r>
              <a:rPr lang="en-US" b="1" dirty="0" err="1" smtClean="0">
                <a:latin typeface="Times New Roman" pitchFamily="18" charset="0"/>
                <a:cs typeface="Times New Roman" pitchFamily="18" charset="0"/>
              </a:rPr>
              <a:t>e.salary</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if(search==0)</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nThere</a:t>
            </a:r>
            <a:r>
              <a:rPr lang="en-US" b="1" dirty="0" smtClean="0">
                <a:latin typeface="Times New Roman" pitchFamily="18" charset="0"/>
                <a:cs typeface="Times New Roman" pitchFamily="18" charset="0"/>
              </a:rPr>
              <a:t> is no employee with name %s", name);</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ransition spd="med">
    <p:wedg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Write a program to open a file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employee.txt</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created in above program and edit/modify</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details of a particular employee.</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
        <p:nvSpPr>
          <p:cNvPr id="5" name="Title 4"/>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PROBLEM</a:t>
            </a:r>
            <a:endParaRPr lang="en-US" dirty="0">
              <a:solidFill>
                <a:srgbClr val="FF0000"/>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159691"/>
          </a:xfrm>
        </p:spPr>
        <p:txBody>
          <a:bodyPr numCol="2">
            <a:noAutofit/>
          </a:bodyPr>
          <a:lstStyle/>
          <a:p>
            <a:pPr>
              <a:buNone/>
            </a:pPr>
            <a:r>
              <a:rPr lang="en-US" sz="1300" b="1" dirty="0" smtClean="0">
                <a:latin typeface="Times New Roman" pitchFamily="18" charset="0"/>
                <a:cs typeface="Times New Roman" pitchFamily="18" charset="0"/>
              </a:rPr>
              <a:t>#include &lt;stdio.h&gt;</a:t>
            </a:r>
          </a:p>
          <a:p>
            <a:pPr>
              <a:buNone/>
            </a:pPr>
            <a:r>
              <a:rPr lang="en-US" sz="1300" b="1" dirty="0" smtClean="0">
                <a:latin typeface="Times New Roman" pitchFamily="18" charset="0"/>
                <a:cs typeface="Times New Roman" pitchFamily="18" charset="0"/>
              </a:rPr>
              <a:t>void main()</a:t>
            </a:r>
          </a:p>
          <a:p>
            <a:pPr>
              <a:buNone/>
            </a:pP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struct employee</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char empname[20];</a:t>
            </a:r>
          </a:p>
          <a:p>
            <a:pPr>
              <a:buNone/>
            </a:pPr>
            <a:r>
              <a:rPr lang="en-US" sz="1300" b="1" dirty="0" smtClean="0">
                <a:latin typeface="Times New Roman" pitchFamily="18" charset="0"/>
                <a:cs typeface="Times New Roman" pitchFamily="18" charset="0"/>
              </a:rPr>
              <a:t>	int age;</a:t>
            </a:r>
          </a:p>
          <a:p>
            <a:pPr>
              <a:buNone/>
            </a:pPr>
            <a:r>
              <a:rPr lang="en-US" sz="1300" b="1" dirty="0" smtClean="0">
                <a:latin typeface="Times New Roman" pitchFamily="18" charset="0"/>
                <a:cs typeface="Times New Roman" pitchFamily="18" charset="0"/>
              </a:rPr>
              <a:t>	float salary;</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struct employee e;</a:t>
            </a:r>
          </a:p>
          <a:p>
            <a:pPr>
              <a:buNone/>
            </a:pPr>
            <a:r>
              <a:rPr lang="en-US" sz="1300" b="1" dirty="0" smtClean="0">
                <a:latin typeface="Times New Roman" pitchFamily="18" charset="0"/>
                <a:cs typeface="Times New Roman" pitchFamily="18" charset="0"/>
              </a:rPr>
              <a:t>FILE *</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char name[20];</a:t>
            </a:r>
          </a:p>
          <a:p>
            <a:pPr>
              <a:buNone/>
            </a:pPr>
            <a:r>
              <a:rPr lang="en-US" sz="1300" b="1" dirty="0" smtClean="0">
                <a:latin typeface="Times New Roman" pitchFamily="18" charset="0"/>
                <a:cs typeface="Times New Roman" pitchFamily="18" charset="0"/>
              </a:rPr>
              <a:t>int search=0;</a:t>
            </a:r>
          </a:p>
          <a:p>
            <a:pPr>
              <a:buNone/>
            </a:pPr>
            <a:r>
              <a:rPr lang="en-US" sz="1300" b="1" dirty="0" smtClean="0">
                <a:latin typeface="Times New Roman" pitchFamily="18" charset="0"/>
                <a:cs typeface="Times New Roman" pitchFamily="18" charset="0"/>
              </a:rPr>
              <a:t>int </a:t>
            </a:r>
            <a:r>
              <a:rPr lang="en-US" sz="1300" b="1" dirty="0" err="1" smtClean="0">
                <a:latin typeface="Times New Roman" pitchFamily="18" charset="0"/>
                <a:cs typeface="Times New Roman" pitchFamily="18" charset="0"/>
              </a:rPr>
              <a:t>record_count</a:t>
            </a:r>
            <a:r>
              <a:rPr lang="en-US" sz="1300" b="1" dirty="0" smtClean="0">
                <a:latin typeface="Times New Roman" pitchFamily="18" charset="0"/>
                <a:cs typeface="Times New Roman" pitchFamily="18" charset="0"/>
              </a:rPr>
              <a:t>=0;</a:t>
            </a:r>
          </a:p>
          <a:p>
            <a:pPr>
              <a:buNone/>
            </a:pP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fopen</a:t>
            </a:r>
            <a:r>
              <a:rPr lang="en-US" sz="1300" b="1" dirty="0" smtClean="0">
                <a:latin typeface="Times New Roman" pitchFamily="18" charset="0"/>
                <a:cs typeface="Times New Roman" pitchFamily="18" charset="0"/>
              </a:rPr>
              <a:t>("C:\\</a:t>
            </a:r>
            <a:r>
              <a:rPr lang="en-US" sz="1300" b="1" dirty="0" err="1" smtClean="0">
                <a:latin typeface="Times New Roman" pitchFamily="18" charset="0"/>
                <a:cs typeface="Times New Roman" pitchFamily="18" charset="0"/>
              </a:rPr>
              <a:t>employee.txt","rb</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clrscr();</a:t>
            </a:r>
          </a:p>
          <a:p>
            <a:pPr>
              <a:buNone/>
            </a:pPr>
            <a:r>
              <a:rPr lang="en-US" sz="1300" b="1" dirty="0" smtClean="0">
                <a:latin typeface="Times New Roman" pitchFamily="18" charset="0"/>
                <a:cs typeface="Times New Roman" pitchFamily="18" charset="0"/>
              </a:rPr>
              <a:t>if(</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==NULL)</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printf("Cannot open file");</a:t>
            </a:r>
          </a:p>
          <a:p>
            <a:pPr>
              <a:buNone/>
            </a:pPr>
            <a:r>
              <a:rPr lang="en-US" sz="1300" b="1" dirty="0" smtClean="0">
                <a:latin typeface="Times New Roman" pitchFamily="18" charset="0"/>
                <a:cs typeface="Times New Roman" pitchFamily="18" charset="0"/>
              </a:rPr>
              <a:t>	exit();</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printf("\</a:t>
            </a:r>
            <a:r>
              <a:rPr lang="en-US" sz="1300" b="1" dirty="0" err="1" smtClean="0">
                <a:latin typeface="Times New Roman" pitchFamily="18" charset="0"/>
                <a:cs typeface="Times New Roman" pitchFamily="18" charset="0"/>
              </a:rPr>
              <a:t>tEnter</a:t>
            </a:r>
            <a:r>
              <a:rPr lang="en-US" sz="1300" b="1" dirty="0" smtClean="0">
                <a:latin typeface="Times New Roman" pitchFamily="18" charset="0"/>
                <a:cs typeface="Times New Roman" pitchFamily="18" charset="0"/>
              </a:rPr>
              <a:t> employee name to be modified:\t");</a:t>
            </a:r>
          </a:p>
          <a:p>
            <a:pPr>
              <a:buNone/>
            </a:pPr>
            <a:r>
              <a:rPr lang="en-US" sz="1300" b="1" dirty="0" smtClean="0">
                <a:latin typeface="Times New Roman" pitchFamily="18" charset="0"/>
                <a:cs typeface="Times New Roman" pitchFamily="18" charset="0"/>
              </a:rPr>
              <a:t>gets(name);</a:t>
            </a:r>
          </a:p>
          <a:p>
            <a:pPr>
              <a:buNone/>
            </a:pPr>
            <a:endParaRPr lang="en-US" sz="1300" b="1" dirty="0" smtClean="0">
              <a:latin typeface="Times New Roman" pitchFamily="18" charset="0"/>
              <a:cs typeface="Times New Roman" pitchFamily="18" charset="0"/>
            </a:endParaRPr>
          </a:p>
          <a:p>
            <a:pPr>
              <a:buNone/>
            </a:pPr>
            <a:r>
              <a:rPr lang="en-US" sz="1300" b="1" dirty="0" smtClean="0">
                <a:latin typeface="Times New Roman" pitchFamily="18" charset="0"/>
                <a:cs typeface="Times New Roman" pitchFamily="18" charset="0"/>
              </a:rPr>
              <a:t>while(fread(&amp;</a:t>
            </a:r>
            <a:r>
              <a:rPr lang="en-US" sz="1300" b="1" dirty="0" err="1" smtClean="0">
                <a:latin typeface="Times New Roman" pitchFamily="18" charset="0"/>
                <a:cs typeface="Times New Roman" pitchFamily="18" charset="0"/>
              </a:rPr>
              <a:t>e,sizeof</a:t>
            </a:r>
            <a:r>
              <a:rPr lang="en-US" sz="1300" b="1" dirty="0" smtClean="0">
                <a:latin typeface="Times New Roman" pitchFamily="18" charset="0"/>
                <a:cs typeface="Times New Roman" pitchFamily="18" charset="0"/>
              </a:rPr>
              <a:t>(e),1,fp)==1)</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if(</a:t>
            </a:r>
            <a:r>
              <a:rPr lang="en-US" sz="1300" b="1" dirty="0" err="1" smtClean="0">
                <a:latin typeface="Times New Roman" pitchFamily="18" charset="0"/>
                <a:cs typeface="Times New Roman" pitchFamily="18" charset="0"/>
              </a:rPr>
              <a:t>strcmp</a:t>
            </a:r>
            <a:r>
              <a:rPr lang="en-US" sz="1300" b="1" dirty="0" smtClean="0">
                <a:latin typeface="Times New Roman" pitchFamily="18" charset="0"/>
                <a:cs typeface="Times New Roman" pitchFamily="18" charset="0"/>
              </a:rPr>
              <a:t>(name, </a:t>
            </a:r>
            <a:r>
              <a:rPr lang="en-US" sz="1300" b="1" dirty="0" err="1" smtClean="0">
                <a:latin typeface="Times New Roman" pitchFamily="18" charset="0"/>
                <a:cs typeface="Times New Roman" pitchFamily="18" charset="0"/>
              </a:rPr>
              <a:t>e.empname</a:t>
            </a:r>
            <a:r>
              <a:rPr lang="en-US" sz="1300" b="1" dirty="0" smtClean="0">
                <a:latin typeface="Times New Roman" pitchFamily="18" charset="0"/>
                <a:cs typeface="Times New Roman" pitchFamily="18" charset="0"/>
              </a:rPr>
              <a:t>)==0)</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search=1;</a:t>
            </a:r>
          </a:p>
          <a:p>
            <a:pPr>
              <a:buNone/>
            </a:pPr>
            <a:r>
              <a:rPr lang="en-US" sz="1300" b="1" dirty="0" smtClean="0">
                <a:latin typeface="Times New Roman" pitchFamily="18" charset="0"/>
                <a:cs typeface="Times New Roman" pitchFamily="18" charset="0"/>
              </a:rPr>
              <a:t>	printf("\n Old record is:");</a:t>
            </a:r>
          </a:p>
          <a:p>
            <a:pPr>
              <a:buNone/>
            </a:pPr>
            <a:r>
              <a:rPr lang="en-US" sz="1300" b="1" dirty="0" smtClean="0">
                <a:latin typeface="Times New Roman" pitchFamily="18" charset="0"/>
                <a:cs typeface="Times New Roman" pitchFamily="18" charset="0"/>
              </a:rPr>
              <a:t>	printf("\n Name:%</a:t>
            </a:r>
            <a:r>
              <a:rPr lang="en-US" sz="1300" b="1" dirty="0" err="1" smtClean="0">
                <a:latin typeface="Times New Roman" pitchFamily="18" charset="0"/>
                <a:cs typeface="Times New Roman" pitchFamily="18" charset="0"/>
              </a:rPr>
              <a:t>s",e.empname</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printf("\n Age:%</a:t>
            </a:r>
            <a:r>
              <a:rPr lang="en-US" sz="1300" b="1" dirty="0" err="1" smtClean="0">
                <a:latin typeface="Times New Roman" pitchFamily="18" charset="0"/>
                <a:cs typeface="Times New Roman" pitchFamily="18" charset="0"/>
              </a:rPr>
              <a:t>d",e.age</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printf("\n Salary:%.2f",e.salary);</a:t>
            </a:r>
          </a:p>
          <a:p>
            <a:pPr>
              <a:buNone/>
            </a:pPr>
            <a:r>
              <a:rPr lang="en-US" sz="1300" b="1" dirty="0" smtClean="0">
                <a:latin typeface="Times New Roman" pitchFamily="18" charset="0"/>
                <a:cs typeface="Times New Roman" pitchFamily="18" charset="0"/>
              </a:rPr>
              <a:t>	printf("\n Enter new record(</a:t>
            </a:r>
            <a:r>
              <a:rPr lang="en-US" sz="1300" b="1" dirty="0" err="1" smtClean="0">
                <a:latin typeface="Times New Roman" pitchFamily="18" charset="0"/>
                <a:cs typeface="Times New Roman" pitchFamily="18" charset="0"/>
              </a:rPr>
              <a:t>name,age</a:t>
            </a:r>
            <a:r>
              <a:rPr lang="en-US" sz="1300" b="1" dirty="0" smtClean="0">
                <a:latin typeface="Times New Roman" pitchFamily="18" charset="0"/>
                <a:cs typeface="Times New Roman" pitchFamily="18" charset="0"/>
              </a:rPr>
              <a:t> and salary):");</a:t>
            </a:r>
          </a:p>
          <a:p>
            <a:pPr>
              <a:buNone/>
            </a:pPr>
            <a:r>
              <a:rPr lang="en-US" sz="1300" b="1" dirty="0" smtClean="0">
                <a:latin typeface="Times New Roman" pitchFamily="18" charset="0"/>
                <a:cs typeface="Times New Roman" pitchFamily="18" charset="0"/>
              </a:rPr>
              <a:t>	scanf("%s %d %f", </a:t>
            </a:r>
            <a:r>
              <a:rPr lang="en-US" sz="1300" b="1" dirty="0" err="1" smtClean="0">
                <a:latin typeface="Times New Roman" pitchFamily="18" charset="0"/>
                <a:cs typeface="Times New Roman" pitchFamily="18" charset="0"/>
              </a:rPr>
              <a:t>e.empname</a:t>
            </a:r>
            <a:r>
              <a:rPr lang="en-US" sz="1300" b="1" dirty="0" smtClean="0">
                <a:latin typeface="Times New Roman" pitchFamily="18" charset="0"/>
                <a:cs typeface="Times New Roman" pitchFamily="18" charset="0"/>
              </a:rPr>
              <a:t>, &amp;</a:t>
            </a:r>
            <a:r>
              <a:rPr lang="en-US" sz="1300" b="1" dirty="0" err="1" smtClean="0">
                <a:latin typeface="Times New Roman" pitchFamily="18" charset="0"/>
                <a:cs typeface="Times New Roman" pitchFamily="18" charset="0"/>
              </a:rPr>
              <a:t>e.age</a:t>
            </a:r>
            <a:r>
              <a:rPr lang="en-US" sz="1300" b="1" dirty="0" smtClean="0">
                <a:latin typeface="Times New Roman" pitchFamily="18" charset="0"/>
                <a:cs typeface="Times New Roman" pitchFamily="18" charset="0"/>
              </a:rPr>
              <a:t>, &amp;</a:t>
            </a:r>
            <a:r>
              <a:rPr lang="en-US" sz="1300" b="1" dirty="0" err="1" smtClean="0">
                <a:latin typeface="Times New Roman" pitchFamily="18" charset="0"/>
                <a:cs typeface="Times New Roman" pitchFamily="18" charset="0"/>
              </a:rPr>
              <a:t>e.salary</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fseek</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fp,sizeof</a:t>
            </a:r>
            <a:r>
              <a:rPr lang="en-US" sz="1300" b="1" dirty="0" smtClean="0">
                <a:latin typeface="Times New Roman" pitchFamily="18" charset="0"/>
                <a:cs typeface="Times New Roman" pitchFamily="18" charset="0"/>
              </a:rPr>
              <a:t>(e)*record_count,0);</a:t>
            </a:r>
          </a:p>
          <a:p>
            <a:pPr>
              <a:buNone/>
            </a:pPr>
            <a:r>
              <a:rPr lang="en-US" sz="1300" b="1" dirty="0" smtClean="0">
                <a:latin typeface="Times New Roman" pitchFamily="18" charset="0"/>
                <a:cs typeface="Times New Roman" pitchFamily="18" charset="0"/>
              </a:rPr>
              <a:t>	if(</a:t>
            </a:r>
            <a:r>
              <a:rPr lang="en-US" sz="1300" b="1" dirty="0" err="1" smtClean="0">
                <a:latin typeface="Times New Roman" pitchFamily="18" charset="0"/>
                <a:cs typeface="Times New Roman" pitchFamily="18" charset="0"/>
              </a:rPr>
              <a:t>fwrite</a:t>
            </a:r>
            <a:r>
              <a:rPr lang="en-US" sz="1300" b="1" dirty="0" smtClean="0">
                <a:latin typeface="Times New Roman" pitchFamily="18" charset="0"/>
                <a:cs typeface="Times New Roman" pitchFamily="18" charset="0"/>
              </a:rPr>
              <a:t>(&amp;</a:t>
            </a:r>
            <a:r>
              <a:rPr lang="en-US" sz="1300" b="1" dirty="0" err="1" smtClean="0">
                <a:latin typeface="Times New Roman" pitchFamily="18" charset="0"/>
                <a:cs typeface="Times New Roman" pitchFamily="18" charset="0"/>
              </a:rPr>
              <a:t>e,sizeof</a:t>
            </a:r>
            <a:r>
              <a:rPr lang="en-US" sz="1300" b="1" dirty="0" smtClean="0">
                <a:latin typeface="Times New Roman" pitchFamily="18" charset="0"/>
                <a:cs typeface="Times New Roman" pitchFamily="18" charset="0"/>
              </a:rPr>
              <a:t>(e),1,fp)==1)</a:t>
            </a:r>
          </a:p>
          <a:p>
            <a:pPr>
              <a:buNone/>
            </a:pPr>
            <a:r>
              <a:rPr lang="en-US" sz="1300" b="1" dirty="0" smtClean="0">
                <a:latin typeface="Times New Roman" pitchFamily="18" charset="0"/>
                <a:cs typeface="Times New Roman" pitchFamily="18" charset="0"/>
              </a:rPr>
              <a:t>		printf("\</a:t>
            </a:r>
            <a:r>
              <a:rPr lang="en-US" sz="1300" b="1" dirty="0" err="1" smtClean="0">
                <a:latin typeface="Times New Roman" pitchFamily="18" charset="0"/>
                <a:cs typeface="Times New Roman" pitchFamily="18" charset="0"/>
              </a:rPr>
              <a:t>nRecord</a:t>
            </a:r>
            <a:r>
              <a:rPr lang="en-US" sz="1300" b="1" dirty="0" smtClean="0">
                <a:latin typeface="Times New Roman" pitchFamily="18" charset="0"/>
                <a:cs typeface="Times New Roman" pitchFamily="18" charset="0"/>
              </a:rPr>
              <a:t> modified!!!");</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record_count</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    }</a:t>
            </a:r>
          </a:p>
          <a:p>
            <a:pPr>
              <a:buNone/>
            </a:pPr>
            <a:r>
              <a:rPr lang="en-US" sz="1300" b="1" dirty="0" smtClean="0">
                <a:latin typeface="Times New Roman" pitchFamily="18" charset="0"/>
                <a:cs typeface="Times New Roman" pitchFamily="18" charset="0"/>
              </a:rPr>
              <a:t>if(search==0)</a:t>
            </a:r>
          </a:p>
          <a:p>
            <a:pPr>
              <a:buNone/>
            </a:pPr>
            <a:r>
              <a:rPr lang="en-US" sz="1300" b="1" dirty="0" smtClean="0">
                <a:latin typeface="Times New Roman" pitchFamily="18" charset="0"/>
                <a:cs typeface="Times New Roman" pitchFamily="18" charset="0"/>
              </a:rPr>
              <a:t>	printf("\n There is no employee with name %s", name);</a:t>
            </a:r>
          </a:p>
          <a:p>
            <a:pPr>
              <a:buNone/>
            </a:pPr>
            <a:r>
              <a:rPr lang="en-US" sz="1300" b="1" dirty="0" err="1" smtClean="0">
                <a:latin typeface="Times New Roman" pitchFamily="18" charset="0"/>
                <a:cs typeface="Times New Roman" pitchFamily="18" charset="0"/>
              </a:rPr>
              <a:t>fclose</a:t>
            </a:r>
            <a:r>
              <a:rPr lang="en-US" sz="1300" b="1" dirty="0" smtClean="0">
                <a:latin typeface="Times New Roman" pitchFamily="18" charset="0"/>
                <a:cs typeface="Times New Roman" pitchFamily="18" charset="0"/>
              </a:rPr>
              <a:t>(</a:t>
            </a:r>
            <a:r>
              <a:rPr lang="en-US" sz="1300" b="1" dirty="0" err="1" smtClean="0">
                <a:latin typeface="Times New Roman" pitchFamily="18" charset="0"/>
                <a:cs typeface="Times New Roman" pitchFamily="18" charset="0"/>
              </a:rPr>
              <a:t>fp</a:t>
            </a:r>
            <a:r>
              <a:rPr lang="en-US" sz="1300" b="1" dirty="0" smtClean="0">
                <a:latin typeface="Times New Roman" pitchFamily="18" charset="0"/>
                <a:cs typeface="Times New Roman" pitchFamily="18" charset="0"/>
              </a:rPr>
              <a:t>);</a:t>
            </a:r>
          </a:p>
          <a:p>
            <a:pPr>
              <a:buNone/>
            </a:pPr>
            <a:r>
              <a:rPr lang="en-US" sz="1300" b="1" dirty="0" smtClean="0">
                <a:latin typeface="Times New Roman" pitchFamily="18" charset="0"/>
                <a:cs typeface="Times New Roman" pitchFamily="18" charset="0"/>
              </a:rPr>
              <a:t>getch();</a:t>
            </a:r>
          </a:p>
          <a:p>
            <a:pPr>
              <a:buNone/>
            </a:pPr>
            <a:r>
              <a:rPr lang="en-US" sz="1300"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transition spd="med">
    <p:wedg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lstStyle/>
          <a:p>
            <a:pPr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Write an interactive C program that will maintain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roll</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name</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address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marks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of students in a file with following menu:</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Add new record</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Edit/Modify record</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Delete record</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all records</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records in alphabetical order of name</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information of given roll</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information of given name</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information of all students whose </a:t>
            </a:r>
            <a:r>
              <a:rPr lang="en-US" b="1" smtClean="0">
                <a:effectLst>
                  <a:outerShdw blurRad="38100" dist="38100" dir="2700000" algn="tl">
                    <a:srgbClr val="000000">
                      <a:alpha val="43137"/>
                    </a:srgbClr>
                  </a:outerShdw>
                </a:effectLst>
                <a:latin typeface="Times New Roman" pitchFamily="18" charset="0"/>
                <a:cs typeface="Times New Roman" pitchFamily="18" charset="0"/>
              </a:rPr>
              <a:t>marks &gt;=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80</a:t>
            </a:r>
          </a:p>
          <a:p>
            <a:pPr lvl="1"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Display information of all students whose address is “Kathmandu”</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
        <p:nvSpPr>
          <p:cNvPr id="5" name="Title 4"/>
          <p:cNvSpPr>
            <a:spLocks noGrp="1"/>
          </p:cNvSpPr>
          <p:nvPr>
            <p:ph type="title"/>
          </p:nvPr>
        </p:nvSpPr>
        <p:spPr>
          <a:xfrm>
            <a:off x="457200" y="0"/>
            <a:ext cx="8229600" cy="990600"/>
          </a:xfrm>
        </p:spPr>
        <p:txBody>
          <a:bodyPr/>
          <a:lstStyle/>
          <a:p>
            <a:r>
              <a:rPr lang="en-US" dirty="0" smtClean="0">
                <a:solidFill>
                  <a:srgbClr val="FF0000"/>
                </a:solidFill>
                <a:latin typeface="Times New Roman" pitchFamily="18" charset="0"/>
                <a:cs typeface="Times New Roman" pitchFamily="18" charset="0"/>
              </a:rPr>
              <a:t>PROBLEM</a:t>
            </a:r>
            <a:endParaRPr lang="en-US" dirty="0">
              <a:solidFill>
                <a:srgbClr val="FF0000"/>
              </a:solidFill>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Addition of new records should take place at the end of existing records in the file, i.e. in the same way new records are added in a register manually.</a:t>
            </a:r>
          </a:p>
          <a:p>
            <a:pPr algn="just"/>
            <a:r>
              <a:rPr lang="en-US" dirty="0" smtClean="0">
                <a:latin typeface="Times New Roman" pitchFamily="18" charset="0"/>
                <a:cs typeface="Times New Roman" pitchFamily="18" charset="0"/>
              </a:rPr>
              <a:t>While modifying records, first we must ask the user which record he intends to modify. Instead of asking the record number to be modified, it would be more meaningful to ask for the name of the student whose record is to be modified. On modifying the record, the existing record gets overwritten by the new record.</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
        <p:nvSpPr>
          <p:cNvPr id="5" name="Title 4"/>
          <p:cNvSpPr>
            <a:spLocks noGrp="1"/>
          </p:cNvSpPr>
          <p:nvPr>
            <p:ph type="title"/>
          </p:nvPr>
        </p:nvSpPr>
        <p:spPr/>
        <p:txBody>
          <a:bodyPr/>
          <a:lstStyle/>
          <a:p>
            <a:r>
              <a:rPr lang="en-US" dirty="0" smtClean="0"/>
              <a:t>Strategies</a:t>
            </a:r>
            <a:endParaRPr lang="en-US" dirty="0"/>
          </a:p>
        </p:txBody>
      </p:sp>
    </p:spTree>
  </p:cSld>
  <p:clrMapOvr>
    <a:masterClrMapping/>
  </p:clrMapOvr>
  <p:transition spd="med">
    <p:wedg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In deleting records, except for the record to be deleted, rest of the records must first be written to a temporary file, then the original file must be deleted, and the temporary file must be renamed back to original.</a:t>
            </a:r>
          </a:p>
          <a:p>
            <a:pPr algn="just"/>
            <a:r>
              <a:rPr lang="en-US" dirty="0" smtClean="0">
                <a:latin typeface="Times New Roman" pitchFamily="18" charset="0"/>
                <a:cs typeface="Times New Roman" pitchFamily="18" charset="0"/>
              </a:rPr>
              <a:t>Displaying all records means displaying the existing records on the screen. Naturally, records should be displayed from first record to </a:t>
            </a:r>
            <a:r>
              <a:rPr lang="en-US" smtClean="0">
                <a:latin typeface="Times New Roman" pitchFamily="18" charset="0"/>
                <a:cs typeface="Times New Roman" pitchFamily="18" charset="0"/>
              </a:rPr>
              <a:t>last record.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
        <p:nvSpPr>
          <p:cNvPr id="5" name="Title 4"/>
          <p:cNvSpPr>
            <a:spLocks noGrp="1"/>
          </p:cNvSpPr>
          <p:nvPr>
            <p:ph type="title"/>
          </p:nvPr>
        </p:nvSpPr>
        <p:spPr/>
        <p:txBody>
          <a:bodyPr/>
          <a:lstStyle/>
          <a:p>
            <a:r>
              <a:rPr lang="en-US" dirty="0" smtClean="0"/>
              <a:t>Strategies…</a:t>
            </a:r>
            <a:endParaRPr lang="en-US" dirty="0"/>
          </a:p>
        </p:txBody>
      </p:sp>
    </p:spTree>
  </p:cSld>
  <p:clrMapOvr>
    <a:masterClrMapping/>
  </p:clrMapOvr>
  <p:transition spd="med">
    <p:wedg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85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add_record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edit_record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delete_record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display_all_records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display_alphabetical_order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display_info_of_roll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display_info_of_name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void display_marks_80();</a:t>
            </a:r>
          </a:p>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display_address_ktm</a:t>
            </a:r>
            <a:r>
              <a:rPr lang="en-US" b="1"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struct student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int roll;</a:t>
            </a:r>
          </a:p>
          <a:p>
            <a:pPr>
              <a:buNone/>
            </a:pPr>
            <a:r>
              <a:rPr lang="en-US" b="1" dirty="0" smtClean="0">
                <a:latin typeface="Times New Roman" pitchFamily="18" charset="0"/>
                <a:cs typeface="Times New Roman" pitchFamily="18" charset="0"/>
              </a:rPr>
              <a:t>	char name[20];</a:t>
            </a:r>
          </a:p>
          <a:p>
            <a:pPr>
              <a:buNone/>
            </a:pPr>
            <a:r>
              <a:rPr lang="en-US" b="1" dirty="0" smtClean="0">
                <a:latin typeface="Times New Roman" pitchFamily="18" charset="0"/>
                <a:cs typeface="Times New Roman" pitchFamily="18" charset="0"/>
              </a:rPr>
              <a:t>	char address[20];</a:t>
            </a:r>
          </a:p>
          <a:p>
            <a:pPr>
              <a:buNone/>
            </a:pPr>
            <a:r>
              <a:rPr lang="en-US" b="1" dirty="0" smtClean="0">
                <a:latin typeface="Times New Roman" pitchFamily="18" charset="0"/>
                <a:cs typeface="Times New Roman" pitchFamily="18" charset="0"/>
              </a:rPr>
              <a:t>	float marks;</a:t>
            </a:r>
          </a:p>
          <a:p>
            <a:pPr>
              <a:buNone/>
            </a:pPr>
            <a:r>
              <a:rPr lang="en-US" b="1"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transition spd="med">
    <p:wedg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70000" lnSpcReduction="20000"/>
          </a:bodyPr>
          <a:lstStyle/>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y',option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while(</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What do you want to do:");</a:t>
            </a:r>
          </a:p>
          <a:p>
            <a:pPr>
              <a:buNone/>
            </a:pPr>
            <a:r>
              <a:rPr lang="en-US" b="1" dirty="0" smtClean="0">
                <a:latin typeface="Times New Roman" pitchFamily="18" charset="0"/>
                <a:cs typeface="Times New Roman" pitchFamily="18" charset="0"/>
              </a:rPr>
              <a:t>	printf("\n a--Add new record");</a:t>
            </a:r>
          </a:p>
          <a:p>
            <a:pPr>
              <a:buNone/>
            </a:pPr>
            <a:r>
              <a:rPr lang="en-US" b="1" dirty="0" smtClean="0">
                <a:latin typeface="Times New Roman" pitchFamily="18" charset="0"/>
                <a:cs typeface="Times New Roman" pitchFamily="18" charset="0"/>
              </a:rPr>
              <a:t>	printf("\n b--Edit/Modify record");</a:t>
            </a:r>
          </a:p>
          <a:p>
            <a:pPr>
              <a:buNone/>
            </a:pPr>
            <a:r>
              <a:rPr lang="en-US" b="1" dirty="0" smtClean="0">
                <a:latin typeface="Times New Roman" pitchFamily="18" charset="0"/>
                <a:cs typeface="Times New Roman" pitchFamily="18" charset="0"/>
              </a:rPr>
              <a:t>	printf("\n c--Delete record");</a:t>
            </a:r>
          </a:p>
          <a:p>
            <a:pPr>
              <a:buNone/>
            </a:pPr>
            <a:r>
              <a:rPr lang="en-US" b="1" dirty="0" smtClean="0">
                <a:latin typeface="Times New Roman" pitchFamily="18" charset="0"/>
                <a:cs typeface="Times New Roman" pitchFamily="18" charset="0"/>
              </a:rPr>
              <a:t>	printf("\n d--Display all records");</a:t>
            </a:r>
          </a:p>
          <a:p>
            <a:pPr>
              <a:buNone/>
            </a:pPr>
            <a:r>
              <a:rPr lang="en-US" b="1" dirty="0" smtClean="0">
                <a:latin typeface="Times New Roman" pitchFamily="18" charset="0"/>
                <a:cs typeface="Times New Roman" pitchFamily="18" charset="0"/>
              </a:rPr>
              <a:t>	printf("\n e--Display records in alphabetical order of name");</a:t>
            </a:r>
          </a:p>
          <a:p>
            <a:pPr>
              <a:buNone/>
            </a:pPr>
            <a:r>
              <a:rPr lang="en-US" b="1" dirty="0" smtClean="0">
                <a:latin typeface="Times New Roman" pitchFamily="18" charset="0"/>
                <a:cs typeface="Times New Roman" pitchFamily="18" charset="0"/>
              </a:rPr>
              <a:t>	printf("\n f--Display information of given roll number");</a:t>
            </a:r>
          </a:p>
          <a:p>
            <a:pPr>
              <a:buNone/>
            </a:pPr>
            <a:r>
              <a:rPr lang="en-US" b="1" dirty="0" smtClean="0">
                <a:latin typeface="Times New Roman" pitchFamily="18" charset="0"/>
                <a:cs typeface="Times New Roman" pitchFamily="18" charset="0"/>
              </a:rPr>
              <a:t>	printf("\n g--Display information of given name");</a:t>
            </a:r>
          </a:p>
          <a:p>
            <a:pPr>
              <a:buNone/>
            </a:pPr>
            <a:r>
              <a:rPr lang="en-US" b="1" dirty="0" smtClean="0">
                <a:latin typeface="Times New Roman" pitchFamily="18" charset="0"/>
                <a:cs typeface="Times New Roman" pitchFamily="18" charset="0"/>
              </a:rPr>
              <a:t>	printf("\n h--Display information of all students whose marks&gt;=80");</a:t>
            </a:r>
          </a:p>
          <a:p>
            <a:pPr>
              <a:buNone/>
            </a:pPr>
            <a:r>
              <a:rPr lang="en-US" b="1" dirty="0" smtClean="0">
                <a:latin typeface="Times New Roman" pitchFamily="18" charset="0"/>
                <a:cs typeface="Times New Roman" pitchFamily="18" charset="0"/>
              </a:rPr>
              <a:t>	printf("\n i--Display information of all students whose address is KTM");</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printf("\n Enter your option:\t");</a:t>
            </a:r>
          </a:p>
          <a:p>
            <a:pPr>
              <a:buNone/>
            </a:pPr>
            <a:r>
              <a:rPr lang="en-US" b="1" dirty="0" smtClean="0">
                <a:latin typeface="Times New Roman" pitchFamily="18" charset="0"/>
                <a:cs typeface="Times New Roman" pitchFamily="18" charset="0"/>
              </a:rPr>
              <a:t>	scanf(" %c", &amp;option);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transition spd="med">
    <p:wedg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62500" lnSpcReduction="20000"/>
          </a:bodyPr>
          <a:lstStyle/>
          <a:p>
            <a:pPr>
              <a:buNone/>
            </a:pPr>
            <a:r>
              <a:rPr lang="en-US" b="1" dirty="0" smtClean="0">
                <a:latin typeface="Times New Roman" pitchFamily="18" charset="0"/>
                <a:cs typeface="Times New Roman" pitchFamily="18" charset="0"/>
              </a:rPr>
              <a:t>switch(option)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case 'a':</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add_record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'b':</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edit_record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'c':</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delete_record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'd':</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display_all_records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'e':</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display_alphabetical_order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'f':</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display_info_of_roll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case 'g':</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display_info_of_name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'h':</a:t>
            </a:r>
          </a:p>
          <a:p>
            <a:pPr>
              <a:buNone/>
            </a:pPr>
            <a:r>
              <a:rPr lang="en-US" b="1" dirty="0" smtClean="0">
                <a:latin typeface="Times New Roman" pitchFamily="18" charset="0"/>
                <a:cs typeface="Times New Roman" pitchFamily="18" charset="0"/>
              </a:rPr>
              <a:t>			display_marks_80();</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'i':</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display_address_ktm</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default: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nInvalid</a:t>
            </a:r>
            <a:r>
              <a:rPr lang="en-US" b="1" dirty="0" smtClean="0">
                <a:latin typeface="Times New Roman" pitchFamily="18" charset="0"/>
                <a:cs typeface="Times New Roman" pitchFamily="18" charset="0"/>
              </a:rPr>
              <a:t> Option!!!");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nDo</a:t>
            </a:r>
            <a:r>
              <a:rPr lang="en-US" b="1" dirty="0" smtClean="0">
                <a:latin typeface="Times New Roman" pitchFamily="18" charset="0"/>
                <a:cs typeface="Times New Roman" pitchFamily="18" charset="0"/>
              </a:rPr>
              <a:t> you want to continue(y/n)?:");</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transition spd="med">
    <p:wedg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47500" lnSpcReduction="20000"/>
          </a:bodyPr>
          <a:lstStyle/>
          <a:p>
            <a:pPr>
              <a:buNone/>
            </a:pPr>
            <a:r>
              <a:rPr lang="en-US" b="1" dirty="0" smtClean="0">
                <a:latin typeface="Times New Roman" pitchFamily="18" charset="0"/>
                <a:cs typeface="Times New Roman" pitchFamily="18" charset="0"/>
              </a:rPr>
              <a:t>void </a:t>
            </a:r>
            <a:r>
              <a:rPr lang="en-US" b="1" dirty="0" err="1" smtClean="0">
                <a:latin typeface="Times New Roman" pitchFamily="18" charset="0"/>
                <a:cs typeface="Times New Roman" pitchFamily="18" charset="0"/>
              </a:rPr>
              <a:t>add_record</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a:t>
            </a:r>
          </a:p>
          <a:p>
            <a:pPr>
              <a:buNone/>
            </a:pPr>
            <a:r>
              <a:rPr lang="en-US" b="1" dirty="0" smtClean="0">
                <a:latin typeface="Times New Roman" pitchFamily="18" charset="0"/>
                <a:cs typeface="Times New Roman" pitchFamily="18" charset="0"/>
              </a:rPr>
              <a:t>FILE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another='y';</a:t>
            </a:r>
          </a:p>
          <a:p>
            <a:pPr>
              <a:buNone/>
            </a:pP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studmgmt.dat","rb</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fseek</a:t>
            </a:r>
            <a:r>
              <a:rPr lang="en-US" b="1" dirty="0" smtClean="0">
                <a:latin typeface="Times New Roman" pitchFamily="18" charset="0"/>
                <a:cs typeface="Times New Roman" pitchFamily="18" charset="0"/>
              </a:rPr>
              <a:t>(fp,0,2);</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fopen</a:t>
            </a:r>
            <a:r>
              <a:rPr lang="en-US" b="1" dirty="0" smtClean="0">
                <a:latin typeface="Times New Roman" pitchFamily="18" charset="0"/>
                <a:cs typeface="Times New Roman" pitchFamily="18" charset="0"/>
              </a:rPr>
              <a:t>("C:\\</a:t>
            </a:r>
            <a:r>
              <a:rPr lang="en-US" b="1" dirty="0" err="1" smtClean="0">
                <a:latin typeface="Times New Roman" pitchFamily="18" charset="0"/>
                <a:cs typeface="Times New Roman" pitchFamily="18" charset="0"/>
              </a:rPr>
              <a:t>studmgmt.dat","wb</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==NULL)</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nUnable</a:t>
            </a:r>
            <a:r>
              <a:rPr lang="en-US" b="1" dirty="0" smtClean="0">
                <a:latin typeface="Times New Roman" pitchFamily="18" charset="0"/>
                <a:cs typeface="Times New Roman" pitchFamily="18" charset="0"/>
              </a:rPr>
              <a:t> to create file.");</a:t>
            </a:r>
          </a:p>
          <a:p>
            <a:pPr>
              <a:buNone/>
            </a:pPr>
            <a:r>
              <a:rPr lang="en-US" b="1" dirty="0" smtClean="0">
                <a:latin typeface="Times New Roman" pitchFamily="18" charset="0"/>
                <a:cs typeface="Times New Roman" pitchFamily="18" charset="0"/>
              </a:rPr>
              <a:t>		return;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while(another=='y')</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roll, name, address and marks:\t");</a:t>
            </a:r>
          </a:p>
          <a:p>
            <a:pPr>
              <a:buNone/>
            </a:pPr>
            <a:r>
              <a:rPr lang="en-US" b="1" dirty="0" smtClean="0">
                <a:latin typeface="Times New Roman" pitchFamily="18" charset="0"/>
                <a:cs typeface="Times New Roman" pitchFamily="18" charset="0"/>
              </a:rPr>
              <a:t>	scanf("%d %s %s %</a:t>
            </a:r>
            <a:r>
              <a:rPr lang="en-US" b="1" dirty="0" err="1" smtClean="0">
                <a:latin typeface="Times New Roman" pitchFamily="18" charset="0"/>
                <a:cs typeface="Times New Roman" pitchFamily="18" charset="0"/>
              </a:rPr>
              <a:t>f",&amp;s.roll,s.name,s.address,&amp;s.marks</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fwrite</a:t>
            </a:r>
            <a:r>
              <a:rPr lang="en-US" b="1" dirty="0" smtClean="0">
                <a:latin typeface="Times New Roman" pitchFamily="18" charset="0"/>
                <a:cs typeface="Times New Roman" pitchFamily="18" charset="0"/>
              </a:rPr>
              <a:t>(&amp;</a:t>
            </a:r>
            <a:r>
              <a:rPr lang="en-US" b="1" dirty="0" err="1" smtClean="0">
                <a:latin typeface="Times New Roman" pitchFamily="18" charset="0"/>
                <a:cs typeface="Times New Roman" pitchFamily="18" charset="0"/>
              </a:rPr>
              <a:t>s,sizeof</a:t>
            </a:r>
            <a:r>
              <a:rPr lang="en-US" b="1" dirty="0" smtClean="0">
                <a:latin typeface="Times New Roman" pitchFamily="18" charset="0"/>
                <a:cs typeface="Times New Roman" pitchFamily="18" charset="0"/>
              </a:rPr>
              <a:t>(s),1,fp);</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fflush</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stdin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nAdd</a:t>
            </a:r>
            <a:r>
              <a:rPr lang="en-US" b="1" dirty="0" smtClean="0">
                <a:latin typeface="Times New Roman" pitchFamily="18" charset="0"/>
                <a:cs typeface="Times New Roman" pitchFamily="18" charset="0"/>
              </a:rPr>
              <a:t> another record(y/n)?:");</a:t>
            </a:r>
          </a:p>
          <a:p>
            <a:pPr>
              <a:buNone/>
            </a:pPr>
            <a:r>
              <a:rPr lang="en-US" b="1" dirty="0" smtClean="0">
                <a:latin typeface="Times New Roman" pitchFamily="18" charset="0"/>
                <a:cs typeface="Times New Roman" pitchFamily="18" charset="0"/>
              </a:rPr>
              <a:t>	another=</a:t>
            </a:r>
            <a:r>
              <a:rPr lang="en-US" b="1" dirty="0" err="1" smtClean="0">
                <a:latin typeface="Times New Roman" pitchFamily="18" charset="0"/>
                <a:cs typeface="Times New Roman" pitchFamily="18" charset="0"/>
              </a:rPr>
              <a:t>getche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fclose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fp</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transition spd="med">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4256</TotalTime>
  <Words>7713</Words>
  <Application>Microsoft Office PowerPoint</Application>
  <PresentationFormat>On-screen Show (4:3)</PresentationFormat>
  <Paragraphs>2179</Paragraphs>
  <Slides>121</Slides>
  <Notes>0</Notes>
  <HiddenSlides>0</HiddenSlides>
  <MMClips>0</MMClips>
  <ScaleCrop>false</ScaleCrop>
  <HeadingPairs>
    <vt:vector size="4" baseType="variant">
      <vt:variant>
        <vt:lpstr>Theme</vt:lpstr>
      </vt:variant>
      <vt:variant>
        <vt:i4>1</vt:i4>
      </vt:variant>
      <vt:variant>
        <vt:lpstr>Slide Titles</vt:lpstr>
      </vt:variant>
      <vt:variant>
        <vt:i4>121</vt:i4>
      </vt:variant>
    </vt:vector>
  </HeadingPairs>
  <TitlesOfParts>
    <vt:vector size="122" baseType="lpstr">
      <vt:lpstr>Concourse</vt:lpstr>
      <vt:lpstr>Background</vt:lpstr>
      <vt:lpstr>Concept of file</vt:lpstr>
      <vt:lpstr>Concept of file…</vt:lpstr>
      <vt:lpstr>Classification of disk/file I/O functions</vt:lpstr>
      <vt:lpstr>Some high-level I/O functions</vt:lpstr>
      <vt:lpstr>Defining and Opening a file</vt:lpstr>
      <vt:lpstr>Defining and Opening a file…</vt:lpstr>
      <vt:lpstr>Defining and Opening a file…</vt:lpstr>
      <vt:lpstr>File Opening Modes</vt:lpstr>
      <vt:lpstr>File Opening Modes…</vt:lpstr>
      <vt:lpstr>File Opening Modes…</vt:lpstr>
      <vt:lpstr>File Opening Modes…</vt:lpstr>
      <vt:lpstr>Closing a file</vt:lpstr>
      <vt:lpstr>Library Functions for Reading/Writing from/to a File: File I/O Functions</vt:lpstr>
      <vt:lpstr>String Input/Output Functions</vt:lpstr>
      <vt:lpstr>Slide 16</vt:lpstr>
      <vt:lpstr>Why the condition if(fp==NULL)???</vt:lpstr>
      <vt:lpstr>Slide 18</vt:lpstr>
      <vt:lpstr>Slide 19</vt:lpstr>
      <vt:lpstr>Naming a file</vt:lpstr>
      <vt:lpstr>Character I/O Functions</vt:lpstr>
      <vt:lpstr>Slide 22</vt:lpstr>
      <vt:lpstr>Slide 23</vt:lpstr>
      <vt:lpstr>End-Of-File (EOF)</vt:lpstr>
      <vt:lpstr>Slide 25</vt:lpstr>
      <vt:lpstr>Slide 26</vt:lpstr>
      <vt:lpstr>PROBLEM</vt:lpstr>
      <vt:lpstr>Slide 28</vt:lpstr>
      <vt:lpstr>Formatted I/O Functions</vt:lpstr>
      <vt:lpstr>Slide 30</vt:lpstr>
      <vt:lpstr>Slide 31</vt:lpstr>
      <vt:lpstr>Use of fflush()</vt:lpstr>
      <vt:lpstr>Use of fflush()…</vt:lpstr>
      <vt:lpstr>PROBLEM</vt:lpstr>
      <vt:lpstr>Slide 35</vt:lpstr>
      <vt:lpstr>Slide 36</vt:lpstr>
      <vt:lpstr>Problem</vt:lpstr>
      <vt:lpstr>Slide 38</vt:lpstr>
      <vt:lpstr>Problem</vt:lpstr>
      <vt:lpstr>Slide 40</vt:lpstr>
      <vt:lpstr>Question</vt:lpstr>
      <vt:lpstr>Slide 42</vt:lpstr>
      <vt:lpstr>Question</vt:lpstr>
      <vt:lpstr>Slide 44</vt:lpstr>
      <vt:lpstr>Slide 45</vt:lpstr>
      <vt:lpstr>Error situations during I/O operations</vt:lpstr>
      <vt:lpstr>Error handling functions</vt:lpstr>
      <vt:lpstr>Error handling functions…</vt:lpstr>
      <vt:lpstr>Slide 49</vt:lpstr>
      <vt:lpstr>Slide 50</vt:lpstr>
      <vt:lpstr>Slide 51</vt:lpstr>
      <vt:lpstr>Binary Data Files</vt:lpstr>
      <vt:lpstr>Slide 53</vt:lpstr>
      <vt:lpstr>So, what’s the difference between text mode and binary mode and which mode to use???</vt:lpstr>
      <vt:lpstr>Slide 55</vt:lpstr>
      <vt:lpstr>The poem.txt file contains:</vt:lpstr>
      <vt:lpstr>Why two different outputs???</vt:lpstr>
      <vt:lpstr>First factor</vt:lpstr>
      <vt:lpstr>Slide 59</vt:lpstr>
      <vt:lpstr>Second Factor</vt:lpstr>
      <vt:lpstr>Third Factor</vt:lpstr>
      <vt:lpstr>More on Text files and Binary Files</vt:lpstr>
      <vt:lpstr>A text file-copy program</vt:lpstr>
      <vt:lpstr>A binary file-copy program</vt:lpstr>
      <vt:lpstr>Record I/O……Background Problems</vt:lpstr>
      <vt:lpstr>Slide 66</vt:lpstr>
      <vt:lpstr>Solution to these problems: Record I/O</vt:lpstr>
      <vt:lpstr>Record Input/Output Functions</vt:lpstr>
      <vt:lpstr>Slide 69</vt:lpstr>
      <vt:lpstr>Analysis of the program</vt:lpstr>
      <vt:lpstr>Slide 71</vt:lpstr>
      <vt:lpstr>Slide 72</vt:lpstr>
      <vt:lpstr>Slide 73</vt:lpstr>
      <vt:lpstr>Random Access in a File (Direct Access)</vt:lpstr>
      <vt:lpstr>Use of file pointer for random access…</vt:lpstr>
      <vt:lpstr>Functions used in random access</vt:lpstr>
      <vt:lpstr>Functions used in random access</vt:lpstr>
      <vt:lpstr>Functions used in random access…</vt:lpstr>
      <vt:lpstr>fseek()…</vt:lpstr>
      <vt:lpstr>fseek()…</vt:lpstr>
      <vt:lpstr>/* A program that uses the functions ftell() and fseek() */</vt:lpstr>
      <vt:lpstr>Explanation</vt:lpstr>
      <vt:lpstr>Explanation…</vt:lpstr>
      <vt:lpstr>Explanation…</vt:lpstr>
      <vt:lpstr>Problem</vt:lpstr>
      <vt:lpstr>Slide 86</vt:lpstr>
      <vt:lpstr>Slide 87</vt:lpstr>
      <vt:lpstr>PROBLEM</vt:lpstr>
      <vt:lpstr>PROBLEM</vt:lpstr>
      <vt:lpstr>Slide 90</vt:lpstr>
      <vt:lpstr>PROBLEM</vt:lpstr>
      <vt:lpstr>Slide 92</vt:lpstr>
      <vt:lpstr>PROBLEM</vt:lpstr>
      <vt:lpstr>Strategies</vt:lpstr>
      <vt:lpstr>Strategies…</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PROBLEM</vt:lpstr>
      <vt:lpstr>Slide 109</vt:lpstr>
      <vt:lpstr>PROBLEM</vt:lpstr>
      <vt:lpstr>Slide 111</vt:lpstr>
      <vt:lpstr>Slide 112</vt:lpstr>
      <vt:lpstr>Slide 113</vt:lpstr>
      <vt:lpstr>Suggestion</vt:lpstr>
      <vt:lpstr>Suggestion…</vt:lpstr>
      <vt:lpstr>Suggestion…</vt:lpstr>
      <vt:lpstr>Suggestion…</vt:lpstr>
      <vt:lpstr>Slide 118</vt:lpstr>
      <vt:lpstr>Slide 119</vt:lpstr>
      <vt:lpstr>PROBLEM</vt:lpstr>
      <vt:lpstr>Slide 121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 Files and File Handling in C</dc:title>
  <dc:creator>Lok Prakash Pandey</dc:creator>
  <cp:lastModifiedBy>BIJETA</cp:lastModifiedBy>
  <cp:revision>588</cp:revision>
  <dcterms:created xsi:type="dcterms:W3CDTF">2006-08-16T00:00:00Z</dcterms:created>
  <dcterms:modified xsi:type="dcterms:W3CDTF">2012-08-09T05:32:11Z</dcterms:modified>
</cp:coreProperties>
</file>