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88"/>
  </p:notesMasterIdLst>
  <p:sldIdLst>
    <p:sldId id="261" r:id="rId2"/>
    <p:sldId id="262" r:id="rId3"/>
    <p:sldId id="263" r:id="rId4"/>
    <p:sldId id="264" r:id="rId5"/>
    <p:sldId id="265" r:id="rId6"/>
    <p:sldId id="266" r:id="rId7"/>
    <p:sldId id="267" r:id="rId8"/>
    <p:sldId id="268" r:id="rId9"/>
    <p:sldId id="277" r:id="rId10"/>
    <p:sldId id="278" r:id="rId11"/>
    <p:sldId id="269" r:id="rId12"/>
    <p:sldId id="270" r:id="rId13"/>
    <p:sldId id="271" r:id="rId14"/>
    <p:sldId id="279" r:id="rId15"/>
    <p:sldId id="280" r:id="rId16"/>
    <p:sldId id="272" r:id="rId17"/>
    <p:sldId id="275" r:id="rId18"/>
    <p:sldId id="273" r:id="rId19"/>
    <p:sldId id="281" r:id="rId20"/>
    <p:sldId id="282" r:id="rId21"/>
    <p:sldId id="283" r:id="rId22"/>
    <p:sldId id="284" r:id="rId23"/>
    <p:sldId id="285" r:id="rId24"/>
    <p:sldId id="286" r:id="rId25"/>
    <p:sldId id="315" r:id="rId26"/>
    <p:sldId id="316" r:id="rId27"/>
    <p:sldId id="257" r:id="rId28"/>
    <p:sldId id="288" r:id="rId29"/>
    <p:sldId id="289" r:id="rId30"/>
    <p:sldId id="348" r:id="rId31"/>
    <p:sldId id="349" r:id="rId32"/>
    <p:sldId id="290" r:id="rId33"/>
    <p:sldId id="291" r:id="rId34"/>
    <p:sldId id="294" r:id="rId35"/>
    <p:sldId id="293" r:id="rId36"/>
    <p:sldId id="295" r:id="rId37"/>
    <p:sldId id="296" r:id="rId38"/>
    <p:sldId id="298" r:id="rId39"/>
    <p:sldId id="292" r:id="rId40"/>
    <p:sldId id="300" r:id="rId41"/>
    <p:sldId id="301" r:id="rId42"/>
    <p:sldId id="303" r:id="rId43"/>
    <p:sldId id="304" r:id="rId44"/>
    <p:sldId id="302" r:id="rId45"/>
    <p:sldId id="305" r:id="rId46"/>
    <p:sldId id="306" r:id="rId47"/>
    <p:sldId id="307" r:id="rId48"/>
    <p:sldId id="308" r:id="rId49"/>
    <p:sldId id="309" r:id="rId50"/>
    <p:sldId id="310" r:id="rId51"/>
    <p:sldId id="311" r:id="rId52"/>
    <p:sldId id="312" r:id="rId53"/>
    <p:sldId id="313" r:id="rId54"/>
    <p:sldId id="314" r:id="rId55"/>
    <p:sldId id="317" r:id="rId56"/>
    <p:sldId id="319" r:id="rId57"/>
    <p:sldId id="320" r:id="rId58"/>
    <p:sldId id="345" r:id="rId59"/>
    <p:sldId id="347" r:id="rId60"/>
    <p:sldId id="346" r:id="rId61"/>
    <p:sldId id="318" r:id="rId62"/>
    <p:sldId id="321" r:id="rId63"/>
    <p:sldId id="322" r:id="rId64"/>
    <p:sldId id="323" r:id="rId65"/>
    <p:sldId id="324" r:id="rId66"/>
    <p:sldId id="325" r:id="rId67"/>
    <p:sldId id="326" r:id="rId68"/>
    <p:sldId id="327" r:id="rId69"/>
    <p:sldId id="328" r:id="rId70"/>
    <p:sldId id="329" r:id="rId71"/>
    <p:sldId id="330" r:id="rId72"/>
    <p:sldId id="331" r:id="rId73"/>
    <p:sldId id="332" r:id="rId74"/>
    <p:sldId id="333" r:id="rId75"/>
    <p:sldId id="334" r:id="rId76"/>
    <p:sldId id="335" r:id="rId77"/>
    <p:sldId id="258" r:id="rId78"/>
    <p:sldId id="336" r:id="rId79"/>
    <p:sldId id="337" r:id="rId80"/>
    <p:sldId id="338" r:id="rId81"/>
    <p:sldId id="339" r:id="rId82"/>
    <p:sldId id="340" r:id="rId83"/>
    <p:sldId id="341" r:id="rId84"/>
    <p:sldId id="342" r:id="rId85"/>
    <p:sldId id="343" r:id="rId86"/>
    <p:sldId id="344" r:id="rId8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732" y="-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88650F-D40E-4F3F-9210-58CC3122B348}" type="datetimeFigureOut">
              <a:rPr lang="en-US" smtClean="0"/>
              <a:pPr/>
              <a:t>8/9/2012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9C54C1-5F68-4C95-896F-8D8178EA3CD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E52A6D0-26AC-461B-8E49-98A3F498D77C}" type="datetime1">
              <a:rPr lang="en-US" smtClean="0"/>
              <a:pPr/>
              <a:t>8/9/2012</a:t>
            </a:fld>
            <a:endParaRPr lang="en-US"/>
          </a:p>
        </p:txBody>
      </p:sp>
      <p:sp>
        <p:nvSpPr>
          <p:cNvPr id="20" name="Footer Placeholder 19"/>
          <p:cNvSpPr>
            <a:spLocks noGrp="1"/>
          </p:cNvSpPr>
          <p:nvPr>
            <p:ph type="ftr" sz="quarter" idx="11"/>
          </p:nvPr>
        </p:nvSpPr>
        <p:spPr/>
        <p:txBody>
          <a:bodyPr/>
          <a:lstStyle>
            <a:extLst/>
          </a:lstStyle>
          <a:p>
            <a:r>
              <a:rPr lang="en-US" dirty="0" smtClean="0"/>
              <a:t>Prepared By: Nanda </a:t>
            </a:r>
            <a:r>
              <a:rPr lang="en-US" dirty="0" err="1" smtClean="0"/>
              <a:t>Kishor</a:t>
            </a:r>
            <a:r>
              <a:rPr lang="en-US" dirty="0" smtClean="0"/>
              <a:t> Ray</a:t>
            </a:r>
            <a:endParaRPr lang="en-US" dirty="0"/>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25BE794-4E39-4DCD-BEA3-CC2E692DE83C}" type="datetime1">
              <a:rPr lang="en-US" smtClean="0"/>
              <a:pPr/>
              <a:t>8/9/2012</a:t>
            </a:fld>
            <a:endParaRPr lang="en-US"/>
          </a:p>
        </p:txBody>
      </p:sp>
      <p:sp>
        <p:nvSpPr>
          <p:cNvPr id="5" name="Footer Placeholder 4"/>
          <p:cNvSpPr>
            <a:spLocks noGrp="1"/>
          </p:cNvSpPr>
          <p:nvPr>
            <p:ph type="ftr" sz="quarter" idx="11"/>
          </p:nvPr>
        </p:nvSpPr>
        <p:spPr/>
        <p:txBody>
          <a:bodyPr/>
          <a:lstStyle>
            <a:extLst/>
          </a:lstStyle>
          <a:p>
            <a:r>
              <a:rPr lang="en-US" dirty="0" smtClean="0"/>
              <a:t>Prepared By: Nanda </a:t>
            </a:r>
            <a:r>
              <a:rPr lang="en-US" dirty="0" err="1" smtClean="0"/>
              <a:t>Kishor</a:t>
            </a:r>
            <a:r>
              <a:rPr lang="en-US" dirty="0" smtClean="0"/>
              <a:t> Ray</a:t>
            </a:r>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169764F-1916-4378-BE27-8B22A7D8C5E9}" type="datetime1">
              <a:rPr lang="en-US" smtClean="0"/>
              <a:pPr/>
              <a:t>8/9/2012</a:t>
            </a:fld>
            <a:endParaRPr lang="en-US"/>
          </a:p>
        </p:txBody>
      </p:sp>
      <p:sp>
        <p:nvSpPr>
          <p:cNvPr id="5" name="Footer Placeholder 4"/>
          <p:cNvSpPr>
            <a:spLocks noGrp="1"/>
          </p:cNvSpPr>
          <p:nvPr>
            <p:ph type="ftr" sz="quarter" idx="11"/>
          </p:nvPr>
        </p:nvSpPr>
        <p:spPr/>
        <p:txBody>
          <a:bodyPr/>
          <a:lstStyle>
            <a:extLst/>
          </a:lstStyle>
          <a:p>
            <a:r>
              <a:rPr lang="en-US" dirty="0" smtClean="0"/>
              <a:t>Prepared By: Nanda </a:t>
            </a:r>
            <a:r>
              <a:rPr lang="en-US" dirty="0" err="1" smtClean="0"/>
              <a:t>Kishor</a:t>
            </a:r>
            <a:r>
              <a:rPr lang="en-US" dirty="0" smtClean="0"/>
              <a:t> Ray</a:t>
            </a:r>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3C1C99-4C15-44A9-ABB7-94787AE4B04D}" type="datetime1">
              <a:rPr lang="en-US" smtClean="0"/>
              <a:pPr/>
              <a:t>8/9/2012</a:t>
            </a:fld>
            <a:endParaRPr lang="en-US"/>
          </a:p>
        </p:txBody>
      </p:sp>
      <p:sp>
        <p:nvSpPr>
          <p:cNvPr id="5" name="Footer Placeholder 4"/>
          <p:cNvSpPr>
            <a:spLocks noGrp="1"/>
          </p:cNvSpPr>
          <p:nvPr>
            <p:ph type="ftr" sz="quarter" idx="11"/>
          </p:nvPr>
        </p:nvSpPr>
        <p:spPr/>
        <p:txBody>
          <a:bodyPr/>
          <a:lstStyle>
            <a:extLst/>
          </a:lstStyle>
          <a:p>
            <a:r>
              <a:rPr lang="en-US" dirty="0" smtClean="0"/>
              <a:t>Prepared By: Nanda </a:t>
            </a:r>
            <a:r>
              <a:rPr lang="en-US" dirty="0" err="1" smtClean="0"/>
              <a:t>Kishor</a:t>
            </a:r>
            <a:r>
              <a:rPr lang="en-US" dirty="0" smtClean="0"/>
              <a:t> Ray</a:t>
            </a:r>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B96DB70-A1B2-4B9C-8CF7-D256F0465AF1}" type="datetime1">
              <a:rPr lang="en-US" smtClean="0"/>
              <a:pPr/>
              <a:t>8/9/2012</a:t>
            </a:fld>
            <a:endParaRPr lang="en-US"/>
          </a:p>
        </p:txBody>
      </p:sp>
      <p:sp>
        <p:nvSpPr>
          <p:cNvPr id="5" name="Footer Placeholder 4"/>
          <p:cNvSpPr>
            <a:spLocks noGrp="1"/>
          </p:cNvSpPr>
          <p:nvPr>
            <p:ph type="ftr" sz="quarter" idx="11"/>
          </p:nvPr>
        </p:nvSpPr>
        <p:spPr/>
        <p:txBody>
          <a:bodyPr/>
          <a:lstStyle>
            <a:extLst/>
          </a:lstStyle>
          <a:p>
            <a:r>
              <a:rPr lang="en-US" dirty="0" smtClean="0"/>
              <a:t>Prepared By: Nanda </a:t>
            </a:r>
            <a:r>
              <a:rPr lang="en-US" dirty="0" err="1" smtClean="0"/>
              <a:t>Kishor</a:t>
            </a:r>
            <a:r>
              <a:rPr lang="en-US" dirty="0" smtClean="0"/>
              <a:t> Ray</a:t>
            </a:r>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30DE90-BA6A-4757-983C-EEA28CDBC2BD}" type="datetime1">
              <a:rPr lang="en-US" smtClean="0"/>
              <a:pPr/>
              <a:t>8/9/2012</a:t>
            </a:fld>
            <a:endParaRPr lang="en-US"/>
          </a:p>
        </p:txBody>
      </p:sp>
      <p:sp>
        <p:nvSpPr>
          <p:cNvPr id="6" name="Footer Placeholder 5"/>
          <p:cNvSpPr>
            <a:spLocks noGrp="1"/>
          </p:cNvSpPr>
          <p:nvPr>
            <p:ph type="ftr" sz="quarter" idx="11"/>
          </p:nvPr>
        </p:nvSpPr>
        <p:spPr/>
        <p:txBody>
          <a:bodyPr/>
          <a:lstStyle>
            <a:extLst/>
          </a:lstStyle>
          <a:p>
            <a:r>
              <a:rPr lang="en-US" dirty="0" smtClean="0"/>
              <a:t>Prepared By: Nanda </a:t>
            </a:r>
            <a:r>
              <a:rPr lang="en-US" dirty="0" err="1" smtClean="0"/>
              <a:t>Kishor</a:t>
            </a:r>
            <a:r>
              <a:rPr lang="en-US" dirty="0" smtClean="0"/>
              <a:t> Ray</a:t>
            </a:r>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1B073B0-67EF-4148-BDC3-8AE823E73AAE}" type="datetime1">
              <a:rPr lang="en-US" smtClean="0"/>
              <a:pPr/>
              <a:t>8/9/2012</a:t>
            </a:fld>
            <a:endParaRPr lang="en-US"/>
          </a:p>
        </p:txBody>
      </p:sp>
      <p:sp>
        <p:nvSpPr>
          <p:cNvPr id="8" name="Footer Placeholder 7"/>
          <p:cNvSpPr>
            <a:spLocks noGrp="1"/>
          </p:cNvSpPr>
          <p:nvPr>
            <p:ph type="ftr" sz="quarter" idx="11"/>
          </p:nvPr>
        </p:nvSpPr>
        <p:spPr/>
        <p:txBody>
          <a:bodyPr/>
          <a:lstStyle>
            <a:extLst/>
          </a:lstStyle>
          <a:p>
            <a:r>
              <a:rPr lang="en-US" dirty="0" smtClean="0"/>
              <a:t>Prepared By: Nanda </a:t>
            </a:r>
            <a:r>
              <a:rPr lang="en-US" dirty="0" err="1" smtClean="0"/>
              <a:t>Kishor</a:t>
            </a:r>
            <a:r>
              <a:rPr lang="en-US" dirty="0" smtClean="0"/>
              <a:t> Ray</a:t>
            </a:r>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E82335E-25E7-4CF0-B111-142C560A8659}" type="datetime1">
              <a:rPr lang="en-US" smtClean="0"/>
              <a:pPr/>
              <a:t>8/9/2012</a:t>
            </a:fld>
            <a:endParaRPr lang="en-US"/>
          </a:p>
        </p:txBody>
      </p:sp>
      <p:sp>
        <p:nvSpPr>
          <p:cNvPr id="4" name="Footer Placeholder 3"/>
          <p:cNvSpPr>
            <a:spLocks noGrp="1"/>
          </p:cNvSpPr>
          <p:nvPr>
            <p:ph type="ftr" sz="quarter" idx="11"/>
          </p:nvPr>
        </p:nvSpPr>
        <p:spPr/>
        <p:txBody>
          <a:bodyPr/>
          <a:lstStyle>
            <a:extLst/>
          </a:lstStyle>
          <a:p>
            <a:r>
              <a:rPr lang="en-US" dirty="0" smtClean="0"/>
              <a:t>Prepared By: Nanda </a:t>
            </a:r>
            <a:r>
              <a:rPr lang="en-US" dirty="0" err="1" smtClean="0"/>
              <a:t>Kishor</a:t>
            </a:r>
            <a:r>
              <a:rPr lang="en-US" dirty="0" smtClean="0"/>
              <a:t> Ray</a:t>
            </a:r>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EC06B62-5231-4CCB-A2CB-FBEA77615F79}" type="datetime1">
              <a:rPr lang="en-US" smtClean="0"/>
              <a:pPr/>
              <a:t>8/9/2012</a:t>
            </a:fld>
            <a:endParaRPr lang="en-US"/>
          </a:p>
        </p:txBody>
      </p:sp>
      <p:sp>
        <p:nvSpPr>
          <p:cNvPr id="3" name="Footer Placeholder 2"/>
          <p:cNvSpPr>
            <a:spLocks noGrp="1"/>
          </p:cNvSpPr>
          <p:nvPr>
            <p:ph type="ftr" sz="quarter" idx="11"/>
          </p:nvPr>
        </p:nvSpPr>
        <p:spPr/>
        <p:txBody>
          <a:bodyPr/>
          <a:lstStyle>
            <a:extLst/>
          </a:lstStyle>
          <a:p>
            <a:r>
              <a:rPr lang="en-US" dirty="0" smtClean="0"/>
              <a:t>Prepared By: Nanda </a:t>
            </a:r>
            <a:r>
              <a:rPr lang="en-US" dirty="0" err="1" smtClean="0"/>
              <a:t>Kishor</a:t>
            </a:r>
            <a:r>
              <a:rPr lang="en-US" dirty="0" smtClean="0"/>
              <a:t> Ray</a:t>
            </a:r>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F9E28A8-CCD6-4A22-B528-78CFBF121ED4}" type="datetime1">
              <a:rPr lang="en-US" smtClean="0"/>
              <a:pPr/>
              <a:t>8/9/2012</a:t>
            </a:fld>
            <a:endParaRPr lang="en-US"/>
          </a:p>
        </p:txBody>
      </p:sp>
      <p:sp>
        <p:nvSpPr>
          <p:cNvPr id="6" name="Footer Placeholder 5"/>
          <p:cNvSpPr>
            <a:spLocks noGrp="1"/>
          </p:cNvSpPr>
          <p:nvPr>
            <p:ph type="ftr" sz="quarter" idx="11"/>
          </p:nvPr>
        </p:nvSpPr>
        <p:spPr/>
        <p:txBody>
          <a:bodyPr/>
          <a:lstStyle>
            <a:extLst/>
          </a:lstStyle>
          <a:p>
            <a:r>
              <a:rPr lang="en-US" dirty="0" smtClean="0"/>
              <a:t>Prepared By: Nanda </a:t>
            </a:r>
            <a:r>
              <a:rPr lang="en-US" dirty="0" err="1" smtClean="0"/>
              <a:t>Kishor</a:t>
            </a:r>
            <a:r>
              <a:rPr lang="en-US" dirty="0" smtClean="0"/>
              <a:t> Ray</a:t>
            </a:r>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DD91765-24C3-44CA-A310-2379E2F9585D}" type="datetime1">
              <a:rPr lang="en-US" smtClean="0"/>
              <a:pPr/>
              <a:t>8/9/2012</a:t>
            </a:fld>
            <a:endParaRPr lang="en-US"/>
          </a:p>
        </p:txBody>
      </p:sp>
      <p:sp>
        <p:nvSpPr>
          <p:cNvPr id="6" name="Footer Placeholder 5"/>
          <p:cNvSpPr>
            <a:spLocks noGrp="1"/>
          </p:cNvSpPr>
          <p:nvPr>
            <p:ph type="ftr" sz="quarter" idx="11"/>
          </p:nvPr>
        </p:nvSpPr>
        <p:spPr/>
        <p:txBody>
          <a:bodyPr/>
          <a:lstStyle>
            <a:extLst/>
          </a:lstStyle>
          <a:p>
            <a:r>
              <a:rPr lang="en-US" dirty="0" smtClean="0"/>
              <a:t>Prepared By: Nanda </a:t>
            </a:r>
            <a:r>
              <a:rPr lang="en-US" dirty="0" err="1" smtClean="0"/>
              <a:t>Kishor</a:t>
            </a:r>
            <a:r>
              <a:rPr lang="en-US" dirty="0" smtClean="0"/>
              <a:t> Ray</a:t>
            </a:r>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ADC8E13-4042-4471-B951-2BFC716AFAB7}" type="datetime1">
              <a:rPr lang="en-US" smtClean="0"/>
              <a:pPr/>
              <a:t>8/9/2012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dirty="0" smtClean="0"/>
              <a:t>Prepared By: Nanda </a:t>
            </a:r>
            <a:r>
              <a:rPr lang="en-US" dirty="0" err="1" smtClean="0"/>
              <a:t>Kishor</a:t>
            </a:r>
            <a:r>
              <a:rPr lang="en-US" dirty="0" smtClean="0"/>
              <a:t> Ray</a:t>
            </a:r>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med">
    <p:wipe dir="r"/>
  </p:transition>
  <p:hf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1143000"/>
          </a:xfrm>
        </p:spPr>
        <p:txBody>
          <a:bodyPr/>
          <a:lstStyle/>
          <a:p>
            <a:r>
              <a:rPr lang="en-US" dirty="0" smtClean="0"/>
              <a:t>Introduction to Structure</a:t>
            </a:r>
            <a:endParaRPr lang="en-US" dirty="0"/>
          </a:p>
        </p:txBody>
      </p:sp>
      <p:sp>
        <p:nvSpPr>
          <p:cNvPr id="3" name="Content Placeholder 2"/>
          <p:cNvSpPr>
            <a:spLocks noGrp="1"/>
          </p:cNvSpPr>
          <p:nvPr>
            <p:ph idx="1"/>
          </p:nvPr>
        </p:nvSpPr>
        <p:spPr>
          <a:xfrm>
            <a:off x="1435608" y="1066800"/>
            <a:ext cx="7498080" cy="5486400"/>
          </a:xfrm>
        </p:spPr>
        <p:txBody>
          <a:bodyPr>
            <a:normAutofit/>
          </a:bodyPr>
          <a:lstStyle/>
          <a:p>
            <a:r>
              <a:rPr lang="en-US" u="sng" dirty="0" smtClean="0"/>
              <a:t>Problem</a:t>
            </a:r>
            <a:r>
              <a:rPr lang="en-US" dirty="0" smtClean="0"/>
              <a:t>:</a:t>
            </a:r>
          </a:p>
          <a:p>
            <a:pPr lvl="1" algn="just"/>
            <a:r>
              <a:rPr lang="en-US" dirty="0" smtClean="0"/>
              <a:t>How to group together a collection of data items of different types that are logically related to a particular entity??? (</a:t>
            </a:r>
            <a:r>
              <a:rPr lang="en-US" b="1" strike="sngStrike" dirty="0" smtClean="0">
                <a:solidFill>
                  <a:srgbClr val="FF0000"/>
                </a:solidFill>
              </a:rPr>
              <a:t>Array</a:t>
            </a:r>
            <a:r>
              <a:rPr lang="en-US" dirty="0" smtClean="0"/>
              <a:t>)</a:t>
            </a:r>
          </a:p>
          <a:p>
            <a:pPr lvl="1" algn="just"/>
            <a:r>
              <a:rPr lang="en-US" dirty="0" smtClean="0"/>
              <a:t>E.g. </a:t>
            </a:r>
            <a:r>
              <a:rPr lang="en-US" i="1" dirty="0" smtClean="0"/>
              <a:t>name</a:t>
            </a:r>
            <a:r>
              <a:rPr lang="en-US" dirty="0" smtClean="0"/>
              <a:t>, </a:t>
            </a:r>
            <a:r>
              <a:rPr lang="en-US" i="1" dirty="0" err="1" smtClean="0"/>
              <a:t>roll_no</a:t>
            </a:r>
            <a:r>
              <a:rPr lang="en-US" dirty="0" smtClean="0"/>
              <a:t>, </a:t>
            </a:r>
            <a:r>
              <a:rPr lang="en-US" i="1" dirty="0" smtClean="0"/>
              <a:t>marks</a:t>
            </a:r>
            <a:r>
              <a:rPr lang="en-US" dirty="0" smtClean="0"/>
              <a:t>, </a:t>
            </a:r>
            <a:r>
              <a:rPr lang="en-US" i="1" dirty="0" smtClean="0"/>
              <a:t>gender</a:t>
            </a:r>
            <a:r>
              <a:rPr lang="en-US" dirty="0" smtClean="0"/>
              <a:t> and </a:t>
            </a:r>
            <a:r>
              <a:rPr lang="en-US" i="1" dirty="0" err="1" smtClean="0"/>
              <a:t>phone_no</a:t>
            </a:r>
            <a:r>
              <a:rPr lang="en-US" dirty="0" smtClean="0"/>
              <a:t> are related information of a </a:t>
            </a:r>
            <a:r>
              <a:rPr lang="en-US" i="1" dirty="0" smtClean="0"/>
              <a:t>student</a:t>
            </a:r>
            <a:r>
              <a:rPr lang="en-US" dirty="0" smtClean="0"/>
              <a:t>.</a:t>
            </a:r>
          </a:p>
          <a:p>
            <a:pPr lvl="1" algn="just"/>
            <a:r>
              <a:rPr lang="en-US" dirty="0" smtClean="0"/>
              <a:t>However </a:t>
            </a:r>
            <a:r>
              <a:rPr lang="en-US" i="1" dirty="0" smtClean="0"/>
              <a:t>name </a:t>
            </a:r>
            <a:r>
              <a:rPr lang="en-US" dirty="0" smtClean="0"/>
              <a:t>is of </a:t>
            </a:r>
            <a:r>
              <a:rPr lang="en-US" i="1" dirty="0" smtClean="0"/>
              <a:t>char</a:t>
            </a:r>
            <a:r>
              <a:rPr lang="en-US" dirty="0" smtClean="0"/>
              <a:t> array type, </a:t>
            </a:r>
            <a:r>
              <a:rPr lang="en-US" i="1" dirty="0" err="1" smtClean="0"/>
              <a:t>roll_no</a:t>
            </a:r>
            <a:r>
              <a:rPr lang="en-US" dirty="0" smtClean="0"/>
              <a:t> is of </a:t>
            </a:r>
            <a:r>
              <a:rPr lang="en-US" i="1" dirty="0" smtClean="0"/>
              <a:t>int</a:t>
            </a:r>
            <a:r>
              <a:rPr lang="en-US" dirty="0" smtClean="0"/>
              <a:t> type, </a:t>
            </a:r>
            <a:r>
              <a:rPr lang="en-US" i="1" dirty="0" smtClean="0"/>
              <a:t>marks </a:t>
            </a:r>
            <a:r>
              <a:rPr lang="en-US" dirty="0" smtClean="0"/>
              <a:t>is of </a:t>
            </a:r>
            <a:r>
              <a:rPr lang="en-US" i="1" dirty="0" smtClean="0"/>
              <a:t>float</a:t>
            </a:r>
            <a:r>
              <a:rPr lang="en-US" dirty="0" smtClean="0"/>
              <a:t> type, gender is of </a:t>
            </a:r>
            <a:r>
              <a:rPr lang="en-US" i="1" dirty="0" smtClean="0"/>
              <a:t>char </a:t>
            </a:r>
            <a:r>
              <a:rPr lang="en-US" dirty="0" smtClean="0"/>
              <a:t>type and </a:t>
            </a:r>
            <a:r>
              <a:rPr lang="en-US" i="1" dirty="0" err="1" smtClean="0"/>
              <a:t>phone_no</a:t>
            </a:r>
            <a:r>
              <a:rPr lang="en-US" dirty="0" smtClean="0"/>
              <a:t> is of </a:t>
            </a:r>
            <a:r>
              <a:rPr lang="en-US" i="1" dirty="0" smtClean="0"/>
              <a:t>char</a:t>
            </a:r>
            <a:r>
              <a:rPr lang="en-US" dirty="0" smtClean="0"/>
              <a:t> array type or </a:t>
            </a:r>
            <a:r>
              <a:rPr lang="en-US" i="1" dirty="0" smtClean="0"/>
              <a:t>long int</a:t>
            </a:r>
            <a:r>
              <a:rPr lang="en-US" dirty="0" smtClean="0"/>
              <a:t> type.</a:t>
            </a:r>
            <a:endParaRPr lang="en-US" i="1" dirty="0"/>
          </a:p>
          <a:p>
            <a:pPr lvl="1" algn="just">
              <a:buNone/>
            </a:pPr>
            <a:r>
              <a:rPr lang="en-US" i="1" dirty="0" smtClean="0"/>
              <a:t>Solution:	</a:t>
            </a:r>
            <a:r>
              <a:rPr lang="en-US" sz="3600" b="1" i="1" dirty="0" smtClean="0">
                <a:solidFill>
                  <a:srgbClr val="FF0000"/>
                </a:solidFill>
              </a:rPr>
              <a:t>Structure</a:t>
            </a:r>
            <a:endParaRPr lang="en-US" b="1" dirty="0" smtClean="0">
              <a:solidFill>
                <a:srgbClr val="FF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019800"/>
          </a:xfrm>
        </p:spPr>
        <p:txBody>
          <a:bodyPr>
            <a:normAutofit fontScale="70000" lnSpcReduction="20000"/>
          </a:bodyPr>
          <a:lstStyle/>
          <a:p>
            <a:pPr>
              <a:buNone/>
            </a:pPr>
            <a:r>
              <a:rPr lang="en-US" b="1" dirty="0" smtClean="0"/>
              <a:t>void main()</a:t>
            </a:r>
          </a:p>
          <a:p>
            <a:pPr>
              <a:buNone/>
            </a:pPr>
            <a:r>
              <a:rPr lang="en-US" b="1" dirty="0" smtClean="0"/>
              <a:t>{</a:t>
            </a:r>
          </a:p>
          <a:p>
            <a:pPr>
              <a:buNone/>
            </a:pPr>
            <a:r>
              <a:rPr lang="en-US" b="1" dirty="0" smtClean="0"/>
              <a:t>struct student</a:t>
            </a:r>
          </a:p>
          <a:p>
            <a:pPr>
              <a:buNone/>
            </a:pPr>
            <a:r>
              <a:rPr lang="en-US" b="1" dirty="0" smtClean="0"/>
              <a:t>	{</a:t>
            </a:r>
          </a:p>
          <a:p>
            <a:pPr>
              <a:buNone/>
            </a:pPr>
            <a:r>
              <a:rPr lang="en-US" b="1" dirty="0" smtClean="0"/>
              <a:t>	char name[20];</a:t>
            </a:r>
          </a:p>
          <a:p>
            <a:pPr>
              <a:buNone/>
            </a:pPr>
            <a:r>
              <a:rPr lang="en-US" b="1" dirty="0" smtClean="0"/>
              <a:t>	int roll;</a:t>
            </a:r>
          </a:p>
          <a:p>
            <a:pPr>
              <a:buNone/>
            </a:pPr>
            <a:r>
              <a:rPr lang="en-US" b="1" dirty="0" smtClean="0"/>
              <a:t>	char remarks;</a:t>
            </a:r>
          </a:p>
          <a:p>
            <a:pPr>
              <a:buNone/>
            </a:pPr>
            <a:r>
              <a:rPr lang="en-US" b="1" dirty="0" smtClean="0"/>
              <a:t>	float marks;</a:t>
            </a:r>
          </a:p>
          <a:p>
            <a:pPr>
              <a:buNone/>
            </a:pPr>
            <a:r>
              <a:rPr lang="en-US" b="1" dirty="0" smtClean="0"/>
              <a:t>	};</a:t>
            </a:r>
          </a:p>
          <a:p>
            <a:pPr>
              <a:buNone/>
            </a:pPr>
            <a:r>
              <a:rPr lang="en-US" b="1" dirty="0" smtClean="0"/>
              <a:t>struct student s1={"Lok", 4};</a:t>
            </a:r>
          </a:p>
          <a:p>
            <a:pPr>
              <a:buNone/>
            </a:pPr>
            <a:r>
              <a:rPr lang="en-US" b="1" dirty="0" smtClean="0"/>
              <a:t>clrscr();</a:t>
            </a:r>
          </a:p>
          <a:p>
            <a:pPr>
              <a:buNone/>
            </a:pPr>
            <a:r>
              <a:rPr lang="en-US" b="1" dirty="0" smtClean="0"/>
              <a:t>printf("Name=%s", s1.name);</a:t>
            </a:r>
          </a:p>
          <a:p>
            <a:pPr>
              <a:buNone/>
            </a:pPr>
            <a:r>
              <a:rPr lang="en-US" b="1" dirty="0" smtClean="0"/>
              <a:t>printf("\n Roll=%d", s1.roll);</a:t>
            </a:r>
          </a:p>
          <a:p>
            <a:pPr>
              <a:buNone/>
            </a:pPr>
            <a:r>
              <a:rPr lang="en-US" b="1" dirty="0" smtClean="0"/>
              <a:t>printf("\n Remarks=%c", s1.remarks);</a:t>
            </a:r>
          </a:p>
          <a:p>
            <a:pPr>
              <a:buNone/>
            </a:pPr>
            <a:r>
              <a:rPr lang="en-US" b="1" dirty="0" smtClean="0"/>
              <a:t>printf("\n Marks=%f", s1.marks);</a:t>
            </a:r>
          </a:p>
          <a:p>
            <a:pPr>
              <a:buNone/>
            </a:pPr>
            <a:r>
              <a:rPr lang="en-US" b="1" dirty="0" smtClean="0"/>
              <a:t>getch();</a:t>
            </a:r>
          </a:p>
          <a:p>
            <a:pPr>
              <a:buNone/>
            </a:pPr>
            <a:r>
              <a:rPr lang="en-US" b="1" dirty="0" smtClean="0"/>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Accessing member of structure/ Processing a structure</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By using dot (.) operator or period operator or member operator.</a:t>
            </a:r>
          </a:p>
          <a:p>
            <a:r>
              <a:rPr lang="en-US" dirty="0" smtClean="0"/>
              <a:t>Syntax:</a:t>
            </a:r>
          </a:p>
          <a:p>
            <a:pPr>
              <a:buNone/>
            </a:pPr>
            <a:r>
              <a:rPr lang="en-US" dirty="0" smtClean="0"/>
              <a:t>		</a:t>
            </a:r>
            <a:r>
              <a:rPr lang="en-US" i="1" dirty="0" err="1" smtClean="0">
                <a:solidFill>
                  <a:srgbClr val="FF0000"/>
                </a:solidFill>
              </a:rPr>
              <a:t>structure_variable.member</a:t>
            </a:r>
            <a:endParaRPr lang="en-US" i="1" dirty="0" smtClean="0">
              <a:solidFill>
                <a:srgbClr val="FF0000"/>
              </a:solidFill>
            </a:endParaRPr>
          </a:p>
          <a:p>
            <a:pPr algn="just"/>
            <a:r>
              <a:rPr lang="en-US" dirty="0" smtClean="0"/>
              <a:t>Here, </a:t>
            </a:r>
            <a:r>
              <a:rPr lang="en-US" i="1" dirty="0" err="1" smtClean="0"/>
              <a:t>structure_variable</a:t>
            </a:r>
            <a:r>
              <a:rPr lang="en-US" i="1" dirty="0" smtClean="0"/>
              <a:t> </a:t>
            </a:r>
            <a:r>
              <a:rPr lang="en-US" dirty="0" smtClean="0"/>
              <a:t>refers to the name of a </a:t>
            </a:r>
            <a:r>
              <a:rPr lang="en-US" i="1" dirty="0" smtClean="0"/>
              <a:t>struct</a:t>
            </a:r>
            <a:r>
              <a:rPr lang="en-US" dirty="0" smtClean="0"/>
              <a:t> type variable and </a:t>
            </a:r>
            <a:r>
              <a:rPr lang="en-US" i="1" dirty="0" smtClean="0"/>
              <a:t>member </a:t>
            </a:r>
            <a:r>
              <a:rPr lang="en-US" dirty="0" smtClean="0"/>
              <a:t>refers to the name of a member within the structure.</a:t>
            </a:r>
          </a:p>
          <a:p>
            <a:pPr algn="just"/>
            <a:r>
              <a:rPr lang="en-US" i="1" dirty="0" smtClean="0">
                <a:solidFill>
                  <a:srgbClr val="002060"/>
                </a:solidFill>
              </a:rPr>
              <a:t>Note: The dot operator must have a structure variable on its left and a legal member on its right.</a:t>
            </a:r>
            <a:endParaRPr lang="en-US" i="1" dirty="0">
              <a:solidFill>
                <a:srgbClr val="00206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pPr algn="just"/>
            <a:r>
              <a:rPr lang="en-US" dirty="0" smtClean="0">
                <a:solidFill>
                  <a:schemeClr val="accent4">
                    <a:lumMod val="50000"/>
                  </a:schemeClr>
                </a:solidFill>
              </a:rPr>
              <a:t>Create a structure named </a:t>
            </a:r>
            <a:r>
              <a:rPr lang="en-US" i="1" dirty="0" smtClean="0">
                <a:solidFill>
                  <a:schemeClr val="accent4">
                    <a:lumMod val="50000"/>
                  </a:schemeClr>
                </a:solidFill>
              </a:rPr>
              <a:t>student</a:t>
            </a:r>
            <a:r>
              <a:rPr lang="en-US" dirty="0" smtClean="0">
                <a:solidFill>
                  <a:schemeClr val="accent4">
                    <a:lumMod val="50000"/>
                  </a:schemeClr>
                </a:solidFill>
              </a:rPr>
              <a:t> that has </a:t>
            </a:r>
            <a:r>
              <a:rPr lang="en-US" i="1" dirty="0" smtClean="0">
                <a:solidFill>
                  <a:schemeClr val="accent4">
                    <a:lumMod val="50000"/>
                  </a:schemeClr>
                </a:solidFill>
              </a:rPr>
              <a:t>name</a:t>
            </a:r>
            <a:r>
              <a:rPr lang="en-US" dirty="0" smtClean="0">
                <a:solidFill>
                  <a:schemeClr val="accent4">
                    <a:lumMod val="50000"/>
                  </a:schemeClr>
                </a:solidFill>
              </a:rPr>
              <a:t>, </a:t>
            </a:r>
            <a:r>
              <a:rPr lang="en-US" i="1" dirty="0" smtClean="0">
                <a:solidFill>
                  <a:schemeClr val="accent4">
                    <a:lumMod val="50000"/>
                  </a:schemeClr>
                </a:solidFill>
              </a:rPr>
              <a:t>roll</a:t>
            </a:r>
            <a:r>
              <a:rPr lang="en-US" dirty="0" smtClean="0">
                <a:solidFill>
                  <a:schemeClr val="accent4">
                    <a:lumMod val="50000"/>
                  </a:schemeClr>
                </a:solidFill>
              </a:rPr>
              <a:t>, </a:t>
            </a:r>
            <a:r>
              <a:rPr lang="en-US" i="1" dirty="0" smtClean="0">
                <a:solidFill>
                  <a:schemeClr val="accent4">
                    <a:lumMod val="50000"/>
                  </a:schemeClr>
                </a:solidFill>
              </a:rPr>
              <a:t>marks</a:t>
            </a:r>
            <a:r>
              <a:rPr lang="en-US" dirty="0" smtClean="0">
                <a:solidFill>
                  <a:schemeClr val="accent4">
                    <a:lumMod val="50000"/>
                  </a:schemeClr>
                </a:solidFill>
              </a:rPr>
              <a:t>, and </a:t>
            </a:r>
            <a:r>
              <a:rPr lang="en-US" i="1" dirty="0" smtClean="0">
                <a:solidFill>
                  <a:schemeClr val="accent4">
                    <a:lumMod val="50000"/>
                  </a:schemeClr>
                </a:solidFill>
              </a:rPr>
              <a:t>remarks</a:t>
            </a:r>
            <a:r>
              <a:rPr lang="en-US" dirty="0" smtClean="0">
                <a:solidFill>
                  <a:schemeClr val="accent4">
                    <a:lumMod val="50000"/>
                  </a:schemeClr>
                </a:solidFill>
              </a:rPr>
              <a:t> as members. Assume appropriate types and size of member. Write a program using structure to read and display the data entered by the user.</a:t>
            </a:r>
            <a:endParaRPr lang="en-US" dirty="0">
              <a:solidFill>
                <a:schemeClr val="accent4">
                  <a:lumMod val="50000"/>
                </a:scheme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019800"/>
          </a:xfrm>
        </p:spPr>
        <p:txBody>
          <a:bodyPr>
            <a:normAutofit fontScale="40000" lnSpcReduction="20000"/>
          </a:bodyPr>
          <a:lstStyle/>
          <a:p>
            <a:pPr>
              <a:buNone/>
            </a:pPr>
            <a:r>
              <a:rPr lang="en-US" b="1" dirty="0" smtClean="0"/>
              <a:t>void main()</a:t>
            </a:r>
          </a:p>
          <a:p>
            <a:pPr>
              <a:buNone/>
            </a:pPr>
            <a:r>
              <a:rPr lang="en-US" b="1" dirty="0" smtClean="0"/>
              <a:t>{</a:t>
            </a:r>
          </a:p>
          <a:p>
            <a:pPr>
              <a:buNone/>
            </a:pPr>
            <a:r>
              <a:rPr lang="en-US" b="1" dirty="0" smtClean="0"/>
              <a:t>struct student</a:t>
            </a:r>
          </a:p>
          <a:p>
            <a:pPr>
              <a:buNone/>
            </a:pPr>
            <a:r>
              <a:rPr lang="en-US" b="1" dirty="0" smtClean="0"/>
              <a:t>		{</a:t>
            </a:r>
          </a:p>
          <a:p>
            <a:pPr>
              <a:buNone/>
            </a:pPr>
            <a:r>
              <a:rPr lang="en-US" b="1" dirty="0" smtClean="0"/>
              <a:t>		char name[20];</a:t>
            </a:r>
          </a:p>
          <a:p>
            <a:pPr>
              <a:buNone/>
            </a:pPr>
            <a:r>
              <a:rPr lang="en-US" b="1" dirty="0" smtClean="0"/>
              <a:t>		int roll;</a:t>
            </a:r>
          </a:p>
          <a:p>
            <a:pPr>
              <a:buNone/>
            </a:pPr>
            <a:r>
              <a:rPr lang="en-US" b="1" dirty="0" smtClean="0"/>
              <a:t>		float marks;</a:t>
            </a:r>
          </a:p>
          <a:p>
            <a:pPr>
              <a:buNone/>
            </a:pPr>
            <a:r>
              <a:rPr lang="en-US" b="1" dirty="0" smtClean="0"/>
              <a:t>		char remarks;</a:t>
            </a:r>
          </a:p>
          <a:p>
            <a:pPr>
              <a:buNone/>
            </a:pPr>
            <a:r>
              <a:rPr lang="en-US" b="1" dirty="0" smtClean="0"/>
              <a:t>		};</a:t>
            </a:r>
          </a:p>
          <a:p>
            <a:pPr>
              <a:buNone/>
            </a:pPr>
            <a:r>
              <a:rPr lang="en-US" b="1" dirty="0" smtClean="0"/>
              <a:t>struct student s;</a:t>
            </a:r>
          </a:p>
          <a:p>
            <a:pPr>
              <a:buNone/>
            </a:pPr>
            <a:r>
              <a:rPr lang="en-US" b="1" dirty="0" smtClean="0"/>
              <a:t>clrscr();</a:t>
            </a:r>
          </a:p>
          <a:p>
            <a:pPr>
              <a:buNone/>
            </a:pPr>
            <a:r>
              <a:rPr lang="en-US" b="1" dirty="0" smtClean="0"/>
              <a:t>printf("Enter name:\t");</a:t>
            </a:r>
          </a:p>
          <a:p>
            <a:pPr>
              <a:buNone/>
            </a:pPr>
            <a:r>
              <a:rPr lang="en-US" b="1" dirty="0" smtClean="0"/>
              <a:t>gets(s.name);</a:t>
            </a:r>
          </a:p>
          <a:p>
            <a:pPr>
              <a:buNone/>
            </a:pPr>
            <a:r>
              <a:rPr lang="en-US" b="1" dirty="0" smtClean="0"/>
              <a:t>printf("\n Enter roll:\t");</a:t>
            </a:r>
          </a:p>
          <a:p>
            <a:pPr>
              <a:buNone/>
            </a:pPr>
            <a:r>
              <a:rPr lang="en-US" b="1" dirty="0" smtClean="0"/>
              <a:t>scanf("%d", &amp;</a:t>
            </a:r>
            <a:r>
              <a:rPr lang="en-US" b="1" dirty="0" err="1" smtClean="0"/>
              <a:t>s.roll</a:t>
            </a:r>
            <a:r>
              <a:rPr lang="en-US" b="1" dirty="0" smtClean="0"/>
              <a:t>);</a:t>
            </a:r>
          </a:p>
          <a:p>
            <a:pPr>
              <a:buNone/>
            </a:pPr>
            <a:r>
              <a:rPr lang="en-US" b="1" dirty="0" smtClean="0"/>
              <a:t>printf("\n Enter marks:\t");</a:t>
            </a:r>
          </a:p>
          <a:p>
            <a:pPr>
              <a:buNone/>
            </a:pPr>
            <a:r>
              <a:rPr lang="en-US" b="1" dirty="0" smtClean="0"/>
              <a:t>scanf("%f", &amp;</a:t>
            </a:r>
            <a:r>
              <a:rPr lang="en-US" b="1" dirty="0" err="1" smtClean="0"/>
              <a:t>s.marks</a:t>
            </a:r>
            <a:r>
              <a:rPr lang="en-US" b="1" dirty="0" smtClean="0"/>
              <a:t>);</a:t>
            </a:r>
          </a:p>
          <a:p>
            <a:pPr>
              <a:buNone/>
            </a:pPr>
            <a:r>
              <a:rPr lang="en-US" b="1" dirty="0" smtClean="0"/>
              <a:t>printf("\n Enter remarks(P for pass or F for fail):\t");</a:t>
            </a:r>
          </a:p>
          <a:p>
            <a:pPr>
              <a:buNone/>
            </a:pPr>
            <a:r>
              <a:rPr lang="en-US" b="1" dirty="0" smtClean="0"/>
              <a:t>scanf(" %c", &amp;</a:t>
            </a:r>
            <a:r>
              <a:rPr lang="en-US" b="1" dirty="0" err="1" smtClean="0"/>
              <a:t>s.remarks</a:t>
            </a:r>
            <a:r>
              <a:rPr lang="en-US" b="1" dirty="0" smtClean="0"/>
              <a:t>);</a:t>
            </a:r>
          </a:p>
          <a:p>
            <a:pPr>
              <a:buNone/>
            </a:pPr>
            <a:endParaRPr lang="en-US" b="1" dirty="0" smtClean="0"/>
          </a:p>
          <a:p>
            <a:pPr>
              <a:buNone/>
            </a:pPr>
            <a:r>
              <a:rPr lang="en-US" b="1" dirty="0" smtClean="0"/>
              <a:t>printf("\n Name \t Roll \t Marks \t Remarks\n");</a:t>
            </a:r>
          </a:p>
          <a:p>
            <a:pPr>
              <a:buNone/>
            </a:pPr>
            <a:r>
              <a:rPr lang="en-US" b="1" dirty="0" smtClean="0"/>
              <a:t>printf("\n...................................\n");</a:t>
            </a:r>
          </a:p>
          <a:p>
            <a:pPr>
              <a:buNone/>
            </a:pPr>
            <a:r>
              <a:rPr lang="en-US" b="1" dirty="0" smtClean="0"/>
              <a:t>printf("\</a:t>
            </a:r>
            <a:r>
              <a:rPr lang="en-US" b="1" dirty="0" err="1" smtClean="0"/>
              <a:t>n%s</a:t>
            </a:r>
            <a:r>
              <a:rPr lang="en-US" b="1" dirty="0" smtClean="0"/>
              <a:t>\</a:t>
            </a:r>
            <a:r>
              <a:rPr lang="en-US" b="1" dirty="0" err="1" smtClean="0"/>
              <a:t>t%d</a:t>
            </a:r>
            <a:r>
              <a:rPr lang="en-US" b="1" dirty="0" smtClean="0"/>
              <a:t>\</a:t>
            </a:r>
            <a:r>
              <a:rPr lang="en-US" b="1" dirty="0" err="1" smtClean="0"/>
              <a:t>t%f</a:t>
            </a:r>
            <a:r>
              <a:rPr lang="en-US" b="1" dirty="0" smtClean="0"/>
              <a:t>\</a:t>
            </a:r>
            <a:r>
              <a:rPr lang="en-US" b="1" dirty="0" err="1" smtClean="0"/>
              <a:t>t%c</a:t>
            </a:r>
            <a:r>
              <a:rPr lang="en-US" b="1" dirty="0" smtClean="0"/>
              <a:t>", s.name, </a:t>
            </a:r>
            <a:r>
              <a:rPr lang="en-US" b="1" dirty="0" err="1" smtClean="0"/>
              <a:t>s.roll</a:t>
            </a:r>
            <a:r>
              <a:rPr lang="en-US" b="1" dirty="0" smtClean="0"/>
              <a:t>, </a:t>
            </a:r>
            <a:r>
              <a:rPr lang="en-US" b="1" dirty="0" err="1" smtClean="0"/>
              <a:t>s.marks</a:t>
            </a:r>
            <a:r>
              <a:rPr lang="en-US" b="1" dirty="0" smtClean="0"/>
              <a:t>, </a:t>
            </a:r>
            <a:r>
              <a:rPr lang="en-US" b="1" dirty="0" err="1" smtClean="0"/>
              <a:t>s.remarks</a:t>
            </a:r>
            <a:r>
              <a:rPr lang="en-US" b="1" dirty="0" smtClean="0"/>
              <a:t>);</a:t>
            </a:r>
          </a:p>
          <a:p>
            <a:pPr>
              <a:buNone/>
            </a:pPr>
            <a:r>
              <a:rPr lang="en-US" b="1" dirty="0" smtClean="0"/>
              <a:t>getch();</a:t>
            </a:r>
          </a:p>
          <a:p>
            <a:pPr>
              <a:buNone/>
            </a:pPr>
            <a:r>
              <a:rPr lang="en-US" b="1" dirty="0" smtClean="0"/>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
        <p:nvSpPr>
          <p:cNvPr id="6" name="Rectangle 5"/>
          <p:cNvSpPr/>
          <p:nvPr/>
        </p:nvSpPr>
        <p:spPr>
          <a:xfrm>
            <a:off x="4400111" y="2829580"/>
            <a:ext cx="3934347" cy="523220"/>
          </a:xfrm>
          <a:prstGeom prst="rect">
            <a:avLst/>
          </a:prstGeom>
          <a:noFill/>
        </p:spPr>
        <p:txBody>
          <a:bodyPr wrap="none" lIns="91440" tIns="45720" rIns="91440" bIns="45720">
            <a:spAutoFit/>
          </a:bodyPr>
          <a:lstStyle/>
          <a:p>
            <a:pPr algn="ctr"/>
            <a:r>
              <a:rPr lang="en-US"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a:t>
            </a:r>
            <a:r>
              <a:rPr lang="en-US" sz="28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trcpy</a:t>
            </a:r>
            <a:r>
              <a:rPr lang="en-US" sz="2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(s.name,</a:t>
            </a: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“Lok</a:t>
            </a:r>
            <a:r>
              <a:rPr lang="en-US" sz="2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endParaRPr lang="en-US" sz="2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cxnSp>
        <p:nvCxnSpPr>
          <p:cNvPr id="8" name="Straight Arrow Connector 7"/>
          <p:cNvCxnSpPr/>
          <p:nvPr/>
        </p:nvCxnSpPr>
        <p:spPr>
          <a:xfrm flipH="1">
            <a:off x="2819400" y="3124200"/>
            <a:ext cx="16764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u="sng" dirty="0" smtClean="0"/>
              <a:t>Copying and comparing structure variables</a:t>
            </a:r>
            <a:endParaRPr lang="en-US" sz="2800" b="1" u="sng" dirty="0"/>
          </a:p>
        </p:txBody>
      </p:sp>
      <p:sp>
        <p:nvSpPr>
          <p:cNvPr id="3" name="Content Placeholder 2"/>
          <p:cNvSpPr>
            <a:spLocks noGrp="1"/>
          </p:cNvSpPr>
          <p:nvPr>
            <p:ph idx="1"/>
          </p:nvPr>
        </p:nvSpPr>
        <p:spPr/>
        <p:txBody>
          <a:bodyPr>
            <a:normAutofit fontScale="85000" lnSpcReduction="20000"/>
          </a:bodyPr>
          <a:lstStyle/>
          <a:p>
            <a:pPr algn="just"/>
            <a:r>
              <a:rPr lang="en-US" dirty="0" smtClean="0"/>
              <a:t>Two variables of the same structure type can be copied in the same way as ordinary variables.</a:t>
            </a:r>
          </a:p>
          <a:p>
            <a:pPr algn="just"/>
            <a:r>
              <a:rPr lang="en-US" dirty="0" smtClean="0"/>
              <a:t>If </a:t>
            </a:r>
            <a:r>
              <a:rPr lang="en-US" i="1" dirty="0" smtClean="0"/>
              <a:t>student1 </a:t>
            </a:r>
            <a:r>
              <a:rPr lang="en-US" dirty="0" smtClean="0"/>
              <a:t>and </a:t>
            </a:r>
            <a:r>
              <a:rPr lang="en-US" i="1" dirty="0" smtClean="0"/>
              <a:t>student2</a:t>
            </a:r>
            <a:r>
              <a:rPr lang="en-US" dirty="0" smtClean="0"/>
              <a:t> belong to the same structure, then the following statements are valid:</a:t>
            </a:r>
          </a:p>
          <a:p>
            <a:pPr algn="just">
              <a:buNone/>
            </a:pPr>
            <a:r>
              <a:rPr lang="en-US" dirty="0" smtClean="0"/>
              <a:t>			</a:t>
            </a:r>
            <a:r>
              <a:rPr lang="en-US" i="1" dirty="0" smtClean="0">
                <a:solidFill>
                  <a:srgbClr val="FF0000"/>
                </a:solidFill>
              </a:rPr>
              <a:t>student1=student2;</a:t>
            </a:r>
          </a:p>
          <a:p>
            <a:pPr algn="just">
              <a:buNone/>
            </a:pPr>
            <a:r>
              <a:rPr lang="en-US" i="1" dirty="0" smtClean="0">
                <a:solidFill>
                  <a:srgbClr val="FF0000"/>
                </a:solidFill>
              </a:rPr>
              <a:t>			student2=student1;</a:t>
            </a:r>
          </a:p>
          <a:p>
            <a:pPr algn="just"/>
            <a:r>
              <a:rPr lang="en-US" dirty="0" smtClean="0"/>
              <a:t>However, the statements such as:</a:t>
            </a:r>
          </a:p>
          <a:p>
            <a:pPr algn="just">
              <a:buNone/>
            </a:pPr>
            <a:r>
              <a:rPr lang="en-US" dirty="0" smtClean="0"/>
              <a:t>			</a:t>
            </a:r>
            <a:r>
              <a:rPr lang="en-US" i="1" dirty="0" smtClean="0">
                <a:solidFill>
                  <a:srgbClr val="FF0000"/>
                </a:solidFill>
              </a:rPr>
              <a:t> student1==student2</a:t>
            </a:r>
          </a:p>
          <a:p>
            <a:pPr algn="just">
              <a:buNone/>
            </a:pPr>
            <a:r>
              <a:rPr lang="en-US" i="1" dirty="0" smtClean="0">
                <a:solidFill>
                  <a:srgbClr val="FF0000"/>
                </a:solidFill>
              </a:rPr>
              <a:t>			student1!=student2</a:t>
            </a:r>
          </a:p>
          <a:p>
            <a:pPr algn="just">
              <a:buNone/>
            </a:pPr>
            <a:r>
              <a:rPr lang="en-US" dirty="0" smtClean="0">
                <a:solidFill>
                  <a:srgbClr val="FF0000"/>
                </a:solidFill>
              </a:rPr>
              <a:t>	</a:t>
            </a:r>
            <a:r>
              <a:rPr lang="en-US" dirty="0" smtClean="0"/>
              <a:t>are not permitted.</a:t>
            </a:r>
          </a:p>
          <a:p>
            <a:pPr algn="just"/>
            <a:r>
              <a:rPr lang="en-US" dirty="0" smtClean="0"/>
              <a:t>If we need to compare the structure variables, we may do so by comparing members individually.</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52400"/>
            <a:ext cx="7498080" cy="6096000"/>
          </a:xfrm>
        </p:spPr>
        <p:txBody>
          <a:bodyPr>
            <a:normAutofit fontScale="47500" lnSpcReduction="20000"/>
          </a:bodyPr>
          <a:lstStyle/>
          <a:p>
            <a:pPr>
              <a:buNone/>
            </a:pPr>
            <a:r>
              <a:rPr lang="en-US" b="1" dirty="0" smtClean="0"/>
              <a:t>struct student</a:t>
            </a:r>
          </a:p>
          <a:p>
            <a:pPr>
              <a:buNone/>
            </a:pPr>
            <a:r>
              <a:rPr lang="en-US" b="1" dirty="0" smtClean="0"/>
              <a:t>	{</a:t>
            </a:r>
          </a:p>
          <a:p>
            <a:pPr>
              <a:buNone/>
            </a:pPr>
            <a:r>
              <a:rPr lang="en-US" b="1" dirty="0" smtClean="0"/>
              <a:t>	char name[20];</a:t>
            </a:r>
          </a:p>
          <a:p>
            <a:pPr>
              <a:buNone/>
            </a:pPr>
            <a:r>
              <a:rPr lang="en-US" b="1" dirty="0" smtClean="0"/>
              <a:t>	int roll;</a:t>
            </a:r>
          </a:p>
          <a:p>
            <a:pPr>
              <a:buNone/>
            </a:pPr>
            <a:r>
              <a:rPr lang="en-US" b="1" dirty="0" smtClean="0"/>
              <a:t>	float marks;</a:t>
            </a:r>
          </a:p>
          <a:p>
            <a:pPr>
              <a:buNone/>
            </a:pPr>
            <a:r>
              <a:rPr lang="en-US" b="1" dirty="0" smtClean="0"/>
              <a:t>	char remarks;</a:t>
            </a:r>
          </a:p>
          <a:p>
            <a:pPr>
              <a:buNone/>
            </a:pPr>
            <a:r>
              <a:rPr lang="en-US" b="1" dirty="0" smtClean="0"/>
              <a:t>	};</a:t>
            </a:r>
          </a:p>
          <a:p>
            <a:pPr>
              <a:buNone/>
            </a:pPr>
            <a:r>
              <a:rPr lang="en-US" b="1" dirty="0" smtClean="0"/>
              <a:t>void main()</a:t>
            </a:r>
          </a:p>
          <a:p>
            <a:pPr>
              <a:buNone/>
            </a:pPr>
            <a:r>
              <a:rPr lang="en-US" b="1" dirty="0" smtClean="0"/>
              <a:t>{</a:t>
            </a:r>
          </a:p>
          <a:p>
            <a:pPr>
              <a:buNone/>
            </a:pPr>
            <a:r>
              <a:rPr lang="nl-NL" b="1" dirty="0" smtClean="0"/>
              <a:t>struct student student1={"Lok", 4, 90, 'P'};</a:t>
            </a:r>
          </a:p>
          <a:p>
            <a:pPr>
              <a:buNone/>
            </a:pPr>
            <a:r>
              <a:rPr lang="en-US" b="1" dirty="0" smtClean="0"/>
              <a:t>struct student student2;</a:t>
            </a:r>
          </a:p>
          <a:p>
            <a:pPr>
              <a:buNone/>
            </a:pPr>
            <a:r>
              <a:rPr lang="en-US" b="1" dirty="0" smtClean="0"/>
              <a:t>clrscr();</a:t>
            </a:r>
          </a:p>
          <a:p>
            <a:pPr>
              <a:buNone/>
            </a:pPr>
            <a:r>
              <a:rPr lang="en-US" b="1" dirty="0" smtClean="0"/>
              <a:t>student2=student1;</a:t>
            </a:r>
          </a:p>
          <a:p>
            <a:pPr>
              <a:buNone/>
            </a:pPr>
            <a:r>
              <a:rPr lang="en-US" b="1" dirty="0" smtClean="0"/>
              <a:t>printf("\nStudent2.name=%s", student2.name);</a:t>
            </a:r>
          </a:p>
          <a:p>
            <a:pPr>
              <a:buNone/>
            </a:pPr>
            <a:r>
              <a:rPr lang="en-US" b="1" dirty="0" smtClean="0"/>
              <a:t>printf("\nStudent2.roll=%d", student2.roll);</a:t>
            </a:r>
          </a:p>
          <a:p>
            <a:pPr>
              <a:buNone/>
            </a:pPr>
            <a:r>
              <a:rPr lang="en-US" b="1" dirty="0" smtClean="0"/>
              <a:t>printf("\nStudent2.marks=%f", student2.marks);</a:t>
            </a:r>
          </a:p>
          <a:p>
            <a:pPr>
              <a:buNone/>
            </a:pPr>
            <a:r>
              <a:rPr lang="en-US" b="1" dirty="0" smtClean="0"/>
              <a:t>printf("\nStudent2.remarks=%c", student2.remarks);</a:t>
            </a:r>
          </a:p>
          <a:p>
            <a:pPr>
              <a:buNone/>
            </a:pPr>
            <a:r>
              <a:rPr lang="en-US" b="1" dirty="0" smtClean="0"/>
              <a:t>if(</a:t>
            </a:r>
            <a:r>
              <a:rPr lang="en-US" b="1" dirty="0" err="1" smtClean="0"/>
              <a:t>strcmp</a:t>
            </a:r>
            <a:r>
              <a:rPr lang="en-US" b="1" dirty="0" smtClean="0"/>
              <a:t>(student1.name,student2.name)==0 &amp;&amp; (student1.roll==student2.roll))</a:t>
            </a:r>
          </a:p>
          <a:p>
            <a:pPr>
              <a:buNone/>
            </a:pPr>
            <a:r>
              <a:rPr lang="en-US" b="1" dirty="0" smtClean="0"/>
              <a:t>	{</a:t>
            </a:r>
          </a:p>
          <a:p>
            <a:pPr>
              <a:buNone/>
            </a:pPr>
            <a:r>
              <a:rPr lang="en-US" b="1" dirty="0" smtClean="0"/>
              <a:t>	printf("\n\nstudent1 and student2 are same.");</a:t>
            </a:r>
          </a:p>
          <a:p>
            <a:pPr>
              <a:buNone/>
            </a:pPr>
            <a:r>
              <a:rPr lang="en-US" b="1" dirty="0" smtClean="0"/>
              <a:t>	}</a:t>
            </a:r>
          </a:p>
          <a:p>
            <a:pPr>
              <a:buNone/>
            </a:pPr>
            <a:r>
              <a:rPr lang="en-US" b="1" dirty="0" smtClean="0"/>
              <a:t>getch();</a:t>
            </a:r>
          </a:p>
          <a:p>
            <a:pPr>
              <a:buNone/>
            </a:pPr>
            <a:r>
              <a:rPr lang="en-US" b="1" dirty="0" smtClean="0"/>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
        <p:nvSpPr>
          <p:cNvPr id="6" name="TextBox 5"/>
          <p:cNvSpPr txBox="1"/>
          <p:nvPr/>
        </p:nvSpPr>
        <p:spPr>
          <a:xfrm>
            <a:off x="4876800" y="457200"/>
            <a:ext cx="3581400" cy="1477328"/>
          </a:xfrm>
          <a:prstGeom prst="rect">
            <a:avLst/>
          </a:prstGeom>
          <a:noFill/>
        </p:spPr>
        <p:txBody>
          <a:bodyPr wrap="square" rtlCol="0">
            <a:spAutoFit/>
          </a:bodyPr>
          <a:lstStyle/>
          <a:p>
            <a:r>
              <a:rPr lang="en-US" b="1" dirty="0" smtClean="0">
                <a:solidFill>
                  <a:srgbClr val="FF0000"/>
                </a:solidFill>
              </a:rPr>
              <a:t>Here,  structure has been declared global i.e. outside of main() function. Now, any function can access it and create a structure variable.</a:t>
            </a:r>
            <a:endParaRPr lang="en-US" b="1" dirty="0">
              <a:solidFill>
                <a:srgbClr val="FF0000"/>
              </a:solidFill>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amond(i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amond(i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amond(i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diamond(i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diamond(i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ntr" presetSubtype="16"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diamond(i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8" presetClass="entr" presetSubtype="16"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diamond(in)">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8" presetClass="entr" presetSubtype="16"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diamond(in)">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8" presetClass="entr" presetSubtype="16"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diamond(in)">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8" presetClass="entr" presetSubtype="16"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diamond(in)">
                                      <p:cBhvr>
                                        <p:cTn id="77" dur="5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8" presetClass="entr" presetSubtype="16" fill="hold" grpId="0" nodeType="click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diamond(in)">
                                      <p:cBhvr>
                                        <p:cTn id="82" dur="500"/>
                                        <p:tgtEl>
                                          <p:spTgt spid="3">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8" presetClass="entr" presetSubtype="16" fill="hold" grpId="0" nodeType="clickEffect">
                                  <p:stCondLst>
                                    <p:cond delay="0"/>
                                  </p:stCondLst>
                                  <p:childTnLst>
                                    <p:set>
                                      <p:cBhvr>
                                        <p:cTn id="86" dur="1" fill="hold">
                                          <p:stCondLst>
                                            <p:cond delay="0"/>
                                          </p:stCondLst>
                                        </p:cTn>
                                        <p:tgtEl>
                                          <p:spTgt spid="3">
                                            <p:txEl>
                                              <p:pRg st="16" end="16"/>
                                            </p:txEl>
                                          </p:spTgt>
                                        </p:tgtEl>
                                        <p:attrNameLst>
                                          <p:attrName>style.visibility</p:attrName>
                                        </p:attrNameLst>
                                      </p:cBhvr>
                                      <p:to>
                                        <p:strVal val="visible"/>
                                      </p:to>
                                    </p:set>
                                    <p:animEffect transition="in" filter="diamond(in)">
                                      <p:cBhvr>
                                        <p:cTn id="87" dur="500"/>
                                        <p:tgtEl>
                                          <p:spTgt spid="3">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8" presetClass="entr" presetSubtype="16" fill="hold" grpId="0" nodeType="clickEffect">
                                  <p:stCondLst>
                                    <p:cond delay="0"/>
                                  </p:stCondLst>
                                  <p:childTnLst>
                                    <p:set>
                                      <p:cBhvr>
                                        <p:cTn id="91" dur="1" fill="hold">
                                          <p:stCondLst>
                                            <p:cond delay="0"/>
                                          </p:stCondLst>
                                        </p:cTn>
                                        <p:tgtEl>
                                          <p:spTgt spid="3">
                                            <p:txEl>
                                              <p:pRg st="17" end="17"/>
                                            </p:txEl>
                                          </p:spTgt>
                                        </p:tgtEl>
                                        <p:attrNameLst>
                                          <p:attrName>style.visibility</p:attrName>
                                        </p:attrNameLst>
                                      </p:cBhvr>
                                      <p:to>
                                        <p:strVal val="visible"/>
                                      </p:to>
                                    </p:set>
                                    <p:animEffect transition="in" filter="diamond(in)">
                                      <p:cBhvr>
                                        <p:cTn id="92" dur="500"/>
                                        <p:tgtEl>
                                          <p:spTgt spid="3">
                                            <p:txEl>
                                              <p:pRg st="17" end="1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8" presetClass="entr" presetSubtype="16" fill="hold" grpId="0" nodeType="clickEffect">
                                  <p:stCondLst>
                                    <p:cond delay="0"/>
                                  </p:stCondLst>
                                  <p:childTnLst>
                                    <p:set>
                                      <p:cBhvr>
                                        <p:cTn id="96" dur="1" fill="hold">
                                          <p:stCondLst>
                                            <p:cond delay="0"/>
                                          </p:stCondLst>
                                        </p:cTn>
                                        <p:tgtEl>
                                          <p:spTgt spid="3">
                                            <p:txEl>
                                              <p:pRg st="18" end="18"/>
                                            </p:txEl>
                                          </p:spTgt>
                                        </p:tgtEl>
                                        <p:attrNameLst>
                                          <p:attrName>style.visibility</p:attrName>
                                        </p:attrNameLst>
                                      </p:cBhvr>
                                      <p:to>
                                        <p:strVal val="visible"/>
                                      </p:to>
                                    </p:set>
                                    <p:animEffect transition="in" filter="diamond(in)">
                                      <p:cBhvr>
                                        <p:cTn id="97" dur="500"/>
                                        <p:tgtEl>
                                          <p:spTgt spid="3">
                                            <p:txEl>
                                              <p:pRg st="18" end="18"/>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8" presetClass="entr" presetSubtype="16" fill="hold" grpId="0" nodeType="clickEffect">
                                  <p:stCondLst>
                                    <p:cond delay="0"/>
                                  </p:stCondLst>
                                  <p:childTnLst>
                                    <p:set>
                                      <p:cBhvr>
                                        <p:cTn id="101" dur="1" fill="hold">
                                          <p:stCondLst>
                                            <p:cond delay="0"/>
                                          </p:stCondLst>
                                        </p:cTn>
                                        <p:tgtEl>
                                          <p:spTgt spid="3">
                                            <p:txEl>
                                              <p:pRg st="19" end="19"/>
                                            </p:txEl>
                                          </p:spTgt>
                                        </p:tgtEl>
                                        <p:attrNameLst>
                                          <p:attrName>style.visibility</p:attrName>
                                        </p:attrNameLst>
                                      </p:cBhvr>
                                      <p:to>
                                        <p:strVal val="visible"/>
                                      </p:to>
                                    </p:set>
                                    <p:animEffect transition="in" filter="diamond(in)">
                                      <p:cBhvr>
                                        <p:cTn id="102" dur="500"/>
                                        <p:tgtEl>
                                          <p:spTgt spid="3">
                                            <p:txEl>
                                              <p:pRg st="19" end="19"/>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8" presetClass="entr" presetSubtype="16" fill="hold" grpId="0" nodeType="clickEffect">
                                  <p:stCondLst>
                                    <p:cond delay="0"/>
                                  </p:stCondLst>
                                  <p:childTnLst>
                                    <p:set>
                                      <p:cBhvr>
                                        <p:cTn id="106" dur="1" fill="hold">
                                          <p:stCondLst>
                                            <p:cond delay="0"/>
                                          </p:stCondLst>
                                        </p:cTn>
                                        <p:tgtEl>
                                          <p:spTgt spid="3">
                                            <p:txEl>
                                              <p:pRg st="20" end="20"/>
                                            </p:txEl>
                                          </p:spTgt>
                                        </p:tgtEl>
                                        <p:attrNameLst>
                                          <p:attrName>style.visibility</p:attrName>
                                        </p:attrNameLst>
                                      </p:cBhvr>
                                      <p:to>
                                        <p:strVal val="visible"/>
                                      </p:to>
                                    </p:set>
                                    <p:animEffect transition="in" filter="diamond(in)">
                                      <p:cBhvr>
                                        <p:cTn id="107" dur="500"/>
                                        <p:tgtEl>
                                          <p:spTgt spid="3">
                                            <p:txEl>
                                              <p:pRg st="20" end="20"/>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8" presetClass="entr" presetSubtype="16" fill="hold" grpId="0" nodeType="clickEffect">
                                  <p:stCondLst>
                                    <p:cond delay="0"/>
                                  </p:stCondLst>
                                  <p:childTnLst>
                                    <p:set>
                                      <p:cBhvr>
                                        <p:cTn id="111" dur="1" fill="hold">
                                          <p:stCondLst>
                                            <p:cond delay="0"/>
                                          </p:stCondLst>
                                        </p:cTn>
                                        <p:tgtEl>
                                          <p:spTgt spid="3">
                                            <p:txEl>
                                              <p:pRg st="21" end="21"/>
                                            </p:txEl>
                                          </p:spTgt>
                                        </p:tgtEl>
                                        <p:attrNameLst>
                                          <p:attrName>style.visibility</p:attrName>
                                        </p:attrNameLst>
                                      </p:cBhvr>
                                      <p:to>
                                        <p:strVal val="visible"/>
                                      </p:to>
                                    </p:set>
                                    <p:animEffect transition="in" filter="diamond(in)">
                                      <p:cBhvr>
                                        <p:cTn id="112" dur="500"/>
                                        <p:tgtEl>
                                          <p:spTgt spid="3">
                                            <p:txEl>
                                              <p:pRg st="21" end="21"/>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8" presetClass="entr" presetSubtype="16" fill="hold" grpId="0" nodeType="clickEffect">
                                  <p:stCondLst>
                                    <p:cond delay="0"/>
                                  </p:stCondLst>
                                  <p:childTnLst>
                                    <p:set>
                                      <p:cBhvr>
                                        <p:cTn id="116" dur="1" fill="hold">
                                          <p:stCondLst>
                                            <p:cond delay="0"/>
                                          </p:stCondLst>
                                        </p:cTn>
                                        <p:tgtEl>
                                          <p:spTgt spid="3">
                                            <p:txEl>
                                              <p:pRg st="22" end="22"/>
                                            </p:txEl>
                                          </p:spTgt>
                                        </p:tgtEl>
                                        <p:attrNameLst>
                                          <p:attrName>style.visibility</p:attrName>
                                        </p:attrNameLst>
                                      </p:cBhvr>
                                      <p:to>
                                        <p:strVal val="visible"/>
                                      </p:to>
                                    </p:set>
                                    <p:animEffect transition="in" filter="diamond(in)">
                                      <p:cBhvr>
                                        <p:cTn id="117" dur="500"/>
                                        <p:tgtEl>
                                          <p:spTgt spid="3">
                                            <p:txEl>
                                              <p:pRg st="22" end="22"/>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8" presetClass="entr" presetSubtype="16" fill="hold" grpId="0" nodeType="clickEffect">
                                  <p:stCondLst>
                                    <p:cond delay="0"/>
                                  </p:stCondLst>
                                  <p:childTnLst>
                                    <p:set>
                                      <p:cBhvr>
                                        <p:cTn id="121" dur="1" fill="hold">
                                          <p:stCondLst>
                                            <p:cond delay="0"/>
                                          </p:stCondLst>
                                        </p:cTn>
                                        <p:tgtEl>
                                          <p:spTgt spid="6"/>
                                        </p:tgtEl>
                                        <p:attrNameLst>
                                          <p:attrName>style.visibility</p:attrName>
                                        </p:attrNameLst>
                                      </p:cBhvr>
                                      <p:to>
                                        <p:strVal val="visible"/>
                                      </p:to>
                                    </p:set>
                                    <p:animEffect transition="in" filter="diamond(in)">
                                      <p:cBhvr>
                                        <p:cTn id="12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structure elements are stored?</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The elements of a structure are always stored in contiguous memory locations.</a:t>
            </a:r>
          </a:p>
          <a:p>
            <a:pPr algn="just"/>
            <a:r>
              <a:rPr lang="en-US" dirty="0" smtClean="0"/>
              <a:t>A structure variable reserves number of bytes equal to sum of bytes needed to each of its members.</a:t>
            </a:r>
          </a:p>
          <a:p>
            <a:pPr algn="just"/>
            <a:r>
              <a:rPr lang="en-US" dirty="0" smtClean="0"/>
              <a:t>Computer stores structures using the concept of </a:t>
            </a:r>
            <a:r>
              <a:rPr lang="en-US" dirty="0" smtClean="0">
                <a:solidFill>
                  <a:srgbClr val="FF0000"/>
                </a:solidFill>
              </a:rPr>
              <a:t>“word boundary”</a:t>
            </a:r>
            <a:r>
              <a:rPr lang="en-US" dirty="0" smtClean="0"/>
              <a:t>. In a computer with two bytes word boundary, the structure variables are stored left aligned and consecutively one after the other (with at most one byte unoccupied in between them called </a:t>
            </a:r>
            <a:r>
              <a:rPr lang="en-US" dirty="0" smtClean="0">
                <a:solidFill>
                  <a:srgbClr val="FF0000"/>
                </a:solidFill>
              </a:rPr>
              <a:t>slack byte</a:t>
            </a:r>
            <a:r>
              <a:rPr lang="en-US" dirty="0" smtClean="0"/>
              <a:t>).</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structure elements are stored?</a:t>
            </a:r>
            <a:endParaRPr lang="en-US" dirty="0"/>
          </a:p>
        </p:txBody>
      </p:sp>
      <p:sp>
        <p:nvSpPr>
          <p:cNvPr id="3" name="Content Placeholder 2"/>
          <p:cNvSpPr>
            <a:spLocks noGrp="1"/>
          </p:cNvSpPr>
          <p:nvPr>
            <p:ph idx="1"/>
          </p:nvPr>
        </p:nvSpPr>
        <p:spPr/>
        <p:txBody>
          <a:bodyPr>
            <a:normAutofit/>
          </a:bodyPr>
          <a:lstStyle/>
          <a:p>
            <a:pPr algn="just"/>
            <a:r>
              <a:rPr lang="en-US" dirty="0" smtClean="0"/>
              <a:t>When we declare structure variables, each one of them may contain slack bytes and the values stored in such slack bytes are undefined.</a:t>
            </a:r>
          </a:p>
          <a:p>
            <a:pPr algn="just"/>
            <a:r>
              <a:rPr lang="en-US" dirty="0" smtClean="0"/>
              <a:t>Due to this, even if the members of two variables are equal, their structures do not necessarily compare.</a:t>
            </a:r>
          </a:p>
          <a:p>
            <a:pPr algn="just"/>
            <a:r>
              <a:rPr lang="en-US" dirty="0" smtClean="0"/>
              <a:t>That’s why C does not permit comparison of structures.</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019800"/>
          </a:xfrm>
        </p:spPr>
        <p:txBody>
          <a:bodyPr>
            <a:normAutofit fontScale="47500" lnSpcReduction="20000"/>
          </a:bodyPr>
          <a:lstStyle/>
          <a:p>
            <a:pPr>
              <a:buNone/>
            </a:pPr>
            <a:r>
              <a:rPr lang="en-US" b="1" dirty="0" smtClean="0"/>
              <a:t>void main()</a:t>
            </a:r>
          </a:p>
          <a:p>
            <a:pPr>
              <a:buNone/>
            </a:pPr>
            <a:r>
              <a:rPr lang="en-US" b="1" dirty="0" smtClean="0"/>
              <a:t>{</a:t>
            </a:r>
          </a:p>
          <a:p>
            <a:pPr>
              <a:buNone/>
            </a:pPr>
            <a:r>
              <a:rPr lang="en-US" b="1" dirty="0" smtClean="0"/>
              <a:t>struct student</a:t>
            </a:r>
          </a:p>
          <a:p>
            <a:pPr>
              <a:buNone/>
            </a:pPr>
            <a:r>
              <a:rPr lang="en-US" b="1" dirty="0" smtClean="0"/>
              <a:t>	{</a:t>
            </a:r>
          </a:p>
          <a:p>
            <a:pPr>
              <a:buNone/>
            </a:pPr>
            <a:r>
              <a:rPr lang="en-US" b="1" dirty="0" smtClean="0"/>
              <a:t>	char name[20];</a:t>
            </a:r>
          </a:p>
          <a:p>
            <a:pPr>
              <a:buNone/>
            </a:pPr>
            <a:r>
              <a:rPr lang="en-US" b="1" dirty="0" smtClean="0"/>
              <a:t>	int roll;</a:t>
            </a:r>
          </a:p>
          <a:p>
            <a:pPr>
              <a:buNone/>
            </a:pPr>
            <a:r>
              <a:rPr lang="en-US" b="1" dirty="0" smtClean="0"/>
              <a:t>	char remarks;</a:t>
            </a:r>
          </a:p>
          <a:p>
            <a:pPr>
              <a:buNone/>
            </a:pPr>
            <a:r>
              <a:rPr lang="en-US" b="1" dirty="0" smtClean="0"/>
              <a:t>	float marks;</a:t>
            </a:r>
          </a:p>
          <a:p>
            <a:pPr>
              <a:buNone/>
            </a:pPr>
            <a:r>
              <a:rPr lang="en-US" b="1" dirty="0" smtClean="0"/>
              <a:t>	};</a:t>
            </a:r>
          </a:p>
          <a:p>
            <a:pPr>
              <a:buNone/>
            </a:pPr>
            <a:r>
              <a:rPr lang="en-US" b="1" dirty="0" smtClean="0"/>
              <a:t>struct student s1={"Lok", 4, 'P', 90};</a:t>
            </a:r>
          </a:p>
          <a:p>
            <a:pPr>
              <a:buNone/>
            </a:pPr>
            <a:r>
              <a:rPr lang="en-US" b="1" dirty="0" smtClean="0"/>
              <a:t>struct student s2={"Prakash", 21, 'F', 35};</a:t>
            </a:r>
          </a:p>
          <a:p>
            <a:pPr>
              <a:buNone/>
            </a:pPr>
            <a:r>
              <a:rPr lang="en-US" b="1" dirty="0" smtClean="0"/>
              <a:t>clrscr();</a:t>
            </a:r>
          </a:p>
          <a:p>
            <a:pPr>
              <a:buNone/>
            </a:pPr>
            <a:r>
              <a:rPr lang="en-US" b="1" dirty="0" smtClean="0"/>
              <a:t>printf("Address of character array name=%u",s1.name);</a:t>
            </a:r>
          </a:p>
          <a:p>
            <a:pPr>
              <a:buNone/>
            </a:pPr>
            <a:r>
              <a:rPr lang="en-US" b="1" dirty="0" smtClean="0"/>
              <a:t>printf("\n Address of roll=%u",&amp;s1.roll);</a:t>
            </a:r>
          </a:p>
          <a:p>
            <a:pPr>
              <a:buNone/>
            </a:pPr>
            <a:r>
              <a:rPr lang="en-US" b="1" dirty="0" smtClean="0"/>
              <a:t>printf("\n Address of remarks=%u",&amp;s1.remarks);</a:t>
            </a:r>
          </a:p>
          <a:p>
            <a:pPr>
              <a:buNone/>
            </a:pPr>
            <a:r>
              <a:rPr lang="en-US" b="1" dirty="0" smtClean="0"/>
              <a:t>printf("\n Address of marks=%u",&amp;s1.marks);</a:t>
            </a:r>
          </a:p>
          <a:p>
            <a:pPr>
              <a:buNone/>
            </a:pPr>
            <a:r>
              <a:rPr lang="en-US" b="1" dirty="0" smtClean="0"/>
              <a:t>printf("\n Address of character array name=%u",s2.name);</a:t>
            </a:r>
          </a:p>
          <a:p>
            <a:pPr>
              <a:buNone/>
            </a:pPr>
            <a:r>
              <a:rPr lang="en-US" b="1" dirty="0" smtClean="0"/>
              <a:t>printf("\n Address of roll=%u",&amp;s2.roll);</a:t>
            </a:r>
          </a:p>
          <a:p>
            <a:pPr>
              <a:buNone/>
            </a:pPr>
            <a:r>
              <a:rPr lang="en-US" b="1" dirty="0" smtClean="0"/>
              <a:t>printf("\n Address of remarks=%u",&amp;s2.remarks);</a:t>
            </a:r>
          </a:p>
          <a:p>
            <a:pPr>
              <a:buNone/>
            </a:pPr>
            <a:r>
              <a:rPr lang="en-US" b="1" dirty="0" smtClean="0"/>
              <a:t>printf("\n Address of marks=%u",&amp;s2.marks);</a:t>
            </a:r>
          </a:p>
          <a:p>
            <a:pPr>
              <a:buNone/>
            </a:pPr>
            <a:r>
              <a:rPr lang="en-US" b="1" dirty="0" smtClean="0"/>
              <a:t>getch();</a:t>
            </a:r>
          </a:p>
          <a:p>
            <a:pPr>
              <a:buNone/>
            </a:pPr>
            <a:r>
              <a:rPr lang="en-US" b="1" dirty="0" smtClean="0"/>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Array of structure</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Let us consider we have a structure as:</a:t>
            </a:r>
          </a:p>
          <a:p>
            <a:pPr>
              <a:buNone/>
            </a:pPr>
            <a:r>
              <a:rPr lang="en-US" dirty="0" smtClean="0"/>
              <a:t>		</a:t>
            </a:r>
            <a:r>
              <a:rPr lang="en-US" i="1" dirty="0" smtClean="0">
                <a:solidFill>
                  <a:srgbClr val="FF0000"/>
                </a:solidFill>
              </a:rPr>
              <a:t>struct student</a:t>
            </a:r>
          </a:p>
          <a:p>
            <a:pPr>
              <a:buNone/>
            </a:pPr>
            <a:r>
              <a:rPr lang="en-US" i="1" dirty="0" smtClean="0">
                <a:solidFill>
                  <a:srgbClr val="FF0000"/>
                </a:solidFill>
              </a:rPr>
              <a:t>		{</a:t>
            </a:r>
          </a:p>
          <a:p>
            <a:pPr>
              <a:buNone/>
            </a:pPr>
            <a:r>
              <a:rPr lang="en-US" i="1" dirty="0" smtClean="0">
                <a:solidFill>
                  <a:srgbClr val="FF0000"/>
                </a:solidFill>
              </a:rPr>
              <a:t>		char name[20];</a:t>
            </a:r>
          </a:p>
          <a:p>
            <a:pPr>
              <a:buNone/>
            </a:pPr>
            <a:r>
              <a:rPr lang="en-US" i="1" dirty="0" smtClean="0">
                <a:solidFill>
                  <a:srgbClr val="FF0000"/>
                </a:solidFill>
              </a:rPr>
              <a:t>		int roll;</a:t>
            </a:r>
          </a:p>
          <a:p>
            <a:pPr>
              <a:buNone/>
            </a:pPr>
            <a:r>
              <a:rPr lang="en-US" i="1" dirty="0" smtClean="0">
                <a:solidFill>
                  <a:srgbClr val="FF0000"/>
                </a:solidFill>
              </a:rPr>
              <a:t>		char remarks;</a:t>
            </a:r>
          </a:p>
          <a:p>
            <a:pPr>
              <a:buNone/>
            </a:pPr>
            <a:r>
              <a:rPr lang="en-US" i="1" dirty="0" smtClean="0">
                <a:solidFill>
                  <a:srgbClr val="FF0000"/>
                </a:solidFill>
              </a:rPr>
              <a:t>		float marks;</a:t>
            </a:r>
          </a:p>
          <a:p>
            <a:pPr>
              <a:buNone/>
            </a:pPr>
            <a:r>
              <a:rPr lang="en-US" i="1" dirty="0" smtClean="0">
                <a:solidFill>
                  <a:srgbClr val="FF0000"/>
                </a:solidFill>
              </a:rPr>
              <a:t>		};</a:t>
            </a:r>
          </a:p>
          <a:p>
            <a:pPr algn="just"/>
            <a:r>
              <a:rPr lang="en-US" dirty="0" smtClean="0"/>
              <a:t>If we want to keep record of 100 students, we have to make 100 structure variables like st1, st2, …,st100.</a:t>
            </a:r>
          </a:p>
          <a:p>
            <a:pPr algn="just"/>
            <a:r>
              <a:rPr lang="en-US" dirty="0" smtClean="0"/>
              <a:t>In this situation we can use array of structure to store the records of 100 students which is easier and efficient to handle (because loops can be used).</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a:t>
            </a:r>
            <a:endParaRPr lang="en-US" dirty="0"/>
          </a:p>
        </p:txBody>
      </p:sp>
      <p:sp>
        <p:nvSpPr>
          <p:cNvPr id="3" name="Content Placeholder 2"/>
          <p:cNvSpPr>
            <a:spLocks noGrp="1"/>
          </p:cNvSpPr>
          <p:nvPr>
            <p:ph idx="1"/>
          </p:nvPr>
        </p:nvSpPr>
        <p:spPr/>
        <p:txBody>
          <a:bodyPr/>
          <a:lstStyle/>
          <a:p>
            <a:pPr algn="just"/>
            <a:r>
              <a:rPr lang="en-US" dirty="0" smtClean="0"/>
              <a:t>A structure is a collection of variables of different data types under a single name.</a:t>
            </a:r>
          </a:p>
          <a:p>
            <a:pPr algn="just"/>
            <a:r>
              <a:rPr lang="en-US" dirty="0" smtClean="0"/>
              <a:t>The variables are called </a:t>
            </a:r>
            <a:r>
              <a:rPr lang="en-US" dirty="0" smtClean="0">
                <a:solidFill>
                  <a:srgbClr val="FF0000"/>
                </a:solidFill>
              </a:rPr>
              <a:t>members</a:t>
            </a:r>
            <a:r>
              <a:rPr lang="en-US" dirty="0" smtClean="0"/>
              <a:t> of the structure.</a:t>
            </a:r>
          </a:p>
          <a:p>
            <a:pPr algn="just"/>
            <a:r>
              <a:rPr lang="en-US" dirty="0" smtClean="0"/>
              <a:t>The structure is also called a user-defined data type.</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ransition spd="med">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Array of structure…</a:t>
            </a:r>
            <a:endParaRPr lang="en-US" dirty="0"/>
          </a:p>
        </p:txBody>
      </p:sp>
      <p:sp>
        <p:nvSpPr>
          <p:cNvPr id="3" name="Content Placeholder 2"/>
          <p:cNvSpPr>
            <a:spLocks noGrp="1"/>
          </p:cNvSpPr>
          <p:nvPr>
            <p:ph idx="1"/>
          </p:nvPr>
        </p:nvSpPr>
        <p:spPr/>
        <p:txBody>
          <a:bodyPr numCol="2">
            <a:normAutofit fontScale="92500" lnSpcReduction="20000"/>
          </a:bodyPr>
          <a:lstStyle/>
          <a:p>
            <a:pPr algn="just"/>
            <a:r>
              <a:rPr lang="en-US" dirty="0" smtClean="0">
                <a:latin typeface="Times New Roman" pitchFamily="18" charset="0"/>
                <a:cs typeface="Times New Roman" pitchFamily="18" charset="0"/>
              </a:rPr>
              <a:t>Two ways to declare an array of structure:</a:t>
            </a:r>
          </a:p>
          <a:p>
            <a:pPr algn="just">
              <a:buNone/>
            </a:pPr>
            <a:r>
              <a:rPr lang="en-US" dirty="0" smtClean="0"/>
              <a:t>	</a:t>
            </a:r>
            <a:r>
              <a:rPr lang="en-US" i="1" dirty="0" smtClean="0">
                <a:solidFill>
                  <a:srgbClr val="FF0000"/>
                </a:solidFill>
              </a:rPr>
              <a:t>struct student</a:t>
            </a:r>
          </a:p>
          <a:p>
            <a:pPr algn="just">
              <a:buNone/>
            </a:pPr>
            <a:r>
              <a:rPr lang="en-US" i="1" dirty="0" smtClean="0">
                <a:solidFill>
                  <a:srgbClr val="FF0000"/>
                </a:solidFill>
              </a:rPr>
              <a:t>		{</a:t>
            </a:r>
          </a:p>
          <a:p>
            <a:pPr algn="just">
              <a:buNone/>
            </a:pPr>
            <a:r>
              <a:rPr lang="en-US" i="1" dirty="0" smtClean="0">
                <a:solidFill>
                  <a:srgbClr val="FF0000"/>
                </a:solidFill>
              </a:rPr>
              <a:t>		char name[20];</a:t>
            </a:r>
          </a:p>
          <a:p>
            <a:pPr algn="just">
              <a:buNone/>
            </a:pPr>
            <a:r>
              <a:rPr lang="en-US" i="1" dirty="0" smtClean="0">
                <a:solidFill>
                  <a:srgbClr val="FF0000"/>
                </a:solidFill>
              </a:rPr>
              <a:t>		int roll;</a:t>
            </a:r>
          </a:p>
          <a:p>
            <a:pPr algn="just">
              <a:buNone/>
            </a:pPr>
            <a:r>
              <a:rPr lang="en-US" i="1" dirty="0" smtClean="0">
                <a:solidFill>
                  <a:srgbClr val="FF0000"/>
                </a:solidFill>
              </a:rPr>
              <a:t>		char remarks;</a:t>
            </a:r>
          </a:p>
          <a:p>
            <a:pPr algn="just">
              <a:buNone/>
            </a:pPr>
            <a:r>
              <a:rPr lang="en-US" i="1" dirty="0" smtClean="0">
                <a:solidFill>
                  <a:srgbClr val="FF0000"/>
                </a:solidFill>
              </a:rPr>
              <a:t>		float marks;</a:t>
            </a:r>
          </a:p>
          <a:p>
            <a:pPr algn="just">
              <a:buNone/>
            </a:pPr>
            <a:r>
              <a:rPr lang="en-US" i="1" dirty="0" smtClean="0">
                <a:solidFill>
                  <a:srgbClr val="FF0000"/>
                </a:solidFill>
              </a:rPr>
              <a:t>		}</a:t>
            </a:r>
            <a:r>
              <a:rPr lang="en-US" i="1" dirty="0" err="1" smtClean="0">
                <a:solidFill>
                  <a:srgbClr val="FF0000"/>
                </a:solidFill>
              </a:rPr>
              <a:t>st</a:t>
            </a:r>
            <a:r>
              <a:rPr lang="en-US" i="1" dirty="0" smtClean="0">
                <a:solidFill>
                  <a:srgbClr val="FF0000"/>
                </a:solidFill>
              </a:rPr>
              <a:t>[100];</a:t>
            </a:r>
            <a:endParaRPr lang="en-US" dirty="0" smtClean="0">
              <a:solidFill>
                <a:srgbClr val="FF0000"/>
              </a:solidFill>
            </a:endParaRPr>
          </a:p>
          <a:p>
            <a:pPr algn="just">
              <a:buNone/>
            </a:pPr>
            <a:endParaRPr lang="en-US" i="1" dirty="0" smtClean="0">
              <a:solidFill>
                <a:srgbClr val="FF0000"/>
              </a:solidFill>
            </a:endParaRPr>
          </a:p>
          <a:p>
            <a:pPr algn="just">
              <a:buNone/>
            </a:pPr>
            <a:endParaRPr lang="en-US" i="1" dirty="0" smtClean="0">
              <a:solidFill>
                <a:srgbClr val="FF0000"/>
              </a:solidFill>
            </a:endParaRPr>
          </a:p>
          <a:p>
            <a:pPr algn="just">
              <a:buNone/>
            </a:pPr>
            <a:endParaRPr lang="en-US" i="1" dirty="0" smtClean="0">
              <a:solidFill>
                <a:srgbClr val="FF0000"/>
              </a:solidFill>
            </a:endParaRPr>
          </a:p>
          <a:p>
            <a:pPr algn="just">
              <a:buNone/>
            </a:pPr>
            <a:r>
              <a:rPr lang="en-US" i="1" dirty="0" smtClean="0">
                <a:solidFill>
                  <a:srgbClr val="FF0000"/>
                </a:solidFill>
              </a:rPr>
              <a:t/>
            </a:r>
            <a:br>
              <a:rPr lang="en-US" i="1" dirty="0" smtClean="0">
                <a:solidFill>
                  <a:srgbClr val="FF0000"/>
                </a:solidFill>
              </a:rPr>
            </a:br>
            <a:r>
              <a:rPr lang="en-US" i="1" dirty="0" smtClean="0">
                <a:solidFill>
                  <a:srgbClr val="FF0000"/>
                </a:solidFill>
              </a:rPr>
              <a:t>struct student</a:t>
            </a:r>
          </a:p>
          <a:p>
            <a:pPr algn="just">
              <a:buNone/>
            </a:pPr>
            <a:r>
              <a:rPr lang="en-US" i="1" dirty="0" smtClean="0">
                <a:solidFill>
                  <a:srgbClr val="FF0000"/>
                </a:solidFill>
              </a:rPr>
              <a:t>		{</a:t>
            </a:r>
          </a:p>
          <a:p>
            <a:pPr algn="just">
              <a:buNone/>
            </a:pPr>
            <a:r>
              <a:rPr lang="en-US" i="1" dirty="0" smtClean="0">
                <a:solidFill>
                  <a:srgbClr val="FF0000"/>
                </a:solidFill>
              </a:rPr>
              <a:t>		char name[20];</a:t>
            </a:r>
          </a:p>
          <a:p>
            <a:pPr algn="just">
              <a:buNone/>
            </a:pPr>
            <a:r>
              <a:rPr lang="en-US" i="1" dirty="0" smtClean="0">
                <a:solidFill>
                  <a:srgbClr val="FF0000"/>
                </a:solidFill>
              </a:rPr>
              <a:t>		int roll;</a:t>
            </a:r>
          </a:p>
          <a:p>
            <a:pPr algn="just">
              <a:buNone/>
            </a:pPr>
            <a:r>
              <a:rPr lang="en-US" i="1" dirty="0" smtClean="0">
                <a:solidFill>
                  <a:srgbClr val="FF0000"/>
                </a:solidFill>
              </a:rPr>
              <a:t>		char remarks;</a:t>
            </a:r>
          </a:p>
          <a:p>
            <a:pPr algn="just">
              <a:buNone/>
            </a:pPr>
            <a:r>
              <a:rPr lang="en-US" i="1" dirty="0" smtClean="0">
                <a:solidFill>
                  <a:srgbClr val="FF0000"/>
                </a:solidFill>
              </a:rPr>
              <a:t>		float marks;</a:t>
            </a:r>
          </a:p>
          <a:p>
            <a:pPr algn="just">
              <a:buNone/>
            </a:pPr>
            <a:r>
              <a:rPr lang="en-US" i="1" dirty="0" smtClean="0">
                <a:solidFill>
                  <a:srgbClr val="FF0000"/>
                </a:solidFill>
              </a:rPr>
              <a:t>		};</a:t>
            </a:r>
          </a:p>
          <a:p>
            <a:pPr algn="just">
              <a:buNone/>
            </a:pPr>
            <a:r>
              <a:rPr lang="en-US" i="1" dirty="0" smtClean="0">
                <a:solidFill>
                  <a:srgbClr val="FF0000"/>
                </a:solidFill>
              </a:rPr>
              <a:t>  struct student </a:t>
            </a:r>
            <a:r>
              <a:rPr lang="en-US" i="1" dirty="0" err="1" smtClean="0">
                <a:solidFill>
                  <a:srgbClr val="FF0000"/>
                </a:solidFill>
              </a:rPr>
              <a:t>st</a:t>
            </a:r>
            <a:r>
              <a:rPr lang="en-US" i="1" dirty="0" smtClean="0">
                <a:solidFill>
                  <a:srgbClr val="FF0000"/>
                </a:solidFill>
              </a:rPr>
              <a:t>[100];</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cxnSp>
        <p:nvCxnSpPr>
          <p:cNvPr id="7" name="Straight Connector 6"/>
          <p:cNvCxnSpPr/>
          <p:nvPr/>
        </p:nvCxnSpPr>
        <p:spPr>
          <a:xfrm>
            <a:off x="5029200" y="2286000"/>
            <a:ext cx="0" cy="365760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Array of structure…</a:t>
            </a:r>
            <a:endParaRPr lang="en-US" dirty="0"/>
          </a:p>
        </p:txBody>
      </p:sp>
      <p:sp>
        <p:nvSpPr>
          <p:cNvPr id="3" name="Content Placeholder 2"/>
          <p:cNvSpPr>
            <a:spLocks noGrp="1"/>
          </p:cNvSpPr>
          <p:nvPr>
            <p:ph idx="1"/>
          </p:nvPr>
        </p:nvSpPr>
        <p:spPr/>
        <p:txBody>
          <a:bodyPr/>
          <a:lstStyle/>
          <a:p>
            <a:pPr algn="just"/>
            <a:r>
              <a:rPr lang="en-US" dirty="0" smtClean="0"/>
              <a:t>Here, </a:t>
            </a:r>
            <a:r>
              <a:rPr lang="en-US" i="1" dirty="0" err="1" smtClean="0"/>
              <a:t>st</a:t>
            </a:r>
            <a:r>
              <a:rPr lang="en-US" i="1" dirty="0" smtClean="0"/>
              <a:t> </a:t>
            </a:r>
            <a:r>
              <a:rPr lang="en-US" dirty="0" smtClean="0"/>
              <a:t>is an array of 100 </a:t>
            </a:r>
            <a:r>
              <a:rPr lang="en-US" i="1" dirty="0" smtClean="0"/>
              <a:t>student </a:t>
            </a:r>
            <a:r>
              <a:rPr lang="en-US" dirty="0" smtClean="0"/>
              <a:t>structures.</a:t>
            </a:r>
          </a:p>
          <a:p>
            <a:pPr algn="just"/>
            <a:r>
              <a:rPr lang="en-US" dirty="0" smtClean="0"/>
              <a:t>Each element of the array </a:t>
            </a:r>
            <a:r>
              <a:rPr lang="en-US" i="1" dirty="0" err="1" smtClean="0"/>
              <a:t>st</a:t>
            </a:r>
            <a:r>
              <a:rPr lang="en-US" i="1" dirty="0" smtClean="0"/>
              <a:t> </a:t>
            </a:r>
            <a:r>
              <a:rPr lang="en-US" dirty="0" smtClean="0"/>
              <a:t>contains the individual structure of the type </a:t>
            </a:r>
            <a:r>
              <a:rPr lang="en-US" i="1" dirty="0" smtClean="0"/>
              <a:t>student</a:t>
            </a:r>
            <a:r>
              <a:rPr lang="en-US" dirty="0" smtClean="0"/>
              <a:t>.</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pPr algn="just"/>
            <a:r>
              <a:rPr lang="en-US" dirty="0" smtClean="0"/>
              <a:t>Create a structure named </a:t>
            </a:r>
            <a:r>
              <a:rPr lang="en-US" i="1" dirty="0" smtClean="0"/>
              <a:t>student </a:t>
            </a:r>
            <a:r>
              <a:rPr lang="en-US" dirty="0" smtClean="0"/>
              <a:t>that has </a:t>
            </a:r>
            <a:r>
              <a:rPr lang="en-US" i="1" dirty="0" smtClean="0"/>
              <a:t>name</a:t>
            </a:r>
            <a:r>
              <a:rPr lang="en-US" dirty="0" smtClean="0"/>
              <a:t>, </a:t>
            </a:r>
            <a:r>
              <a:rPr lang="en-US" i="1" dirty="0" smtClean="0"/>
              <a:t>roll</a:t>
            </a:r>
            <a:r>
              <a:rPr lang="en-US" dirty="0" smtClean="0"/>
              <a:t>, </a:t>
            </a:r>
            <a:r>
              <a:rPr lang="en-US" i="1" dirty="0" smtClean="0"/>
              <a:t>marks</a:t>
            </a:r>
            <a:r>
              <a:rPr lang="en-US" dirty="0" smtClean="0"/>
              <a:t> and </a:t>
            </a:r>
            <a:r>
              <a:rPr lang="en-US" i="1" dirty="0" smtClean="0"/>
              <a:t>remarks</a:t>
            </a:r>
            <a:r>
              <a:rPr lang="en-US" dirty="0" smtClean="0"/>
              <a:t> as its members.  Assume appropriate types and size of member. Use this structure to read and display records of 10 students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228600"/>
            <a:ext cx="7498080" cy="6019800"/>
          </a:xfrm>
        </p:spPr>
        <p:txBody>
          <a:bodyPr>
            <a:normAutofit fontScale="92500" lnSpcReduction="20000"/>
          </a:bodyPr>
          <a:lstStyle/>
          <a:p>
            <a:pPr>
              <a:buNone/>
            </a:pPr>
            <a:r>
              <a:rPr lang="en-US" b="1" dirty="0" smtClean="0"/>
              <a:t>struct student</a:t>
            </a:r>
          </a:p>
          <a:p>
            <a:pPr>
              <a:buNone/>
            </a:pPr>
            <a:r>
              <a:rPr lang="en-US" b="1" dirty="0" smtClean="0"/>
              <a:t>	{</a:t>
            </a:r>
          </a:p>
          <a:p>
            <a:pPr>
              <a:buNone/>
            </a:pPr>
            <a:r>
              <a:rPr lang="en-US" b="1" dirty="0" smtClean="0"/>
              <a:t>	char name[20];</a:t>
            </a:r>
          </a:p>
          <a:p>
            <a:pPr>
              <a:buNone/>
            </a:pPr>
            <a:r>
              <a:rPr lang="en-US" b="1" dirty="0" smtClean="0"/>
              <a:t>	int roll;</a:t>
            </a:r>
          </a:p>
          <a:p>
            <a:pPr>
              <a:buNone/>
            </a:pPr>
            <a:r>
              <a:rPr lang="en-US" b="1" dirty="0" smtClean="0"/>
              <a:t>	float marks;</a:t>
            </a:r>
          </a:p>
          <a:p>
            <a:pPr>
              <a:buNone/>
            </a:pPr>
            <a:r>
              <a:rPr lang="en-US" b="1" dirty="0" smtClean="0"/>
              <a:t>	char remarks;</a:t>
            </a:r>
          </a:p>
          <a:p>
            <a:pPr>
              <a:buNone/>
            </a:pPr>
            <a:r>
              <a:rPr lang="en-US" b="1" dirty="0" smtClean="0"/>
              <a:t>	};</a:t>
            </a:r>
          </a:p>
          <a:p>
            <a:pPr>
              <a:buNone/>
            </a:pPr>
            <a:r>
              <a:rPr lang="en-US" b="1" dirty="0" smtClean="0"/>
              <a:t>void main()</a:t>
            </a:r>
          </a:p>
          <a:p>
            <a:pPr>
              <a:buNone/>
            </a:pPr>
            <a:r>
              <a:rPr lang="en-US" b="1" dirty="0" smtClean="0"/>
              <a:t>{</a:t>
            </a:r>
          </a:p>
          <a:p>
            <a:pPr>
              <a:buNone/>
            </a:pPr>
            <a:r>
              <a:rPr lang="en-US" b="1" dirty="0" smtClean="0"/>
              <a:t>struct student s[10];</a:t>
            </a:r>
          </a:p>
          <a:p>
            <a:pPr>
              <a:buNone/>
            </a:pPr>
            <a:r>
              <a:rPr lang="en-US" b="1" dirty="0" smtClean="0"/>
              <a:t>int i;</a:t>
            </a:r>
          </a:p>
          <a:p>
            <a:pPr>
              <a:buNone/>
            </a:pPr>
            <a:r>
              <a:rPr lang="en-US" b="1" dirty="0" smtClean="0"/>
              <a:t>float temp;</a:t>
            </a:r>
          </a:p>
          <a:p>
            <a:pPr>
              <a:buNone/>
            </a:pPr>
            <a:r>
              <a:rPr lang="en-US" b="1" dirty="0" smtClean="0"/>
              <a:t>clrscr();</a:t>
            </a:r>
          </a:p>
          <a:p>
            <a:pPr>
              <a:buNone/>
            </a:pPr>
            <a:endParaRPr lang="en-US" b="1" dirty="0" smtClean="0"/>
          </a:p>
          <a:p>
            <a:pPr>
              <a:buNone/>
            </a:pPr>
            <a:endParaRPr lang="en-US" b="1" dirty="0" smtClean="0"/>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transition spd="med">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228600"/>
            <a:ext cx="7498080" cy="6019800"/>
          </a:xfrm>
        </p:spPr>
        <p:txBody>
          <a:bodyPr>
            <a:normAutofit fontScale="47500" lnSpcReduction="20000"/>
          </a:bodyPr>
          <a:lstStyle/>
          <a:p>
            <a:pPr>
              <a:buNone/>
            </a:pPr>
            <a:r>
              <a:rPr lang="en-US" b="1" dirty="0" smtClean="0"/>
              <a:t>for(i=0;i&lt;10;i++)</a:t>
            </a:r>
          </a:p>
          <a:p>
            <a:pPr>
              <a:buNone/>
            </a:pPr>
            <a:r>
              <a:rPr lang="en-US" b="1" dirty="0" smtClean="0"/>
              <a:t>	{</a:t>
            </a:r>
          </a:p>
          <a:p>
            <a:pPr>
              <a:buNone/>
            </a:pPr>
            <a:r>
              <a:rPr lang="en-US" b="1" dirty="0" smtClean="0"/>
              <a:t>	printf("\</a:t>
            </a:r>
            <a:r>
              <a:rPr lang="en-US" b="1" dirty="0" err="1" smtClean="0"/>
              <a:t>nEnter</a:t>
            </a:r>
            <a:r>
              <a:rPr lang="en-US" b="1" dirty="0" smtClean="0"/>
              <a:t> information about student%d",i+1);</a:t>
            </a:r>
          </a:p>
          <a:p>
            <a:pPr>
              <a:buNone/>
            </a:pPr>
            <a:r>
              <a:rPr lang="en-US" b="1" dirty="0" smtClean="0"/>
              <a:t>	printf("\</a:t>
            </a:r>
            <a:r>
              <a:rPr lang="en-US" b="1" dirty="0" err="1" smtClean="0"/>
              <a:t>nName</a:t>
            </a:r>
            <a:r>
              <a:rPr lang="en-US" b="1" dirty="0" smtClean="0"/>
              <a:t>:\t");</a:t>
            </a:r>
          </a:p>
          <a:p>
            <a:pPr>
              <a:buNone/>
            </a:pPr>
            <a:r>
              <a:rPr lang="en-US" b="1" dirty="0" smtClean="0"/>
              <a:t>	scanf(" %s", s[i].name);</a:t>
            </a:r>
          </a:p>
          <a:p>
            <a:pPr>
              <a:buNone/>
            </a:pPr>
            <a:r>
              <a:rPr lang="en-US" b="1" dirty="0" smtClean="0"/>
              <a:t>	printf("\</a:t>
            </a:r>
            <a:r>
              <a:rPr lang="en-US" b="1" dirty="0" err="1" smtClean="0"/>
              <a:t>nRoll</a:t>
            </a:r>
            <a:r>
              <a:rPr lang="en-US" b="1" dirty="0" smtClean="0"/>
              <a:t>:\t");</a:t>
            </a:r>
          </a:p>
          <a:p>
            <a:pPr>
              <a:buNone/>
            </a:pPr>
            <a:r>
              <a:rPr lang="en-US" b="1" dirty="0" smtClean="0"/>
              <a:t>	scanf("%</a:t>
            </a:r>
            <a:r>
              <a:rPr lang="en-US" b="1" dirty="0" err="1" smtClean="0"/>
              <a:t>d",&amp;s</a:t>
            </a:r>
            <a:r>
              <a:rPr lang="en-US" b="1" dirty="0" smtClean="0"/>
              <a:t>[i].roll);</a:t>
            </a:r>
          </a:p>
          <a:p>
            <a:pPr>
              <a:buNone/>
            </a:pPr>
            <a:r>
              <a:rPr lang="en-US" b="1" dirty="0" smtClean="0"/>
              <a:t>	printf("\</a:t>
            </a:r>
            <a:r>
              <a:rPr lang="en-US" b="1" dirty="0" err="1" smtClean="0"/>
              <a:t>nMarks</a:t>
            </a:r>
            <a:r>
              <a:rPr lang="en-US" b="1" dirty="0" smtClean="0"/>
              <a:t>:\t");</a:t>
            </a:r>
          </a:p>
          <a:p>
            <a:pPr>
              <a:buNone/>
            </a:pPr>
            <a:r>
              <a:rPr lang="en-US" b="1" dirty="0" smtClean="0"/>
              <a:t>	scanf(“%</a:t>
            </a:r>
            <a:r>
              <a:rPr lang="en-US" b="1" dirty="0" err="1" smtClean="0"/>
              <a:t>f",&amp;temp</a:t>
            </a:r>
            <a:r>
              <a:rPr lang="en-US" b="1" dirty="0" smtClean="0"/>
              <a:t>);</a:t>
            </a:r>
          </a:p>
          <a:p>
            <a:pPr>
              <a:buNone/>
            </a:pPr>
            <a:r>
              <a:rPr lang="en-US" b="1" dirty="0" smtClean="0"/>
              <a:t>	s[i].marks=temp;		</a:t>
            </a:r>
            <a:r>
              <a:rPr lang="en-US" b="1" dirty="0" smtClean="0">
                <a:solidFill>
                  <a:srgbClr val="FF0000"/>
                </a:solidFill>
              </a:rPr>
              <a:t>//Mandatory</a:t>
            </a:r>
          </a:p>
          <a:p>
            <a:pPr>
              <a:buNone/>
            </a:pPr>
            <a:r>
              <a:rPr lang="en-US" b="1" dirty="0" smtClean="0"/>
              <a:t>	printf("\</a:t>
            </a:r>
            <a:r>
              <a:rPr lang="en-US" b="1" dirty="0" err="1" smtClean="0"/>
              <a:t>nRemarks</a:t>
            </a:r>
            <a:r>
              <a:rPr lang="en-US" b="1" dirty="0" smtClean="0"/>
              <a:t>(P/F):\t");</a:t>
            </a:r>
          </a:p>
          <a:p>
            <a:pPr>
              <a:buNone/>
            </a:pPr>
            <a:r>
              <a:rPr lang="en-US" b="1" dirty="0" smtClean="0"/>
              <a:t>	s[i].remarks=</a:t>
            </a:r>
            <a:r>
              <a:rPr lang="en-US" b="1" dirty="0" err="1" smtClean="0"/>
              <a:t>getche</a:t>
            </a:r>
            <a:r>
              <a:rPr lang="en-US" b="1" dirty="0" smtClean="0"/>
              <a:t>();</a:t>
            </a:r>
          </a:p>
          <a:p>
            <a:pPr>
              <a:buNone/>
            </a:pPr>
            <a:r>
              <a:rPr lang="en-US" b="1" dirty="0" smtClean="0"/>
              <a:t>	}</a:t>
            </a:r>
          </a:p>
          <a:p>
            <a:pPr>
              <a:buNone/>
            </a:pPr>
            <a:r>
              <a:rPr lang="en-US" b="1" dirty="0" smtClean="0"/>
              <a:t>printf("\n\n");</a:t>
            </a:r>
          </a:p>
          <a:p>
            <a:pPr>
              <a:buNone/>
            </a:pPr>
            <a:r>
              <a:rPr lang="en-US" b="1" dirty="0" smtClean="0"/>
              <a:t>printf("\</a:t>
            </a:r>
            <a:r>
              <a:rPr lang="en-US" b="1" dirty="0" err="1" smtClean="0"/>
              <a:t>nStudent</a:t>
            </a:r>
            <a:r>
              <a:rPr lang="en-US" b="1" dirty="0" smtClean="0"/>
              <a:t> name\</a:t>
            </a:r>
            <a:r>
              <a:rPr lang="en-US" b="1" dirty="0" err="1" smtClean="0"/>
              <a:t>tRoll</a:t>
            </a:r>
            <a:r>
              <a:rPr lang="en-US" b="1" dirty="0" smtClean="0"/>
              <a:t>\</a:t>
            </a:r>
            <a:r>
              <a:rPr lang="en-US" b="1" dirty="0" err="1" smtClean="0"/>
              <a:t>tMarks</a:t>
            </a:r>
            <a:r>
              <a:rPr lang="en-US" b="1" dirty="0" smtClean="0"/>
              <a:t>\t\</a:t>
            </a:r>
            <a:r>
              <a:rPr lang="en-US" b="1" dirty="0" err="1" smtClean="0"/>
              <a:t>tRemarks</a:t>
            </a:r>
            <a:r>
              <a:rPr lang="en-US" b="1" dirty="0" smtClean="0"/>
              <a:t>");</a:t>
            </a:r>
          </a:p>
          <a:p>
            <a:pPr>
              <a:buNone/>
            </a:pPr>
            <a:r>
              <a:rPr lang="en-US" b="1" dirty="0" smtClean="0"/>
              <a:t>for(i=0;i&lt;10;i++)</a:t>
            </a:r>
          </a:p>
          <a:p>
            <a:pPr>
              <a:buNone/>
            </a:pPr>
            <a:r>
              <a:rPr lang="en-US" b="1" dirty="0" smtClean="0"/>
              <a:t>	{</a:t>
            </a:r>
          </a:p>
          <a:p>
            <a:pPr>
              <a:buNone/>
            </a:pPr>
            <a:r>
              <a:rPr lang="en-US" b="1" dirty="0" smtClean="0"/>
              <a:t>	printf("\</a:t>
            </a:r>
            <a:r>
              <a:rPr lang="en-US" b="1" dirty="0" err="1" smtClean="0"/>
              <a:t>n%s</a:t>
            </a:r>
            <a:r>
              <a:rPr lang="en-US" b="1" dirty="0" smtClean="0"/>
              <a:t>\t\t %d\</a:t>
            </a:r>
            <a:r>
              <a:rPr lang="en-US" b="1" dirty="0" err="1" smtClean="0"/>
              <a:t>t%f</a:t>
            </a:r>
            <a:r>
              <a:rPr lang="en-US" b="1" dirty="0" smtClean="0"/>
              <a:t>\</a:t>
            </a:r>
            <a:r>
              <a:rPr lang="en-US" b="1" dirty="0" err="1" smtClean="0"/>
              <a:t>t%c</a:t>
            </a:r>
            <a:r>
              <a:rPr lang="en-US" b="1" dirty="0" smtClean="0"/>
              <a:t>\n", s[i].name, s[i].roll,  s[i].marks, s[i].remarks);</a:t>
            </a:r>
          </a:p>
          <a:p>
            <a:pPr>
              <a:buNone/>
            </a:pPr>
            <a:r>
              <a:rPr lang="en-US" b="1" dirty="0" smtClean="0"/>
              <a:t>	}</a:t>
            </a:r>
          </a:p>
          <a:p>
            <a:pPr>
              <a:buNone/>
            </a:pPr>
            <a:r>
              <a:rPr lang="en-US" b="1" dirty="0" smtClean="0"/>
              <a:t>getch();</a:t>
            </a:r>
          </a:p>
          <a:p>
            <a:pPr>
              <a:buNone/>
            </a:pPr>
            <a:r>
              <a:rPr lang="en-US" b="1" dirty="0" smtClean="0"/>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transition spd="med">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u="sng" dirty="0" smtClean="0"/>
              <a:t>Using </a:t>
            </a:r>
            <a:r>
              <a:rPr lang="en-US" sz="2800" b="1" i="1" u="sng" dirty="0" smtClean="0"/>
              <a:t>float</a:t>
            </a:r>
            <a:r>
              <a:rPr lang="en-US" sz="2800" b="1" u="sng" dirty="0" smtClean="0"/>
              <a:t> data type in array of structure</a:t>
            </a:r>
            <a:endParaRPr lang="en-US" sz="2800" b="1" u="sng" dirty="0"/>
          </a:p>
        </p:txBody>
      </p:sp>
      <p:sp>
        <p:nvSpPr>
          <p:cNvPr id="3" name="Content Placeholder 2"/>
          <p:cNvSpPr>
            <a:spLocks noGrp="1"/>
          </p:cNvSpPr>
          <p:nvPr>
            <p:ph idx="1"/>
          </p:nvPr>
        </p:nvSpPr>
        <p:spPr/>
        <p:txBody>
          <a:bodyPr>
            <a:normAutofit fontScale="62500" lnSpcReduction="20000"/>
          </a:bodyPr>
          <a:lstStyle/>
          <a:p>
            <a:pPr algn="just"/>
            <a:r>
              <a:rPr lang="en-US" dirty="0" smtClean="0"/>
              <a:t>It gives message at runtime while entering first float value that floating point formats not linked abnormal program termination.</a:t>
            </a:r>
          </a:p>
          <a:p>
            <a:pPr algn="just"/>
            <a:r>
              <a:rPr lang="en-US" dirty="0" smtClean="0"/>
              <a:t>Turbo C/C++ targets its compiled code to 8088/8086 (16-bit) microprocessors. Since these microprocessors do not offer floating point support, TC/TC++ performs all float operations using a software piece called Floating Point Emulator. In this case, we have to force loading of the floating point conversions.</a:t>
            </a:r>
          </a:p>
          <a:p>
            <a:pPr algn="just"/>
            <a:r>
              <a:rPr lang="en-US" dirty="0" smtClean="0"/>
              <a:t>To do this, it is recommended to include following function in our code - we don't need to </a:t>
            </a:r>
            <a:r>
              <a:rPr lang="en-US" dirty="0" err="1" smtClean="0"/>
              <a:t>to</a:t>
            </a:r>
            <a:r>
              <a:rPr lang="en-US" dirty="0" smtClean="0"/>
              <a:t> call it:</a:t>
            </a:r>
          </a:p>
          <a:p>
            <a:pPr algn="just">
              <a:buNone/>
            </a:pPr>
            <a:r>
              <a:rPr lang="en-US" dirty="0" smtClean="0"/>
              <a:t> </a:t>
            </a:r>
            <a:r>
              <a:rPr lang="en-US" dirty="0" smtClean="0">
                <a:solidFill>
                  <a:srgbClr val="FF0000"/>
                </a:solidFill>
              </a:rPr>
              <a:t>static void </a:t>
            </a:r>
            <a:r>
              <a:rPr lang="en-US" dirty="0" err="1" smtClean="0">
                <a:solidFill>
                  <a:srgbClr val="FF0000"/>
                </a:solidFill>
              </a:rPr>
              <a:t>force_float_link</a:t>
            </a:r>
            <a:r>
              <a:rPr lang="en-US" dirty="0" smtClean="0">
                <a:solidFill>
                  <a:srgbClr val="FF0000"/>
                </a:solidFill>
              </a:rPr>
              <a:t>() </a:t>
            </a:r>
          </a:p>
          <a:p>
            <a:pPr algn="just">
              <a:buNone/>
            </a:pPr>
            <a:r>
              <a:rPr lang="en-US" dirty="0" smtClean="0">
                <a:solidFill>
                  <a:srgbClr val="FF0000"/>
                </a:solidFill>
              </a:rPr>
              <a:t>	{ </a:t>
            </a:r>
          </a:p>
          <a:p>
            <a:pPr algn="just">
              <a:buNone/>
            </a:pPr>
            <a:r>
              <a:rPr lang="en-US" dirty="0" smtClean="0">
                <a:solidFill>
                  <a:srgbClr val="FF0000"/>
                </a:solidFill>
              </a:rPr>
              <a:t>       float x, *y;   /* Just declares two variables */    </a:t>
            </a:r>
          </a:p>
          <a:p>
            <a:pPr algn="just">
              <a:buNone/>
            </a:pPr>
            <a:r>
              <a:rPr lang="en-US" dirty="0" smtClean="0">
                <a:solidFill>
                  <a:srgbClr val="FF0000"/>
                </a:solidFill>
              </a:rPr>
              <a:t>       y = &amp;x;      /* Forces linkage of FP formats */  </a:t>
            </a:r>
          </a:p>
          <a:p>
            <a:pPr algn="just">
              <a:buNone/>
            </a:pPr>
            <a:r>
              <a:rPr lang="en-US" dirty="0" smtClean="0">
                <a:solidFill>
                  <a:srgbClr val="FF0000"/>
                </a:solidFill>
              </a:rPr>
              <a:t>       x = *y;      /* Suppress warning message about x */          </a:t>
            </a:r>
          </a:p>
          <a:p>
            <a:pPr algn="just">
              <a:buNone/>
            </a:pPr>
            <a:r>
              <a:rPr lang="en-US" dirty="0" smtClean="0">
                <a:solidFill>
                  <a:srgbClr val="FF0000"/>
                </a:solidFill>
              </a:rPr>
              <a:t>	}</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transition spd="med">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Additionally???????</a:t>
            </a:r>
            <a:endParaRPr lang="en-US" dirty="0"/>
          </a:p>
        </p:txBody>
      </p:sp>
      <p:sp>
        <p:nvSpPr>
          <p:cNvPr id="3" name="Content Placeholder 2"/>
          <p:cNvSpPr>
            <a:spLocks noGrp="1"/>
          </p:cNvSpPr>
          <p:nvPr>
            <p:ph idx="1"/>
          </p:nvPr>
        </p:nvSpPr>
        <p:spPr/>
        <p:txBody>
          <a:bodyPr>
            <a:normAutofit fontScale="70000" lnSpcReduction="20000"/>
          </a:bodyPr>
          <a:lstStyle/>
          <a:p>
            <a:pPr algn="just">
              <a:lnSpc>
                <a:spcPct val="120000"/>
              </a:lnSpc>
            </a:pPr>
            <a:r>
              <a:rPr lang="en-US" dirty="0" smtClean="0"/>
              <a:t>What causes this error to occur? When parsing our source file, if the compiler encounters a reference to the  address of a float, it sets a flag to have the linker link it to the floating point emulator. A floating point emulator is used to manipulate floating point numbers in runtime library functions like scanf(). There are some cases in which the reference to the float is a  bit obscure and the compiler doesn't detect the need  for the emulator. The most common is using scanf() to read a float in an array of structure. How can we force the format to be linked? That is where the </a:t>
            </a:r>
            <a:r>
              <a:rPr lang="en-US" i="1" dirty="0" err="1" smtClean="0"/>
              <a:t>force_float_link</a:t>
            </a:r>
            <a:r>
              <a:rPr lang="en-US" i="1" dirty="0" smtClean="0"/>
              <a:t>()</a:t>
            </a:r>
            <a:r>
              <a:rPr lang="en-US" dirty="0" smtClean="0"/>
              <a:t> function comes into use. There is no need to call this function ,just include it anywhere in your program. </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transition spd="med">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normAutofit/>
          </a:bodyPr>
          <a:lstStyle/>
          <a:p>
            <a:pPr algn="just"/>
            <a:r>
              <a:rPr lang="en-US" dirty="0" smtClean="0"/>
              <a:t>Define a structure of employee having data members name, address, age and salary. Take the data for n employees in an array and find the average salary.</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transition spd="med">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019800"/>
          </a:xfrm>
        </p:spPr>
        <p:txBody>
          <a:bodyPr>
            <a:normAutofit fontScale="55000" lnSpcReduction="20000"/>
          </a:bodyPr>
          <a:lstStyle/>
          <a:p>
            <a:pPr>
              <a:buNone/>
            </a:pPr>
            <a:r>
              <a:rPr lang="en-US" b="1" dirty="0" smtClean="0"/>
              <a:t>#define SIZE 100</a:t>
            </a:r>
          </a:p>
          <a:p>
            <a:pPr>
              <a:buNone/>
            </a:pPr>
            <a:r>
              <a:rPr lang="en-US" b="1" dirty="0" smtClean="0"/>
              <a:t>struct employee</a:t>
            </a:r>
          </a:p>
          <a:p>
            <a:pPr>
              <a:buNone/>
            </a:pPr>
            <a:r>
              <a:rPr lang="en-US" b="1" dirty="0" smtClean="0"/>
              <a:t>	{</a:t>
            </a:r>
          </a:p>
          <a:p>
            <a:pPr>
              <a:buNone/>
            </a:pPr>
            <a:r>
              <a:rPr lang="en-US" b="1" dirty="0" smtClean="0"/>
              <a:t>	char name[20];</a:t>
            </a:r>
          </a:p>
          <a:p>
            <a:pPr>
              <a:buNone/>
            </a:pPr>
            <a:r>
              <a:rPr lang="en-US" b="1" dirty="0" smtClean="0"/>
              <a:t>	char address[40];</a:t>
            </a:r>
          </a:p>
          <a:p>
            <a:pPr>
              <a:buNone/>
            </a:pPr>
            <a:r>
              <a:rPr lang="en-US" b="1" dirty="0" smtClean="0"/>
              <a:t>	int age;</a:t>
            </a:r>
          </a:p>
          <a:p>
            <a:pPr>
              <a:buNone/>
            </a:pPr>
            <a:r>
              <a:rPr lang="en-US" b="1" dirty="0" smtClean="0"/>
              <a:t>	float salary;</a:t>
            </a:r>
          </a:p>
          <a:p>
            <a:pPr>
              <a:buNone/>
            </a:pPr>
            <a:r>
              <a:rPr lang="en-US" b="1" dirty="0" smtClean="0"/>
              <a:t>	};</a:t>
            </a:r>
          </a:p>
          <a:p>
            <a:pPr>
              <a:buNone/>
            </a:pPr>
            <a:endParaRPr lang="en-US" b="1" dirty="0" smtClean="0"/>
          </a:p>
          <a:p>
            <a:pPr>
              <a:buNone/>
            </a:pPr>
            <a:r>
              <a:rPr lang="en-US" b="1" dirty="0" smtClean="0"/>
              <a:t>void main()</a:t>
            </a:r>
          </a:p>
          <a:p>
            <a:pPr>
              <a:buNone/>
            </a:pPr>
            <a:r>
              <a:rPr lang="en-US" b="1" dirty="0" smtClean="0"/>
              <a:t>{</a:t>
            </a:r>
          </a:p>
          <a:p>
            <a:pPr>
              <a:buNone/>
            </a:pPr>
            <a:r>
              <a:rPr lang="en-US" b="1" dirty="0" smtClean="0"/>
              <a:t>struct employee e[SIZE];</a:t>
            </a:r>
          </a:p>
          <a:p>
            <a:pPr>
              <a:buNone/>
            </a:pPr>
            <a:r>
              <a:rPr lang="en-US" b="1" dirty="0" smtClean="0"/>
              <a:t>int n;</a:t>
            </a:r>
          </a:p>
          <a:p>
            <a:pPr>
              <a:buNone/>
            </a:pPr>
            <a:r>
              <a:rPr lang="en-US" b="1" dirty="0" smtClean="0"/>
              <a:t>int i;</a:t>
            </a:r>
          </a:p>
          <a:p>
            <a:pPr>
              <a:buNone/>
            </a:pPr>
            <a:r>
              <a:rPr lang="en-US" b="1" dirty="0" smtClean="0"/>
              <a:t>float temp;</a:t>
            </a:r>
          </a:p>
          <a:p>
            <a:pPr>
              <a:buNone/>
            </a:pPr>
            <a:r>
              <a:rPr lang="en-US" b="1" dirty="0" smtClean="0"/>
              <a:t>float </a:t>
            </a:r>
            <a:r>
              <a:rPr lang="en-US" b="1" dirty="0" err="1" smtClean="0"/>
              <a:t>avg_sal</a:t>
            </a:r>
            <a:r>
              <a:rPr lang="en-US" b="1" dirty="0" smtClean="0"/>
              <a:t>=0;</a:t>
            </a:r>
          </a:p>
          <a:p>
            <a:pPr>
              <a:buNone/>
            </a:pPr>
            <a:r>
              <a:rPr lang="en-US" b="1" dirty="0" smtClean="0"/>
              <a:t>clrscr();</a:t>
            </a:r>
          </a:p>
          <a:p>
            <a:pPr>
              <a:buNone/>
            </a:pPr>
            <a:endParaRPr lang="en-US" b="1" dirty="0" smtClean="0"/>
          </a:p>
          <a:p>
            <a:pPr>
              <a:buNone/>
            </a:pPr>
            <a:r>
              <a:rPr lang="en-US" b="1" dirty="0" smtClean="0"/>
              <a:t>printf("How many </a:t>
            </a:r>
            <a:r>
              <a:rPr lang="en-US" b="1" dirty="0" err="1" smtClean="0"/>
              <a:t>emplyees</a:t>
            </a:r>
            <a:r>
              <a:rPr lang="en-US" b="1" dirty="0" smtClean="0"/>
              <a:t> are there?:\t");</a:t>
            </a:r>
          </a:p>
          <a:p>
            <a:pPr>
              <a:buNone/>
            </a:pPr>
            <a:r>
              <a:rPr lang="en-US" b="1" dirty="0" smtClean="0"/>
              <a:t>scanf("%</a:t>
            </a:r>
            <a:r>
              <a:rPr lang="en-US" b="1" dirty="0" err="1" smtClean="0"/>
              <a:t>d",&amp;n</a:t>
            </a:r>
            <a:r>
              <a:rPr lang="en-US" b="1" dirty="0" smtClean="0"/>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transition spd="med">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019800"/>
          </a:xfrm>
        </p:spPr>
        <p:txBody>
          <a:bodyPr>
            <a:normAutofit fontScale="47500" lnSpcReduction="20000"/>
          </a:bodyPr>
          <a:lstStyle/>
          <a:p>
            <a:pPr>
              <a:buNone/>
            </a:pPr>
            <a:r>
              <a:rPr lang="en-US" b="1" dirty="0" smtClean="0"/>
              <a:t>for(i=0;i&lt;</a:t>
            </a:r>
            <a:r>
              <a:rPr lang="en-US" b="1" dirty="0" err="1" smtClean="0"/>
              <a:t>n;i</a:t>
            </a:r>
            <a:r>
              <a:rPr lang="en-US" b="1" dirty="0" smtClean="0"/>
              <a:t>++)</a:t>
            </a:r>
          </a:p>
          <a:p>
            <a:pPr>
              <a:buNone/>
            </a:pPr>
            <a:r>
              <a:rPr lang="en-US" b="1" dirty="0" smtClean="0"/>
              <a:t>	{</a:t>
            </a:r>
          </a:p>
          <a:p>
            <a:pPr>
              <a:buNone/>
            </a:pPr>
            <a:r>
              <a:rPr lang="en-US" b="1" dirty="0" smtClean="0"/>
              <a:t>	printf("\</a:t>
            </a:r>
            <a:r>
              <a:rPr lang="en-US" b="1" dirty="0" err="1" smtClean="0"/>
              <a:t>nEnter</a:t>
            </a:r>
            <a:r>
              <a:rPr lang="en-US" b="1" dirty="0" smtClean="0"/>
              <a:t> information about employee%d",i+1);</a:t>
            </a:r>
          </a:p>
          <a:p>
            <a:pPr>
              <a:buNone/>
            </a:pPr>
            <a:r>
              <a:rPr lang="en-US" b="1" dirty="0" smtClean="0"/>
              <a:t>	printf("\</a:t>
            </a:r>
            <a:r>
              <a:rPr lang="en-US" b="1" dirty="0" err="1" smtClean="0"/>
              <a:t>nName</a:t>
            </a:r>
            <a:r>
              <a:rPr lang="en-US" b="1" dirty="0" smtClean="0"/>
              <a:t>:\t");</a:t>
            </a:r>
          </a:p>
          <a:p>
            <a:pPr>
              <a:buNone/>
            </a:pPr>
            <a:r>
              <a:rPr lang="en-US" b="1" dirty="0" smtClean="0"/>
              <a:t>	scanf(" %s", e[i].name);</a:t>
            </a:r>
          </a:p>
          <a:p>
            <a:pPr>
              <a:buNone/>
            </a:pPr>
            <a:r>
              <a:rPr lang="en-US" b="1" dirty="0" smtClean="0"/>
              <a:t>	printf("\</a:t>
            </a:r>
            <a:r>
              <a:rPr lang="en-US" b="1" dirty="0" err="1" smtClean="0"/>
              <a:t>nAddress</a:t>
            </a:r>
            <a:r>
              <a:rPr lang="en-US" b="1" dirty="0" smtClean="0"/>
              <a:t>:\t");</a:t>
            </a:r>
          </a:p>
          <a:p>
            <a:pPr>
              <a:buNone/>
            </a:pPr>
            <a:r>
              <a:rPr lang="en-US" b="1" dirty="0" smtClean="0"/>
              <a:t>	scanf(" %</a:t>
            </a:r>
            <a:r>
              <a:rPr lang="en-US" b="1" dirty="0" err="1" smtClean="0"/>
              <a:t>s",e</a:t>
            </a:r>
            <a:r>
              <a:rPr lang="en-US" b="1" dirty="0" smtClean="0"/>
              <a:t>[i].address);</a:t>
            </a:r>
          </a:p>
          <a:p>
            <a:pPr>
              <a:buNone/>
            </a:pPr>
            <a:r>
              <a:rPr lang="en-US" b="1" dirty="0" smtClean="0"/>
              <a:t>	printf("\</a:t>
            </a:r>
            <a:r>
              <a:rPr lang="en-US" b="1" dirty="0" err="1" smtClean="0"/>
              <a:t>nAge</a:t>
            </a:r>
            <a:r>
              <a:rPr lang="en-US" b="1" dirty="0" smtClean="0"/>
              <a:t>:\t");</a:t>
            </a:r>
          </a:p>
          <a:p>
            <a:pPr>
              <a:buNone/>
            </a:pPr>
            <a:r>
              <a:rPr lang="en-US" b="1" dirty="0" smtClean="0"/>
              <a:t>	scanf("%</a:t>
            </a:r>
            <a:r>
              <a:rPr lang="en-US" b="1" dirty="0" err="1" smtClean="0"/>
              <a:t>d",&amp;e</a:t>
            </a:r>
            <a:r>
              <a:rPr lang="en-US" b="1" dirty="0" smtClean="0"/>
              <a:t>[i].age);</a:t>
            </a:r>
          </a:p>
          <a:p>
            <a:pPr>
              <a:buNone/>
            </a:pPr>
            <a:r>
              <a:rPr lang="en-US" b="1" dirty="0" smtClean="0"/>
              <a:t>	printf("\</a:t>
            </a:r>
            <a:r>
              <a:rPr lang="en-US" b="1" dirty="0" err="1" smtClean="0"/>
              <a:t>nSalary</a:t>
            </a:r>
            <a:r>
              <a:rPr lang="en-US" b="1" dirty="0" smtClean="0"/>
              <a:t>:\t");</a:t>
            </a:r>
          </a:p>
          <a:p>
            <a:pPr>
              <a:buNone/>
            </a:pPr>
            <a:r>
              <a:rPr lang="en-US" b="1" dirty="0" smtClean="0"/>
              <a:t>	scanf("%</a:t>
            </a:r>
            <a:r>
              <a:rPr lang="en-US" b="1" dirty="0" err="1" smtClean="0"/>
              <a:t>f",&amp;temp</a:t>
            </a:r>
            <a:r>
              <a:rPr lang="en-US" b="1" dirty="0" smtClean="0"/>
              <a:t>);</a:t>
            </a:r>
          </a:p>
          <a:p>
            <a:pPr>
              <a:buNone/>
            </a:pPr>
            <a:r>
              <a:rPr lang="en-US" b="1" dirty="0" smtClean="0"/>
              <a:t>	e[i].salary=temp;</a:t>
            </a:r>
          </a:p>
          <a:p>
            <a:pPr>
              <a:buNone/>
            </a:pPr>
            <a:r>
              <a:rPr lang="en-US" b="1" dirty="0" smtClean="0"/>
              <a:t>	}</a:t>
            </a:r>
          </a:p>
          <a:p>
            <a:pPr>
              <a:buNone/>
            </a:pPr>
            <a:r>
              <a:rPr lang="en-US" b="1" dirty="0" smtClean="0"/>
              <a:t>printf("\n\n");</a:t>
            </a:r>
          </a:p>
          <a:p>
            <a:pPr>
              <a:buNone/>
            </a:pPr>
            <a:r>
              <a:rPr lang="en-US" b="1" dirty="0" smtClean="0"/>
              <a:t>printf("\n Employee name\t Address \t Age\t Salary");</a:t>
            </a:r>
          </a:p>
          <a:p>
            <a:pPr>
              <a:buNone/>
            </a:pPr>
            <a:r>
              <a:rPr lang="en-US" b="1" dirty="0" smtClean="0"/>
              <a:t>for(i=0;i&lt;</a:t>
            </a:r>
            <a:r>
              <a:rPr lang="en-US" b="1" dirty="0" err="1" smtClean="0"/>
              <a:t>n;i</a:t>
            </a:r>
            <a:r>
              <a:rPr lang="en-US" b="1" dirty="0" smtClean="0"/>
              <a:t>++)</a:t>
            </a:r>
          </a:p>
          <a:p>
            <a:pPr>
              <a:buNone/>
            </a:pPr>
            <a:r>
              <a:rPr lang="pt-BR" b="1" dirty="0" smtClean="0"/>
              <a:t>	printf("\n%s\t\t %s\t\t %d\t%f\n",e[i].name,e[i].address,e[i].age,e[i].salary);</a:t>
            </a:r>
          </a:p>
          <a:p>
            <a:pPr>
              <a:buNone/>
            </a:pPr>
            <a:r>
              <a:rPr lang="en-US" b="1" dirty="0" smtClean="0"/>
              <a:t>for(i=0;i&lt;</a:t>
            </a:r>
            <a:r>
              <a:rPr lang="en-US" b="1" dirty="0" err="1" smtClean="0"/>
              <a:t>n;i</a:t>
            </a:r>
            <a:r>
              <a:rPr lang="en-US" b="1" dirty="0" smtClean="0"/>
              <a:t>++)</a:t>
            </a:r>
          </a:p>
          <a:p>
            <a:pPr>
              <a:buNone/>
            </a:pPr>
            <a:r>
              <a:rPr lang="en-US" b="1" dirty="0" smtClean="0"/>
              <a:t>	</a:t>
            </a:r>
            <a:r>
              <a:rPr lang="en-US" b="1" dirty="0" err="1" smtClean="0"/>
              <a:t>avg_sal</a:t>
            </a:r>
            <a:r>
              <a:rPr lang="en-US" b="1" dirty="0" smtClean="0"/>
              <a:t>=</a:t>
            </a:r>
            <a:r>
              <a:rPr lang="en-US" b="1" dirty="0" err="1" smtClean="0"/>
              <a:t>avg_sal+e</a:t>
            </a:r>
            <a:r>
              <a:rPr lang="en-US" b="1" dirty="0" smtClean="0"/>
              <a:t>[i].salary;</a:t>
            </a:r>
          </a:p>
          <a:p>
            <a:pPr>
              <a:buNone/>
            </a:pPr>
            <a:r>
              <a:rPr lang="en-US" b="1" dirty="0" err="1" smtClean="0"/>
              <a:t>avg_sal</a:t>
            </a:r>
            <a:r>
              <a:rPr lang="en-US" b="1" dirty="0" smtClean="0"/>
              <a:t>=</a:t>
            </a:r>
            <a:r>
              <a:rPr lang="en-US" b="1" dirty="0" err="1" smtClean="0"/>
              <a:t>avg_sal</a:t>
            </a:r>
            <a:r>
              <a:rPr lang="en-US" b="1" dirty="0" smtClean="0"/>
              <a:t>/n;</a:t>
            </a:r>
          </a:p>
          <a:p>
            <a:pPr>
              <a:buNone/>
            </a:pPr>
            <a:r>
              <a:rPr lang="en-US" b="1" dirty="0" smtClean="0"/>
              <a:t>printf("\</a:t>
            </a:r>
            <a:r>
              <a:rPr lang="en-US" b="1" dirty="0" err="1" smtClean="0"/>
              <a:t>nAverage</a:t>
            </a:r>
            <a:r>
              <a:rPr lang="en-US" b="1" dirty="0" smtClean="0"/>
              <a:t> </a:t>
            </a:r>
            <a:r>
              <a:rPr lang="en-US" b="1" dirty="0" err="1" smtClean="0"/>
              <a:t>Salaray</a:t>
            </a:r>
            <a:r>
              <a:rPr lang="en-US" b="1" dirty="0" smtClean="0"/>
              <a:t>=%</a:t>
            </a:r>
            <a:r>
              <a:rPr lang="en-US" b="1" dirty="0" err="1" smtClean="0"/>
              <a:t>f",avg_sal</a:t>
            </a:r>
            <a:r>
              <a:rPr lang="en-US" b="1" dirty="0" smtClean="0"/>
              <a:t>);</a:t>
            </a:r>
          </a:p>
          <a:p>
            <a:pPr>
              <a:buNone/>
            </a:pPr>
            <a:r>
              <a:rPr lang="en-US" b="1" dirty="0" smtClean="0"/>
              <a:t>getch();</a:t>
            </a:r>
          </a:p>
          <a:p>
            <a:pPr>
              <a:buNone/>
            </a:pPr>
            <a:r>
              <a:rPr lang="en-US" b="1" dirty="0" smtClean="0"/>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6200"/>
            <a:ext cx="5803392" cy="1143000"/>
          </a:xfrm>
        </p:spPr>
        <p:txBody>
          <a:bodyPr/>
          <a:lstStyle/>
          <a:p>
            <a:r>
              <a:rPr lang="en-US" dirty="0" smtClean="0"/>
              <a:t>Defining a Structure</a:t>
            </a:r>
            <a:endParaRPr lang="en-US" dirty="0"/>
          </a:p>
        </p:txBody>
      </p:sp>
      <p:sp>
        <p:nvSpPr>
          <p:cNvPr id="3" name="Content Placeholder 2"/>
          <p:cNvSpPr>
            <a:spLocks noGrp="1"/>
          </p:cNvSpPr>
          <p:nvPr>
            <p:ph idx="1"/>
          </p:nvPr>
        </p:nvSpPr>
        <p:spPr>
          <a:xfrm>
            <a:off x="1435608" y="1143000"/>
            <a:ext cx="7498080" cy="5334000"/>
          </a:xfrm>
        </p:spPr>
        <p:txBody>
          <a:bodyPr>
            <a:normAutofit fontScale="70000" lnSpcReduction="20000"/>
          </a:bodyPr>
          <a:lstStyle/>
          <a:p>
            <a:pPr algn="just"/>
            <a:r>
              <a:rPr lang="en-US" dirty="0" smtClean="0"/>
              <a:t>A structure definition creates a format called template that is used to declare structure variables.</a:t>
            </a:r>
          </a:p>
          <a:p>
            <a:r>
              <a:rPr lang="en-US" dirty="0" smtClean="0"/>
              <a:t>Syntax:</a:t>
            </a:r>
          </a:p>
          <a:p>
            <a:pPr>
              <a:buNone/>
            </a:pPr>
            <a:r>
              <a:rPr lang="en-US" dirty="0" smtClean="0"/>
              <a:t>		</a:t>
            </a:r>
            <a:r>
              <a:rPr lang="en-US" i="1" dirty="0" smtClean="0">
                <a:solidFill>
                  <a:srgbClr val="FF0000"/>
                </a:solidFill>
              </a:rPr>
              <a:t>struct </a:t>
            </a:r>
            <a:r>
              <a:rPr lang="en-US" i="1" dirty="0" err="1" smtClean="0">
                <a:solidFill>
                  <a:srgbClr val="FF0000"/>
                </a:solidFill>
              </a:rPr>
              <a:t>structure_name</a:t>
            </a:r>
            <a:endParaRPr lang="en-US" i="1" dirty="0" smtClean="0">
              <a:solidFill>
                <a:srgbClr val="FF0000"/>
              </a:solidFill>
            </a:endParaRPr>
          </a:p>
          <a:p>
            <a:pPr>
              <a:buNone/>
            </a:pPr>
            <a:r>
              <a:rPr lang="en-US" i="1" dirty="0" smtClean="0">
                <a:solidFill>
                  <a:srgbClr val="FF0000"/>
                </a:solidFill>
              </a:rPr>
              <a:t>			{</a:t>
            </a:r>
          </a:p>
          <a:p>
            <a:pPr>
              <a:buNone/>
            </a:pPr>
            <a:r>
              <a:rPr lang="en-US" i="1" dirty="0" smtClean="0">
                <a:solidFill>
                  <a:srgbClr val="FF0000"/>
                </a:solidFill>
              </a:rPr>
              <a:t>			data_type member_variable1;</a:t>
            </a:r>
          </a:p>
          <a:p>
            <a:pPr>
              <a:buNone/>
            </a:pPr>
            <a:r>
              <a:rPr lang="en-US" i="1" dirty="0" smtClean="0">
                <a:solidFill>
                  <a:srgbClr val="FF0000"/>
                </a:solidFill>
              </a:rPr>
              <a:t>			data_type member_variable2;</a:t>
            </a:r>
          </a:p>
          <a:p>
            <a:pPr>
              <a:buNone/>
            </a:pPr>
            <a:r>
              <a:rPr lang="en-US" i="1" dirty="0" smtClean="0">
                <a:solidFill>
                  <a:srgbClr val="FF0000"/>
                </a:solidFill>
              </a:rPr>
              <a:t>			………………………………;</a:t>
            </a:r>
          </a:p>
          <a:p>
            <a:pPr>
              <a:buNone/>
            </a:pPr>
            <a:r>
              <a:rPr lang="en-US" i="1" dirty="0" smtClean="0">
                <a:solidFill>
                  <a:srgbClr val="FF0000"/>
                </a:solidFill>
              </a:rPr>
              <a:t>			data_type </a:t>
            </a:r>
            <a:r>
              <a:rPr lang="en-US" i="1" dirty="0" err="1" smtClean="0">
                <a:solidFill>
                  <a:srgbClr val="FF0000"/>
                </a:solidFill>
              </a:rPr>
              <a:t>member_variableN</a:t>
            </a:r>
            <a:r>
              <a:rPr lang="en-US" i="1" dirty="0" smtClean="0">
                <a:solidFill>
                  <a:srgbClr val="FF0000"/>
                </a:solidFill>
              </a:rPr>
              <a:t>;</a:t>
            </a:r>
          </a:p>
          <a:p>
            <a:pPr>
              <a:buNone/>
            </a:pPr>
            <a:r>
              <a:rPr lang="en-US" i="1" dirty="0" smtClean="0">
                <a:solidFill>
                  <a:srgbClr val="FF0000"/>
                </a:solidFill>
              </a:rPr>
              <a:t>			};</a:t>
            </a:r>
          </a:p>
          <a:p>
            <a:pPr algn="just">
              <a:buNone/>
            </a:pPr>
            <a:r>
              <a:rPr lang="en-US" dirty="0" smtClean="0"/>
              <a:t>	Once </a:t>
            </a:r>
            <a:r>
              <a:rPr lang="en-US" dirty="0" err="1" smtClean="0"/>
              <a:t>structure_name</a:t>
            </a:r>
            <a:r>
              <a:rPr lang="en-US" dirty="0" smtClean="0"/>
              <a:t> is declared as new data type, then variables of that type can be declared as:</a:t>
            </a:r>
          </a:p>
          <a:p>
            <a:pPr algn="just">
              <a:buNone/>
            </a:pPr>
            <a:r>
              <a:rPr lang="en-US" i="1" dirty="0" smtClean="0">
                <a:solidFill>
                  <a:srgbClr val="FF0000"/>
                </a:solidFill>
              </a:rPr>
              <a:t>			struct </a:t>
            </a:r>
            <a:r>
              <a:rPr lang="en-US" i="1" dirty="0" err="1" smtClean="0">
                <a:solidFill>
                  <a:srgbClr val="FF0000"/>
                </a:solidFill>
              </a:rPr>
              <a:t>structure_name</a:t>
            </a:r>
            <a:r>
              <a:rPr lang="en-US" i="1" dirty="0" smtClean="0">
                <a:solidFill>
                  <a:srgbClr val="FF0000"/>
                </a:solidFill>
              </a:rPr>
              <a:t> </a:t>
            </a:r>
            <a:r>
              <a:rPr lang="en-US" i="1" dirty="0" err="1" smtClean="0">
                <a:solidFill>
                  <a:srgbClr val="FF0000"/>
                </a:solidFill>
              </a:rPr>
              <a:t>structure_variable</a:t>
            </a:r>
            <a:r>
              <a:rPr lang="en-US" i="1" dirty="0" smtClean="0">
                <a:solidFill>
                  <a:srgbClr val="FF0000"/>
                </a:solidFill>
              </a:rPr>
              <a:t>;</a:t>
            </a:r>
          </a:p>
          <a:p>
            <a:pPr algn="just">
              <a:buNone/>
            </a:pPr>
            <a:r>
              <a:rPr lang="en-US" dirty="0" smtClean="0">
                <a:solidFill>
                  <a:srgbClr val="FF0000"/>
                </a:solidFill>
              </a:rPr>
              <a:t>	</a:t>
            </a:r>
            <a:r>
              <a:rPr lang="en-US" sz="2900" b="1" i="1" dirty="0" smtClean="0">
                <a:solidFill>
                  <a:srgbClr val="0070C0"/>
                </a:solidFill>
              </a:rPr>
              <a:t>Note: The members of a structure do not occupy memory until they are associated with a </a:t>
            </a:r>
            <a:r>
              <a:rPr lang="en-US" sz="2900" b="1" i="1" dirty="0" err="1" smtClean="0">
                <a:solidFill>
                  <a:srgbClr val="0070C0"/>
                </a:solidFill>
              </a:rPr>
              <a:t>structure_variable</a:t>
            </a:r>
            <a:r>
              <a:rPr lang="en-US" sz="2900" b="1" i="1" dirty="0" smtClean="0">
                <a:solidFill>
                  <a:srgbClr val="0070C0"/>
                </a:solidFill>
              </a:rPr>
              <a:t>.</a:t>
            </a:r>
            <a:endParaRPr lang="en-US" sz="2900" b="1" i="1" dirty="0">
              <a:solidFill>
                <a:srgbClr val="0070C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ransition spd="med">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066800"/>
            <a:ext cx="7498080" cy="3505200"/>
          </a:xfrm>
        </p:spPr>
        <p:txBody>
          <a:bodyPr>
            <a:normAutofit/>
          </a:bodyPr>
          <a:lstStyle/>
          <a:p>
            <a:pPr algn="just">
              <a:buNone/>
            </a:pPr>
            <a:r>
              <a:rPr lang="en-US" sz="3600" b="1" dirty="0" smtClean="0"/>
              <a:t>/*Write a program to read the </a:t>
            </a:r>
            <a:r>
              <a:rPr lang="en-US" sz="3600" b="1" i="1" dirty="0" smtClean="0"/>
              <a:t>name</a:t>
            </a:r>
            <a:r>
              <a:rPr lang="en-US" sz="3600" b="1" dirty="0" smtClean="0"/>
              <a:t>, </a:t>
            </a:r>
            <a:r>
              <a:rPr lang="en-US" sz="3600" b="1" i="1" dirty="0" smtClean="0"/>
              <a:t>address</a:t>
            </a:r>
            <a:r>
              <a:rPr lang="en-US" sz="3600" b="1" dirty="0" smtClean="0"/>
              <a:t>, and </a:t>
            </a:r>
            <a:r>
              <a:rPr lang="en-US" sz="3600" b="1" i="1" dirty="0" smtClean="0"/>
              <a:t>salary</a:t>
            </a:r>
            <a:r>
              <a:rPr lang="en-US" sz="3600" b="1" dirty="0" smtClean="0"/>
              <a:t> of 5 employees using array of structure. Display information of each employee in ascending order of their name.*/</a:t>
            </a:r>
            <a:endParaRPr lang="en-US" sz="3600"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transition spd="med">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0"/>
            <a:ext cx="7866888" cy="6705600"/>
          </a:xfrm>
        </p:spPr>
        <p:txBody>
          <a:bodyPr numCol="2">
            <a:normAutofit fontScale="47500" lnSpcReduction="20000"/>
          </a:bodyPr>
          <a:lstStyle/>
          <a:p>
            <a:pPr>
              <a:buNone/>
            </a:pPr>
            <a:r>
              <a:rPr lang="en-US" b="1" dirty="0" smtClean="0"/>
              <a:t>#define n 5</a:t>
            </a:r>
          </a:p>
          <a:p>
            <a:pPr>
              <a:buNone/>
            </a:pPr>
            <a:r>
              <a:rPr lang="en-US" b="1" dirty="0" smtClean="0"/>
              <a:t>struct employee</a:t>
            </a:r>
          </a:p>
          <a:p>
            <a:pPr>
              <a:buNone/>
            </a:pPr>
            <a:r>
              <a:rPr lang="en-US" b="1" dirty="0" smtClean="0"/>
              <a:t>	{</a:t>
            </a:r>
          </a:p>
          <a:p>
            <a:pPr>
              <a:buNone/>
            </a:pPr>
            <a:r>
              <a:rPr lang="en-US" b="1" dirty="0" smtClean="0"/>
              <a:t>	char name[20];</a:t>
            </a:r>
          </a:p>
          <a:p>
            <a:pPr>
              <a:buNone/>
            </a:pPr>
            <a:r>
              <a:rPr lang="en-US" b="1" dirty="0" smtClean="0"/>
              <a:t>	char address[50];</a:t>
            </a:r>
          </a:p>
          <a:p>
            <a:pPr>
              <a:buNone/>
            </a:pPr>
            <a:r>
              <a:rPr lang="en-US" b="1" dirty="0" smtClean="0"/>
              <a:t>	float salary;</a:t>
            </a:r>
          </a:p>
          <a:p>
            <a:pPr>
              <a:buNone/>
            </a:pPr>
            <a:r>
              <a:rPr lang="en-US" b="1" dirty="0" smtClean="0"/>
              <a:t>	};</a:t>
            </a:r>
          </a:p>
          <a:p>
            <a:pPr>
              <a:buNone/>
            </a:pPr>
            <a:endParaRPr lang="en-US" b="1" dirty="0" smtClean="0"/>
          </a:p>
          <a:p>
            <a:pPr>
              <a:buNone/>
            </a:pPr>
            <a:r>
              <a:rPr lang="en-US" b="1" dirty="0" smtClean="0"/>
              <a:t>void main()</a:t>
            </a:r>
          </a:p>
          <a:p>
            <a:pPr>
              <a:buNone/>
            </a:pPr>
            <a:r>
              <a:rPr lang="en-US" b="1" dirty="0" smtClean="0"/>
              <a:t>{</a:t>
            </a:r>
          </a:p>
          <a:p>
            <a:pPr>
              <a:buNone/>
            </a:pPr>
            <a:r>
              <a:rPr lang="en-US" b="1" dirty="0" smtClean="0"/>
              <a:t>struct employee e[n];</a:t>
            </a:r>
          </a:p>
          <a:p>
            <a:pPr>
              <a:buNone/>
            </a:pPr>
            <a:r>
              <a:rPr lang="en-US" b="1" dirty="0" smtClean="0"/>
              <a:t>struct employee temp;</a:t>
            </a:r>
          </a:p>
          <a:p>
            <a:pPr>
              <a:buNone/>
            </a:pPr>
            <a:r>
              <a:rPr lang="en-US" b="1" dirty="0" smtClean="0"/>
              <a:t>int i;</a:t>
            </a:r>
          </a:p>
          <a:p>
            <a:pPr>
              <a:buNone/>
            </a:pPr>
            <a:r>
              <a:rPr lang="en-US" b="1" dirty="0" smtClean="0"/>
              <a:t>float temp1;</a:t>
            </a:r>
          </a:p>
          <a:p>
            <a:pPr>
              <a:buNone/>
            </a:pPr>
            <a:r>
              <a:rPr lang="en-US" b="1" dirty="0" smtClean="0"/>
              <a:t>int j;</a:t>
            </a:r>
          </a:p>
          <a:p>
            <a:pPr>
              <a:buNone/>
            </a:pPr>
            <a:r>
              <a:rPr lang="en-US" b="1" dirty="0" smtClean="0"/>
              <a:t>clrscr();</a:t>
            </a:r>
          </a:p>
          <a:p>
            <a:pPr>
              <a:buNone/>
            </a:pPr>
            <a:r>
              <a:rPr lang="en-US" b="1" dirty="0" smtClean="0"/>
              <a:t>for(i=0;i&lt;</a:t>
            </a:r>
            <a:r>
              <a:rPr lang="en-US" b="1" dirty="0" err="1" smtClean="0"/>
              <a:t>n;i</a:t>
            </a:r>
            <a:r>
              <a:rPr lang="en-US" b="1" dirty="0" smtClean="0"/>
              <a:t>++)</a:t>
            </a:r>
          </a:p>
          <a:p>
            <a:pPr>
              <a:buNone/>
            </a:pPr>
            <a:r>
              <a:rPr lang="en-US" b="1" dirty="0" smtClean="0"/>
              <a:t>	{</a:t>
            </a:r>
          </a:p>
          <a:p>
            <a:pPr>
              <a:buNone/>
            </a:pPr>
            <a:r>
              <a:rPr lang="en-US" b="1" dirty="0" smtClean="0"/>
              <a:t>	printf("\n Enter information of employee%d",i+1);</a:t>
            </a:r>
          </a:p>
          <a:p>
            <a:pPr>
              <a:buNone/>
            </a:pPr>
            <a:r>
              <a:rPr lang="en-US" b="1" dirty="0" smtClean="0"/>
              <a:t>	printf("\n Enter name:");</a:t>
            </a:r>
          </a:p>
          <a:p>
            <a:pPr>
              <a:buNone/>
            </a:pPr>
            <a:r>
              <a:rPr lang="en-US" b="1" dirty="0" smtClean="0"/>
              <a:t>	scanf(" %s", e[i].name);</a:t>
            </a:r>
          </a:p>
          <a:p>
            <a:pPr>
              <a:buNone/>
            </a:pPr>
            <a:r>
              <a:rPr lang="en-US" b="1" dirty="0" smtClean="0"/>
              <a:t>	printf("\n Enter address:");</a:t>
            </a:r>
          </a:p>
          <a:p>
            <a:pPr>
              <a:buNone/>
            </a:pPr>
            <a:r>
              <a:rPr lang="en-US" b="1" dirty="0" smtClean="0"/>
              <a:t>	scanf(" %s", e[i].address);</a:t>
            </a:r>
          </a:p>
          <a:p>
            <a:pPr>
              <a:buNone/>
            </a:pPr>
            <a:r>
              <a:rPr lang="en-US" b="1" dirty="0" smtClean="0"/>
              <a:t>	printf("\n Enter salary:");</a:t>
            </a:r>
          </a:p>
          <a:p>
            <a:pPr>
              <a:buNone/>
            </a:pPr>
            <a:r>
              <a:rPr lang="en-US" b="1" dirty="0" smtClean="0"/>
              <a:t>	scanf("%f",&amp;temp1);</a:t>
            </a:r>
          </a:p>
          <a:p>
            <a:pPr>
              <a:buNone/>
            </a:pPr>
            <a:r>
              <a:rPr lang="en-US" b="1" dirty="0" smtClean="0"/>
              <a:t>	e[i].salary=temp1;</a:t>
            </a:r>
          </a:p>
          <a:p>
            <a:pPr>
              <a:buNone/>
            </a:pPr>
            <a:r>
              <a:rPr lang="en-US" b="1" dirty="0" smtClean="0"/>
              <a:t>	}</a:t>
            </a:r>
          </a:p>
          <a:p>
            <a:pPr>
              <a:buNone/>
            </a:pPr>
            <a:endParaRPr lang="en-US" b="1" dirty="0" smtClean="0"/>
          </a:p>
          <a:p>
            <a:pPr>
              <a:buNone/>
            </a:pPr>
            <a:r>
              <a:rPr lang="en-US" b="1" dirty="0" smtClean="0"/>
              <a:t>for(i=0;i&lt;n-1;i++)</a:t>
            </a:r>
          </a:p>
          <a:p>
            <a:pPr>
              <a:buNone/>
            </a:pPr>
            <a:r>
              <a:rPr lang="en-US" b="1" dirty="0" smtClean="0"/>
              <a:t>	{</a:t>
            </a:r>
          </a:p>
          <a:p>
            <a:pPr>
              <a:buNone/>
            </a:pPr>
            <a:r>
              <a:rPr lang="en-US" b="1" dirty="0" smtClean="0"/>
              <a:t>	for(j=i+1;j&lt;</a:t>
            </a:r>
            <a:r>
              <a:rPr lang="en-US" b="1" dirty="0" err="1" smtClean="0"/>
              <a:t>n;j</a:t>
            </a:r>
            <a:r>
              <a:rPr lang="en-US" b="1" dirty="0" smtClean="0"/>
              <a:t>++)</a:t>
            </a:r>
          </a:p>
          <a:p>
            <a:pPr>
              <a:buNone/>
            </a:pPr>
            <a:r>
              <a:rPr lang="en-US" b="1" dirty="0" smtClean="0"/>
              <a:t>		{</a:t>
            </a:r>
          </a:p>
          <a:p>
            <a:pPr>
              <a:buNone/>
            </a:pPr>
            <a:r>
              <a:rPr lang="en-US" b="1" dirty="0" smtClean="0"/>
              <a:t>		if(</a:t>
            </a:r>
            <a:r>
              <a:rPr lang="en-US" b="1" dirty="0" err="1" smtClean="0"/>
              <a:t>strcmp</a:t>
            </a:r>
            <a:r>
              <a:rPr lang="en-US" b="1" dirty="0" smtClean="0"/>
              <a:t>(e[i].name, e[j].name)&gt;0)</a:t>
            </a:r>
          </a:p>
          <a:p>
            <a:pPr>
              <a:buNone/>
            </a:pPr>
            <a:r>
              <a:rPr lang="en-US" b="1" dirty="0" smtClean="0"/>
              <a:t>			{</a:t>
            </a:r>
          </a:p>
          <a:p>
            <a:pPr>
              <a:buNone/>
            </a:pPr>
            <a:r>
              <a:rPr lang="en-US" b="1" dirty="0" smtClean="0"/>
              <a:t>			temp=e[i];</a:t>
            </a:r>
          </a:p>
          <a:p>
            <a:pPr>
              <a:buNone/>
            </a:pPr>
            <a:r>
              <a:rPr lang="en-US" b="1" dirty="0" smtClean="0"/>
              <a:t>			e[i]=e[j];</a:t>
            </a:r>
          </a:p>
          <a:p>
            <a:pPr>
              <a:buNone/>
            </a:pPr>
            <a:r>
              <a:rPr lang="en-US" b="1" dirty="0" smtClean="0"/>
              <a:t>			e[j]=temp;</a:t>
            </a:r>
          </a:p>
          <a:p>
            <a:pPr>
              <a:buNone/>
            </a:pPr>
            <a:r>
              <a:rPr lang="en-US" b="1" dirty="0" smtClean="0"/>
              <a:t>			}</a:t>
            </a:r>
          </a:p>
          <a:p>
            <a:pPr>
              <a:buNone/>
            </a:pPr>
            <a:r>
              <a:rPr lang="en-US" b="1" dirty="0" smtClean="0"/>
              <a:t>		}</a:t>
            </a:r>
          </a:p>
          <a:p>
            <a:pPr>
              <a:buNone/>
            </a:pPr>
            <a:endParaRPr lang="en-US" b="1" dirty="0" smtClean="0"/>
          </a:p>
          <a:p>
            <a:pPr>
              <a:buNone/>
            </a:pPr>
            <a:r>
              <a:rPr lang="en-US" b="1" dirty="0" smtClean="0"/>
              <a:t>	}</a:t>
            </a:r>
          </a:p>
          <a:p>
            <a:pPr>
              <a:buNone/>
            </a:pPr>
            <a:endParaRPr lang="en-US" b="1" dirty="0" smtClean="0"/>
          </a:p>
          <a:p>
            <a:pPr>
              <a:buNone/>
            </a:pPr>
            <a:r>
              <a:rPr lang="en-US" b="1" dirty="0" smtClean="0"/>
              <a:t>printf("\n Employee list in ascending order of name\n");</a:t>
            </a:r>
          </a:p>
          <a:p>
            <a:pPr>
              <a:buNone/>
            </a:pPr>
            <a:r>
              <a:rPr lang="en-US" b="1" dirty="0" smtClean="0"/>
              <a:t>printf("Emp. Name\t Address\t\t Salary");</a:t>
            </a:r>
          </a:p>
          <a:p>
            <a:pPr>
              <a:buNone/>
            </a:pPr>
            <a:r>
              <a:rPr lang="en-US" b="1" dirty="0" smtClean="0"/>
              <a:t>for(i=0;i&lt;</a:t>
            </a:r>
            <a:r>
              <a:rPr lang="en-US" b="1" dirty="0" err="1" smtClean="0"/>
              <a:t>n;i</a:t>
            </a:r>
            <a:r>
              <a:rPr lang="en-US" b="1" dirty="0" smtClean="0"/>
              <a:t>++)</a:t>
            </a:r>
          </a:p>
          <a:p>
            <a:pPr>
              <a:buNone/>
            </a:pPr>
            <a:r>
              <a:rPr lang="pt-BR" b="1" dirty="0" smtClean="0"/>
              <a:t>	printf("\n%s\t\t%s\t\t%.2f", e[i].name, e[i].address, e[i].salary);</a:t>
            </a:r>
          </a:p>
          <a:p>
            <a:pPr>
              <a:buNone/>
            </a:pPr>
            <a:r>
              <a:rPr lang="en-US" b="1" dirty="0" smtClean="0"/>
              <a:t>getch();</a:t>
            </a:r>
          </a:p>
          <a:p>
            <a:pPr>
              <a:buNone/>
            </a:pPr>
            <a:r>
              <a:rPr lang="en-US" b="1" dirty="0" smtClean="0"/>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transition spd="med">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Initializing array of structure</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An array of structure can be initialized in the same way as a single structure.</a:t>
            </a:r>
          </a:p>
          <a:p>
            <a:pPr algn="just"/>
            <a:r>
              <a:rPr lang="en-US" dirty="0" smtClean="0"/>
              <a:t>However, the first (or zeroth) element of the array of structure is initialized first, then second (or ) element of the array of structure and so on.</a:t>
            </a:r>
          </a:p>
          <a:p>
            <a:pPr algn="just"/>
            <a:r>
              <a:rPr lang="en-US" dirty="0" smtClean="0"/>
              <a:t>The uninitialized elements of the array of structure should be only at the end of the list.</a:t>
            </a:r>
          </a:p>
          <a:p>
            <a:pPr algn="just"/>
            <a:r>
              <a:rPr lang="en-US" dirty="0" smtClean="0"/>
              <a:t>The uninitialized elements of the array of structure are assigned default values as follows:</a:t>
            </a:r>
          </a:p>
          <a:p>
            <a:pPr lvl="1" algn="just"/>
            <a:r>
              <a:rPr lang="en-US" dirty="0" smtClean="0">
                <a:solidFill>
                  <a:srgbClr val="FF0000"/>
                </a:solidFill>
              </a:rPr>
              <a:t>Zero</a:t>
            </a:r>
            <a:r>
              <a:rPr lang="en-US" dirty="0" smtClean="0"/>
              <a:t> for integer and floating point numbers.</a:t>
            </a:r>
          </a:p>
          <a:p>
            <a:pPr lvl="1" algn="just"/>
            <a:r>
              <a:rPr lang="en-US" dirty="0" smtClean="0">
                <a:solidFill>
                  <a:srgbClr val="FF0000"/>
                </a:solidFill>
              </a:rPr>
              <a:t>‘\0’</a:t>
            </a:r>
            <a:r>
              <a:rPr lang="en-US" dirty="0" smtClean="0"/>
              <a:t> for characters and strings.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transition spd="med">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76200"/>
            <a:ext cx="7498080" cy="6248400"/>
          </a:xfrm>
        </p:spPr>
        <p:txBody>
          <a:bodyPr>
            <a:normAutofit fontScale="55000" lnSpcReduction="20000"/>
          </a:bodyPr>
          <a:lstStyle/>
          <a:p>
            <a:pPr>
              <a:buNone/>
            </a:pPr>
            <a:r>
              <a:rPr lang="en-US" b="1" dirty="0" smtClean="0"/>
              <a:t>void main()</a:t>
            </a:r>
          </a:p>
          <a:p>
            <a:pPr>
              <a:buNone/>
            </a:pPr>
            <a:r>
              <a:rPr lang="en-US" b="1" dirty="0" smtClean="0"/>
              <a:t>{</a:t>
            </a:r>
          </a:p>
          <a:p>
            <a:pPr>
              <a:buNone/>
            </a:pPr>
            <a:r>
              <a:rPr lang="en-US" b="1" dirty="0" smtClean="0"/>
              <a:t>struct book</a:t>
            </a:r>
          </a:p>
          <a:p>
            <a:pPr>
              <a:buNone/>
            </a:pPr>
            <a:r>
              <a:rPr lang="en-US" b="1" dirty="0" smtClean="0"/>
              <a:t>	{</a:t>
            </a:r>
          </a:p>
          <a:p>
            <a:pPr>
              <a:buNone/>
            </a:pPr>
            <a:r>
              <a:rPr lang="en-US" b="1" dirty="0" smtClean="0"/>
              <a:t>	char name[20];</a:t>
            </a:r>
          </a:p>
          <a:p>
            <a:pPr>
              <a:buNone/>
            </a:pPr>
            <a:r>
              <a:rPr lang="en-US" b="1" dirty="0" smtClean="0"/>
              <a:t>	int pages;</a:t>
            </a:r>
          </a:p>
          <a:p>
            <a:pPr>
              <a:buNone/>
            </a:pPr>
            <a:r>
              <a:rPr lang="en-US" b="1" dirty="0" smtClean="0"/>
              <a:t>	float price;</a:t>
            </a:r>
          </a:p>
          <a:p>
            <a:pPr>
              <a:buNone/>
            </a:pPr>
            <a:r>
              <a:rPr lang="en-US" b="1" dirty="0" smtClean="0"/>
              <a:t>	};</a:t>
            </a:r>
          </a:p>
          <a:p>
            <a:pPr>
              <a:buNone/>
            </a:pPr>
            <a:r>
              <a:rPr lang="en-US" b="1" dirty="0" smtClean="0"/>
              <a:t>struct book b[5]={</a:t>
            </a:r>
          </a:p>
          <a:p>
            <a:pPr>
              <a:buNone/>
            </a:pPr>
            <a:r>
              <a:rPr lang="en-US" b="1" dirty="0" smtClean="0"/>
              <a:t>		 "C Programming", 175, 210.50,</a:t>
            </a:r>
          </a:p>
          <a:p>
            <a:pPr>
              <a:buNone/>
            </a:pPr>
            <a:r>
              <a:rPr lang="en-US" b="1" dirty="0" smtClean="0"/>
              <a:t>		 "Let Us C", 555, 325,</a:t>
            </a:r>
          </a:p>
          <a:p>
            <a:pPr>
              <a:buNone/>
            </a:pPr>
            <a:r>
              <a:rPr lang="en-US" b="1" dirty="0" smtClean="0"/>
              <a:t>		 "A Book on C", 450, 345,</a:t>
            </a:r>
          </a:p>
          <a:p>
            <a:pPr>
              <a:buNone/>
            </a:pPr>
            <a:r>
              <a:rPr lang="en-US" b="1" dirty="0" smtClean="0"/>
              <a:t>		 "How to Program",  1025</a:t>
            </a:r>
          </a:p>
          <a:p>
            <a:pPr>
              <a:buNone/>
            </a:pPr>
            <a:r>
              <a:rPr lang="en-US" b="1" dirty="0" smtClean="0"/>
              <a:t>		  };</a:t>
            </a:r>
          </a:p>
          <a:p>
            <a:pPr>
              <a:buNone/>
            </a:pPr>
            <a:r>
              <a:rPr lang="en-US" b="1" dirty="0" smtClean="0"/>
              <a:t>int i;</a:t>
            </a:r>
          </a:p>
          <a:p>
            <a:pPr>
              <a:buNone/>
            </a:pPr>
            <a:r>
              <a:rPr lang="en-US" b="1" dirty="0" smtClean="0"/>
              <a:t>clrscr();</a:t>
            </a:r>
          </a:p>
          <a:p>
            <a:pPr>
              <a:buNone/>
            </a:pPr>
            <a:r>
              <a:rPr lang="en-US" b="1" dirty="0" smtClean="0"/>
              <a:t>printf("Book Name \t\t No. of Pages \t\t Price\n");</a:t>
            </a:r>
          </a:p>
          <a:p>
            <a:pPr>
              <a:buNone/>
            </a:pPr>
            <a:r>
              <a:rPr lang="en-US" b="1" dirty="0" smtClean="0"/>
              <a:t>for(i=0;i&lt;5;i++)</a:t>
            </a:r>
          </a:p>
          <a:p>
            <a:pPr>
              <a:buNone/>
            </a:pPr>
            <a:r>
              <a:rPr lang="en-US" b="1" dirty="0" smtClean="0"/>
              <a:t>	printf("\</a:t>
            </a:r>
            <a:r>
              <a:rPr lang="en-US" b="1" dirty="0" err="1" smtClean="0"/>
              <a:t>n%s</a:t>
            </a:r>
            <a:r>
              <a:rPr lang="en-US" b="1" dirty="0" smtClean="0"/>
              <a:t> \t\t %d \t\t %</a:t>
            </a:r>
            <a:r>
              <a:rPr lang="en-US" b="1" dirty="0" err="1" smtClean="0"/>
              <a:t>f",b</a:t>
            </a:r>
            <a:r>
              <a:rPr lang="en-US" b="1" dirty="0" smtClean="0"/>
              <a:t>[i].</a:t>
            </a:r>
            <a:r>
              <a:rPr lang="en-US" b="1" dirty="0" err="1" smtClean="0"/>
              <a:t>name,b</a:t>
            </a:r>
            <a:r>
              <a:rPr lang="en-US" b="1" dirty="0" smtClean="0"/>
              <a:t>[i].</a:t>
            </a:r>
            <a:r>
              <a:rPr lang="en-US" b="1" dirty="0" err="1" smtClean="0"/>
              <a:t>pages,b</a:t>
            </a:r>
            <a:r>
              <a:rPr lang="en-US" b="1" dirty="0" smtClean="0"/>
              <a:t>[i].price);</a:t>
            </a:r>
          </a:p>
          <a:p>
            <a:pPr>
              <a:buNone/>
            </a:pPr>
            <a:r>
              <a:rPr lang="en-US" b="1" dirty="0" smtClean="0"/>
              <a:t>getch();</a:t>
            </a:r>
          </a:p>
          <a:p>
            <a:pPr>
              <a:buNone/>
            </a:pPr>
            <a:r>
              <a:rPr lang="en-US" b="1" dirty="0" smtClean="0"/>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transition spd="med">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p:txBody>
          <a:bodyPr>
            <a:normAutofit/>
          </a:bodyPr>
          <a:lstStyle/>
          <a:p>
            <a:pPr algn="just"/>
            <a:r>
              <a:rPr lang="en-US" dirty="0" smtClean="0"/>
              <a:t>Define a structure student having data members name, class, section and marks for six subjects. Use </a:t>
            </a:r>
            <a:r>
              <a:rPr lang="en-US" b="1" dirty="0" smtClean="0">
                <a:solidFill>
                  <a:srgbClr val="FF0000"/>
                </a:solidFill>
              </a:rPr>
              <a:t>array within structure</a:t>
            </a:r>
            <a:r>
              <a:rPr lang="en-US" dirty="0" smtClean="0"/>
              <a:t> to represent the marks in different subjects. Take the information for n number of students given by user dynamically and display their percentage.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transition spd="med">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Array within Structure</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We have used arrays of characters within structure in previous examples to store names of students, employees and books.</a:t>
            </a:r>
          </a:p>
          <a:p>
            <a:pPr algn="just"/>
            <a:r>
              <a:rPr lang="en-US" dirty="0" smtClean="0"/>
              <a:t>Similarly, we can use single or multi dimensional arrays of type </a:t>
            </a:r>
            <a:r>
              <a:rPr lang="en-US" i="1" dirty="0" smtClean="0"/>
              <a:t>int </a:t>
            </a:r>
            <a:r>
              <a:rPr lang="en-US" dirty="0" smtClean="0"/>
              <a:t>or </a:t>
            </a:r>
            <a:r>
              <a:rPr lang="en-US" i="1" dirty="0" smtClean="0"/>
              <a:t>float</a:t>
            </a:r>
            <a:r>
              <a:rPr lang="en-US" dirty="0" smtClean="0"/>
              <a:t>.</a:t>
            </a:r>
          </a:p>
          <a:p>
            <a:pPr algn="just"/>
            <a:r>
              <a:rPr lang="en-US" dirty="0" smtClean="0"/>
              <a:t>E.g.		</a:t>
            </a:r>
            <a:r>
              <a:rPr lang="en-US" i="1" dirty="0" smtClean="0">
                <a:solidFill>
                  <a:srgbClr val="FF0000"/>
                </a:solidFill>
              </a:rPr>
              <a:t>struct student</a:t>
            </a:r>
          </a:p>
          <a:p>
            <a:pPr algn="just">
              <a:buNone/>
            </a:pPr>
            <a:r>
              <a:rPr lang="en-US" i="1" dirty="0" smtClean="0">
                <a:solidFill>
                  <a:srgbClr val="FF0000"/>
                </a:solidFill>
              </a:rPr>
              <a:t>			{</a:t>
            </a:r>
          </a:p>
          <a:p>
            <a:pPr algn="just">
              <a:buNone/>
            </a:pPr>
            <a:r>
              <a:rPr lang="en-US" i="1" dirty="0" smtClean="0">
                <a:solidFill>
                  <a:srgbClr val="FF0000"/>
                </a:solidFill>
              </a:rPr>
              <a:t>			char name[20];</a:t>
            </a:r>
          </a:p>
          <a:p>
            <a:pPr algn="just">
              <a:buNone/>
            </a:pPr>
            <a:r>
              <a:rPr lang="en-US" i="1" dirty="0" smtClean="0">
                <a:solidFill>
                  <a:srgbClr val="FF0000"/>
                </a:solidFill>
              </a:rPr>
              <a:t>			int _class;		</a:t>
            </a:r>
            <a:r>
              <a:rPr lang="en-US" i="1" dirty="0" smtClean="0">
                <a:solidFill>
                  <a:srgbClr val="002060"/>
                </a:solidFill>
              </a:rPr>
              <a:t>//class is keyword</a:t>
            </a:r>
          </a:p>
          <a:p>
            <a:pPr algn="just">
              <a:buNone/>
            </a:pPr>
            <a:r>
              <a:rPr lang="en-US" i="1" dirty="0" smtClean="0">
                <a:solidFill>
                  <a:srgbClr val="FF0000"/>
                </a:solidFill>
              </a:rPr>
              <a:t>			char section;</a:t>
            </a:r>
          </a:p>
          <a:p>
            <a:pPr algn="just">
              <a:buNone/>
            </a:pPr>
            <a:r>
              <a:rPr lang="en-US" i="1" dirty="0" smtClean="0">
                <a:solidFill>
                  <a:srgbClr val="FF0000"/>
                </a:solidFill>
              </a:rPr>
              <a:t>			float marks[6];</a:t>
            </a:r>
          </a:p>
          <a:p>
            <a:pPr algn="just">
              <a:buNone/>
            </a:pPr>
            <a:r>
              <a:rPr lang="en-US" i="1" dirty="0" smtClean="0">
                <a:solidFill>
                  <a:srgbClr val="FF0000"/>
                </a:solidFill>
              </a:rPr>
              <a:t>			};</a:t>
            </a:r>
          </a:p>
          <a:p>
            <a:pPr algn="just">
              <a:buNone/>
            </a:pPr>
            <a:r>
              <a:rPr lang="en-US" i="1" dirty="0" smtClean="0">
                <a:solidFill>
                  <a:srgbClr val="FF0000"/>
                </a:solidFill>
              </a:rPr>
              <a:t>		struct student s[100];</a:t>
            </a:r>
            <a:endParaRPr lang="en-US" i="1" dirty="0">
              <a:solidFill>
                <a:srgbClr val="FF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35</a:t>
            </a:fld>
            <a:endParaRPr lang="en-US"/>
          </a:p>
        </p:txBody>
      </p:sp>
    </p:spTree>
  </p:cSld>
  <p:clrMapOvr>
    <a:masterClrMapping/>
  </p:clrMapOvr>
  <p:transition spd="med">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Array within structure…</a:t>
            </a:r>
            <a:endParaRPr lang="en-US" dirty="0"/>
          </a:p>
        </p:txBody>
      </p:sp>
      <p:sp>
        <p:nvSpPr>
          <p:cNvPr id="3" name="Content Placeholder 2"/>
          <p:cNvSpPr>
            <a:spLocks noGrp="1"/>
          </p:cNvSpPr>
          <p:nvPr>
            <p:ph idx="1"/>
          </p:nvPr>
        </p:nvSpPr>
        <p:spPr/>
        <p:txBody>
          <a:bodyPr/>
          <a:lstStyle/>
          <a:p>
            <a:pPr algn="just"/>
            <a:r>
              <a:rPr lang="en-US" dirty="0" smtClean="0"/>
              <a:t>Here, the member </a:t>
            </a:r>
            <a:r>
              <a:rPr lang="en-US" i="1" dirty="0" smtClean="0"/>
              <a:t>marks</a:t>
            </a:r>
            <a:r>
              <a:rPr lang="en-US" dirty="0" smtClean="0"/>
              <a:t> contains six elements, </a:t>
            </a:r>
            <a:r>
              <a:rPr lang="en-US" i="1" dirty="0" smtClean="0"/>
              <a:t>marks[0]</a:t>
            </a:r>
            <a:r>
              <a:rPr lang="en-US" dirty="0" smtClean="0"/>
              <a:t>, </a:t>
            </a:r>
            <a:r>
              <a:rPr lang="en-US" i="1" dirty="0" smtClean="0"/>
              <a:t>marks[1]</a:t>
            </a:r>
            <a:r>
              <a:rPr lang="en-US" dirty="0" smtClean="0"/>
              <a:t>, …, </a:t>
            </a:r>
            <a:r>
              <a:rPr lang="en-US" i="1" dirty="0" smtClean="0"/>
              <a:t>marks[5]</a:t>
            </a:r>
            <a:r>
              <a:rPr lang="en-US" dirty="0" smtClean="0"/>
              <a:t> indicating marks obtained in six different subjects.</a:t>
            </a:r>
          </a:p>
          <a:p>
            <a:pPr algn="just"/>
            <a:r>
              <a:rPr lang="en-US" dirty="0" smtClean="0"/>
              <a:t>These elements can be accessed using appropriate subscripts.</a:t>
            </a:r>
          </a:p>
          <a:p>
            <a:pPr algn="just"/>
            <a:r>
              <a:rPr lang="en-US" dirty="0" smtClean="0"/>
              <a:t>For example, </a:t>
            </a:r>
            <a:r>
              <a:rPr lang="en-US" i="1" dirty="0" smtClean="0">
                <a:solidFill>
                  <a:srgbClr val="FF0000"/>
                </a:solidFill>
              </a:rPr>
              <a:t>s[25].marks[3]</a:t>
            </a:r>
            <a:r>
              <a:rPr lang="en-US" dirty="0" smtClean="0"/>
              <a:t> refers to the marks obtained in the fourth subject by the 26</a:t>
            </a:r>
            <a:r>
              <a:rPr lang="en-US" baseline="30000" dirty="0" smtClean="0"/>
              <a:t>th</a:t>
            </a:r>
            <a:r>
              <a:rPr lang="en-US" dirty="0" smtClean="0"/>
              <a:t> student.</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transition spd="med">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52400"/>
            <a:ext cx="7498080" cy="6096000"/>
          </a:xfrm>
        </p:spPr>
        <p:txBody>
          <a:bodyPr>
            <a:normAutofit fontScale="70000" lnSpcReduction="20000"/>
          </a:bodyPr>
          <a:lstStyle/>
          <a:p>
            <a:pPr>
              <a:buNone/>
            </a:pPr>
            <a:r>
              <a:rPr lang="en-US" b="1" dirty="0" smtClean="0"/>
              <a:t>#define SIZE 100</a:t>
            </a:r>
          </a:p>
          <a:p>
            <a:pPr>
              <a:buNone/>
            </a:pPr>
            <a:r>
              <a:rPr lang="en-US" b="1" dirty="0" smtClean="0"/>
              <a:t>struct student</a:t>
            </a:r>
          </a:p>
          <a:p>
            <a:pPr>
              <a:buNone/>
            </a:pPr>
            <a:r>
              <a:rPr lang="en-US" b="1" dirty="0" smtClean="0"/>
              <a:t>	{</a:t>
            </a:r>
          </a:p>
          <a:p>
            <a:pPr>
              <a:buNone/>
            </a:pPr>
            <a:r>
              <a:rPr lang="en-US" b="1" dirty="0" smtClean="0"/>
              <a:t>	char name[20];</a:t>
            </a:r>
          </a:p>
          <a:p>
            <a:pPr>
              <a:buNone/>
            </a:pPr>
            <a:r>
              <a:rPr lang="en-US" b="1" dirty="0" smtClean="0"/>
              <a:t>	int _class;</a:t>
            </a:r>
          </a:p>
          <a:p>
            <a:pPr>
              <a:buNone/>
            </a:pPr>
            <a:r>
              <a:rPr lang="en-US" b="1" dirty="0" smtClean="0"/>
              <a:t>	char section;</a:t>
            </a:r>
          </a:p>
          <a:p>
            <a:pPr>
              <a:buNone/>
            </a:pPr>
            <a:r>
              <a:rPr lang="en-US" b="1" dirty="0" smtClean="0"/>
              <a:t>	float marks[6];</a:t>
            </a:r>
          </a:p>
          <a:p>
            <a:pPr>
              <a:buNone/>
            </a:pPr>
            <a:r>
              <a:rPr lang="en-US" b="1" dirty="0" smtClean="0"/>
              <a:t>	};</a:t>
            </a:r>
          </a:p>
          <a:p>
            <a:pPr>
              <a:buNone/>
            </a:pPr>
            <a:r>
              <a:rPr lang="en-US" b="1" dirty="0" smtClean="0"/>
              <a:t>void main()</a:t>
            </a:r>
          </a:p>
          <a:p>
            <a:pPr>
              <a:buNone/>
            </a:pPr>
            <a:r>
              <a:rPr lang="en-US" b="1" dirty="0" smtClean="0"/>
              <a:t>{</a:t>
            </a:r>
          </a:p>
          <a:p>
            <a:pPr>
              <a:buNone/>
            </a:pPr>
            <a:r>
              <a:rPr lang="en-US" b="1" dirty="0" smtClean="0"/>
              <a:t>struct student s[SIZE];</a:t>
            </a:r>
          </a:p>
          <a:p>
            <a:pPr>
              <a:buNone/>
            </a:pPr>
            <a:r>
              <a:rPr lang="en-US" b="1" dirty="0" smtClean="0"/>
              <a:t>int n;</a:t>
            </a:r>
          </a:p>
          <a:p>
            <a:pPr>
              <a:buNone/>
            </a:pPr>
            <a:r>
              <a:rPr lang="en-US" b="1" dirty="0" smtClean="0"/>
              <a:t>int </a:t>
            </a:r>
            <a:r>
              <a:rPr lang="en-US" b="1" dirty="0" err="1" smtClean="0"/>
              <a:t>i,j</a:t>
            </a:r>
            <a:r>
              <a:rPr lang="en-US" b="1" dirty="0" smtClean="0"/>
              <a:t>;</a:t>
            </a:r>
          </a:p>
          <a:p>
            <a:pPr>
              <a:buNone/>
            </a:pPr>
            <a:r>
              <a:rPr lang="en-US" b="1" dirty="0" smtClean="0"/>
              <a:t>float temp;</a:t>
            </a:r>
          </a:p>
          <a:p>
            <a:pPr>
              <a:buNone/>
            </a:pPr>
            <a:r>
              <a:rPr lang="en-US" b="1" dirty="0" smtClean="0"/>
              <a:t>clrscr();</a:t>
            </a:r>
          </a:p>
          <a:p>
            <a:pPr>
              <a:buNone/>
            </a:pPr>
            <a:r>
              <a:rPr lang="en-US" b="1" dirty="0" smtClean="0"/>
              <a:t>printf("How many students are there?:\t");</a:t>
            </a:r>
          </a:p>
          <a:p>
            <a:pPr>
              <a:buNone/>
            </a:pPr>
            <a:r>
              <a:rPr lang="en-US" b="1" dirty="0" smtClean="0"/>
              <a:t>scanf("%d", &amp;n);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37</a:t>
            </a:fld>
            <a:endParaRPr lang="en-US"/>
          </a:p>
        </p:txBody>
      </p:sp>
    </p:spTree>
  </p:cSld>
  <p:clrMapOvr>
    <a:masterClrMapping/>
  </p:clrMapOvr>
  <p:transition spd="med">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0"/>
            <a:ext cx="7498080" cy="6858000"/>
          </a:xfrm>
        </p:spPr>
        <p:txBody>
          <a:bodyPr>
            <a:normAutofit fontScale="40000" lnSpcReduction="20000"/>
          </a:bodyPr>
          <a:lstStyle/>
          <a:p>
            <a:pPr>
              <a:buNone/>
            </a:pPr>
            <a:r>
              <a:rPr lang="en-US" b="1" dirty="0" smtClean="0"/>
              <a:t>for(i=0;i&lt;</a:t>
            </a:r>
            <a:r>
              <a:rPr lang="en-US" b="1" dirty="0" err="1" smtClean="0"/>
              <a:t>n;i</a:t>
            </a:r>
            <a:r>
              <a:rPr lang="en-US" b="1" dirty="0" smtClean="0"/>
              <a:t>++)</a:t>
            </a:r>
          </a:p>
          <a:p>
            <a:pPr>
              <a:buNone/>
            </a:pPr>
            <a:r>
              <a:rPr lang="en-US" b="1" dirty="0" smtClean="0"/>
              <a:t>	{</a:t>
            </a:r>
          </a:p>
          <a:p>
            <a:pPr>
              <a:buNone/>
            </a:pPr>
            <a:r>
              <a:rPr lang="en-US" b="1" dirty="0" smtClean="0"/>
              <a:t>	printf("\n Enter information about student%d",i+1);</a:t>
            </a:r>
          </a:p>
          <a:p>
            <a:pPr>
              <a:buNone/>
            </a:pPr>
            <a:r>
              <a:rPr lang="en-US" b="1" dirty="0" smtClean="0"/>
              <a:t>	printf("\n Name:\t");</a:t>
            </a:r>
          </a:p>
          <a:p>
            <a:pPr>
              <a:buNone/>
            </a:pPr>
            <a:r>
              <a:rPr lang="en-US" b="1" dirty="0" smtClean="0"/>
              <a:t>	scanf(" %s",  s[i].name);</a:t>
            </a:r>
          </a:p>
          <a:p>
            <a:pPr>
              <a:buNone/>
            </a:pPr>
            <a:r>
              <a:rPr lang="en-US" b="1" dirty="0" smtClean="0"/>
              <a:t>	printf("\n Class:\t");</a:t>
            </a:r>
          </a:p>
          <a:p>
            <a:pPr>
              <a:buNone/>
            </a:pPr>
            <a:r>
              <a:rPr lang="en-US" b="1" dirty="0" smtClean="0"/>
              <a:t>	scanf("%d", &amp;s[i]._class);</a:t>
            </a:r>
          </a:p>
          <a:p>
            <a:pPr>
              <a:buNone/>
            </a:pPr>
            <a:r>
              <a:rPr lang="en-US" b="1" dirty="0" smtClean="0"/>
              <a:t>	printf("\n Section:");</a:t>
            </a:r>
          </a:p>
          <a:p>
            <a:pPr>
              <a:buNone/>
            </a:pPr>
            <a:r>
              <a:rPr lang="en-US" b="1" dirty="0" smtClean="0"/>
              <a:t>	scanf(" %c", &amp;s[i].section);</a:t>
            </a:r>
          </a:p>
          <a:p>
            <a:pPr>
              <a:buNone/>
            </a:pPr>
            <a:r>
              <a:rPr lang="en-US" b="1" dirty="0" smtClean="0"/>
              <a:t>	printf("\n Input marks of 6 subjects:\t");</a:t>
            </a:r>
          </a:p>
          <a:p>
            <a:pPr>
              <a:buNone/>
            </a:pPr>
            <a:r>
              <a:rPr lang="en-US" b="1" dirty="0" smtClean="0"/>
              <a:t>	for(j=0;j&lt;6;j++)</a:t>
            </a:r>
          </a:p>
          <a:p>
            <a:pPr>
              <a:buNone/>
            </a:pPr>
            <a:r>
              <a:rPr lang="en-US" b="1" dirty="0" smtClean="0"/>
              <a:t>		{</a:t>
            </a:r>
          </a:p>
          <a:p>
            <a:pPr>
              <a:buNone/>
            </a:pPr>
            <a:r>
              <a:rPr lang="en-US" b="1" dirty="0" smtClean="0"/>
              <a:t>		scanf("%f", &amp;temp);</a:t>
            </a:r>
          </a:p>
          <a:p>
            <a:pPr>
              <a:buNone/>
            </a:pPr>
            <a:r>
              <a:rPr lang="en-US" b="1" dirty="0" smtClean="0"/>
              <a:t>		s[i].marks[j]=temp;</a:t>
            </a:r>
          </a:p>
          <a:p>
            <a:pPr>
              <a:buNone/>
            </a:pPr>
            <a:r>
              <a:rPr lang="en-US" b="1" dirty="0" smtClean="0"/>
              <a:t>		}</a:t>
            </a:r>
          </a:p>
          <a:p>
            <a:pPr>
              <a:buNone/>
            </a:pPr>
            <a:r>
              <a:rPr lang="en-US" b="1" dirty="0" smtClean="0"/>
              <a:t>	}</a:t>
            </a:r>
          </a:p>
          <a:p>
            <a:pPr>
              <a:buNone/>
            </a:pPr>
            <a:r>
              <a:rPr lang="en-US" b="1" dirty="0" smtClean="0"/>
              <a:t>printf("\n Student name\t Class \t Section \t Marks");</a:t>
            </a:r>
          </a:p>
          <a:p>
            <a:pPr>
              <a:buNone/>
            </a:pPr>
            <a:r>
              <a:rPr lang="en-US" b="1" dirty="0" smtClean="0"/>
              <a:t>for(i=0;i&lt;</a:t>
            </a:r>
            <a:r>
              <a:rPr lang="en-US" b="1" dirty="0" err="1" smtClean="0"/>
              <a:t>n;i</a:t>
            </a:r>
            <a:r>
              <a:rPr lang="en-US" b="1" dirty="0" smtClean="0"/>
              <a:t>++)</a:t>
            </a:r>
          </a:p>
          <a:p>
            <a:pPr>
              <a:buNone/>
            </a:pPr>
            <a:r>
              <a:rPr lang="en-US" b="1" dirty="0" smtClean="0"/>
              <a:t>	{</a:t>
            </a:r>
          </a:p>
          <a:p>
            <a:pPr>
              <a:buNone/>
            </a:pPr>
            <a:r>
              <a:rPr lang="en-US" b="1" dirty="0" smtClean="0"/>
              <a:t>	printf("\</a:t>
            </a:r>
            <a:r>
              <a:rPr lang="en-US" b="1" dirty="0" err="1" smtClean="0"/>
              <a:t>n%s</a:t>
            </a:r>
            <a:r>
              <a:rPr lang="en-US" b="1" dirty="0" smtClean="0"/>
              <a:t>\t\t", s[i].name);</a:t>
            </a:r>
          </a:p>
          <a:p>
            <a:pPr>
              <a:buNone/>
            </a:pPr>
            <a:r>
              <a:rPr lang="en-US" b="1" dirty="0" smtClean="0"/>
              <a:t>	printf(" %d\t", s[i]._class);</a:t>
            </a:r>
          </a:p>
          <a:p>
            <a:pPr>
              <a:buNone/>
            </a:pPr>
            <a:r>
              <a:rPr lang="en-US" b="1" dirty="0" smtClean="0"/>
              <a:t>	printf("   %c\t", s[i].section);</a:t>
            </a:r>
          </a:p>
          <a:p>
            <a:pPr>
              <a:buNone/>
            </a:pPr>
            <a:r>
              <a:rPr lang="en-US" b="1" dirty="0" smtClean="0"/>
              <a:t>	for(j=0;j&lt;6;j++)</a:t>
            </a:r>
          </a:p>
          <a:p>
            <a:pPr>
              <a:buNone/>
            </a:pPr>
            <a:r>
              <a:rPr lang="en-US" b="1" dirty="0" smtClean="0"/>
              <a:t>		printf("   %f\t", s[i].marks[j]);</a:t>
            </a:r>
          </a:p>
          <a:p>
            <a:pPr>
              <a:buNone/>
            </a:pPr>
            <a:r>
              <a:rPr lang="en-US" b="1" dirty="0" smtClean="0"/>
              <a:t>	printf("\n");</a:t>
            </a:r>
          </a:p>
          <a:p>
            <a:pPr>
              <a:buNone/>
            </a:pPr>
            <a:r>
              <a:rPr lang="en-US" b="1" dirty="0" smtClean="0"/>
              <a:t>	}</a:t>
            </a:r>
          </a:p>
          <a:p>
            <a:pPr>
              <a:buNone/>
            </a:pPr>
            <a:r>
              <a:rPr lang="en-US" b="1" dirty="0" smtClean="0"/>
              <a:t>getch();</a:t>
            </a:r>
          </a:p>
          <a:p>
            <a:pPr>
              <a:buNone/>
            </a:pPr>
            <a:r>
              <a:rPr lang="en-US" b="1" dirty="0" smtClean="0"/>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38</a:t>
            </a:fld>
            <a:endParaRPr lang="en-US"/>
          </a:p>
        </p:txBody>
      </p:sp>
    </p:spTree>
  </p:cSld>
  <p:clrMapOvr>
    <a:masterClrMapping/>
  </p:clrMapOvr>
  <p:transition spd="med">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8001000" cy="1143000"/>
          </a:xfrm>
        </p:spPr>
        <p:txBody>
          <a:bodyPr>
            <a:noAutofit/>
          </a:bodyPr>
          <a:lstStyle/>
          <a:p>
            <a:r>
              <a:rPr lang="en-US" sz="3600" b="1" dirty="0" smtClean="0"/>
              <a:t>Structure within another Structure 		(Nested Structure)</a:t>
            </a:r>
            <a:endParaRPr lang="en-US" sz="3600" b="1" dirty="0"/>
          </a:p>
        </p:txBody>
      </p:sp>
      <p:sp>
        <p:nvSpPr>
          <p:cNvPr id="3" name="Content Placeholder 2"/>
          <p:cNvSpPr>
            <a:spLocks noGrp="1"/>
          </p:cNvSpPr>
          <p:nvPr>
            <p:ph idx="1"/>
          </p:nvPr>
        </p:nvSpPr>
        <p:spPr>
          <a:xfrm>
            <a:off x="1219200" y="1447800"/>
            <a:ext cx="7714488" cy="4800600"/>
          </a:xfrm>
        </p:spPr>
        <p:txBody>
          <a:bodyPr>
            <a:normAutofit fontScale="92500" lnSpcReduction="10000"/>
          </a:bodyPr>
          <a:lstStyle/>
          <a:p>
            <a:pPr algn="just"/>
            <a:r>
              <a:rPr lang="en-US" dirty="0" smtClean="0"/>
              <a:t>Let us consider a structure </a:t>
            </a:r>
            <a:r>
              <a:rPr lang="en-US" i="1" dirty="0" err="1" smtClean="0"/>
              <a:t>personal_record</a:t>
            </a:r>
            <a:r>
              <a:rPr lang="en-US" i="1" dirty="0" smtClean="0"/>
              <a:t> </a:t>
            </a:r>
            <a:r>
              <a:rPr lang="en-US" dirty="0" smtClean="0"/>
              <a:t>to store the information of a person as:		</a:t>
            </a:r>
            <a:r>
              <a:rPr lang="en-US" i="1" dirty="0" smtClean="0">
                <a:solidFill>
                  <a:srgbClr val="FF0000"/>
                </a:solidFill>
              </a:rPr>
              <a:t>struct </a:t>
            </a:r>
            <a:r>
              <a:rPr lang="en-US" i="1" dirty="0" err="1" smtClean="0">
                <a:solidFill>
                  <a:srgbClr val="FF0000"/>
                </a:solidFill>
              </a:rPr>
              <a:t>personal_record</a:t>
            </a:r>
            <a:endParaRPr lang="en-US" i="1" dirty="0" smtClean="0">
              <a:solidFill>
                <a:srgbClr val="FF0000"/>
              </a:solidFill>
            </a:endParaRPr>
          </a:p>
          <a:p>
            <a:pPr algn="just">
              <a:buNone/>
            </a:pPr>
            <a:r>
              <a:rPr lang="en-US" i="1" dirty="0" smtClean="0">
                <a:solidFill>
                  <a:srgbClr val="FF0000"/>
                </a:solidFill>
              </a:rPr>
              <a:t>			{</a:t>
            </a:r>
          </a:p>
          <a:p>
            <a:pPr algn="just">
              <a:buNone/>
            </a:pPr>
            <a:r>
              <a:rPr lang="en-US" i="1" dirty="0" smtClean="0">
                <a:solidFill>
                  <a:srgbClr val="FF0000"/>
                </a:solidFill>
              </a:rPr>
              <a:t>			char name[20];</a:t>
            </a:r>
          </a:p>
          <a:p>
            <a:pPr algn="just">
              <a:buNone/>
            </a:pPr>
            <a:r>
              <a:rPr lang="en-US" i="1" dirty="0" smtClean="0">
                <a:solidFill>
                  <a:srgbClr val="FF0000"/>
                </a:solidFill>
              </a:rPr>
              <a:t>			int </a:t>
            </a:r>
            <a:r>
              <a:rPr lang="en-US" i="1" dirty="0" err="1" smtClean="0">
                <a:solidFill>
                  <a:srgbClr val="FF0000"/>
                </a:solidFill>
              </a:rPr>
              <a:t>day_of_birth</a:t>
            </a:r>
            <a:r>
              <a:rPr lang="en-US" i="1" dirty="0" smtClean="0">
                <a:solidFill>
                  <a:srgbClr val="FF0000"/>
                </a:solidFill>
              </a:rPr>
              <a:t>;</a:t>
            </a:r>
          </a:p>
          <a:p>
            <a:pPr algn="just">
              <a:buNone/>
            </a:pPr>
            <a:r>
              <a:rPr lang="en-US" i="1" dirty="0" smtClean="0">
                <a:solidFill>
                  <a:srgbClr val="FF0000"/>
                </a:solidFill>
              </a:rPr>
              <a:t>			int </a:t>
            </a:r>
            <a:r>
              <a:rPr lang="en-US" i="1" dirty="0" err="1" smtClean="0">
                <a:solidFill>
                  <a:srgbClr val="FF0000"/>
                </a:solidFill>
              </a:rPr>
              <a:t>month_of_birth</a:t>
            </a:r>
            <a:r>
              <a:rPr lang="en-US" i="1" dirty="0" smtClean="0">
                <a:solidFill>
                  <a:srgbClr val="FF0000"/>
                </a:solidFill>
              </a:rPr>
              <a:t>;</a:t>
            </a:r>
          </a:p>
          <a:p>
            <a:pPr algn="just">
              <a:buNone/>
            </a:pPr>
            <a:r>
              <a:rPr lang="en-US" i="1" dirty="0" smtClean="0">
                <a:solidFill>
                  <a:srgbClr val="FF0000"/>
                </a:solidFill>
              </a:rPr>
              <a:t>			int </a:t>
            </a:r>
            <a:r>
              <a:rPr lang="en-US" i="1" dirty="0" err="1" smtClean="0">
                <a:solidFill>
                  <a:srgbClr val="FF0000"/>
                </a:solidFill>
              </a:rPr>
              <a:t>year_of_birth</a:t>
            </a:r>
            <a:r>
              <a:rPr lang="en-US" i="1" dirty="0" smtClean="0">
                <a:solidFill>
                  <a:srgbClr val="FF0000"/>
                </a:solidFill>
              </a:rPr>
              <a:t>;</a:t>
            </a:r>
          </a:p>
          <a:p>
            <a:pPr algn="just">
              <a:buNone/>
            </a:pPr>
            <a:r>
              <a:rPr lang="en-US" i="1" dirty="0" smtClean="0">
                <a:solidFill>
                  <a:srgbClr val="FF0000"/>
                </a:solidFill>
              </a:rPr>
              <a:t>			float salary;</a:t>
            </a:r>
          </a:p>
          <a:p>
            <a:pPr algn="just">
              <a:buNone/>
            </a:pPr>
            <a:r>
              <a:rPr lang="en-US" i="1" dirty="0" smtClean="0">
                <a:solidFill>
                  <a:srgbClr val="FF0000"/>
                </a:solidFill>
              </a:rPr>
              <a:t>			}person;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39</a:t>
            </a:fld>
            <a:endParaRPr lang="en-US"/>
          </a:p>
        </p:txBody>
      </p:sp>
    </p:spTree>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52400"/>
            <a:ext cx="5727192" cy="838200"/>
          </a:xfrm>
        </p:spPr>
        <p:txBody>
          <a:bodyPr/>
          <a:lstStyle/>
          <a:p>
            <a:r>
              <a:rPr lang="en-US" dirty="0" smtClean="0"/>
              <a:t>Defining a structure…</a:t>
            </a:r>
            <a:endParaRPr lang="en-US" dirty="0"/>
          </a:p>
        </p:txBody>
      </p:sp>
      <p:sp>
        <p:nvSpPr>
          <p:cNvPr id="3" name="Content Placeholder 2"/>
          <p:cNvSpPr>
            <a:spLocks noGrp="1"/>
          </p:cNvSpPr>
          <p:nvPr>
            <p:ph idx="1"/>
          </p:nvPr>
        </p:nvSpPr>
        <p:spPr>
          <a:xfrm>
            <a:off x="1435608" y="990600"/>
            <a:ext cx="7498080" cy="5638800"/>
          </a:xfrm>
        </p:spPr>
        <p:txBody>
          <a:bodyPr>
            <a:normAutofit fontScale="70000" lnSpcReduction="20000"/>
          </a:bodyPr>
          <a:lstStyle/>
          <a:p>
            <a:pPr algn="just"/>
            <a:r>
              <a:rPr lang="en-US" dirty="0" smtClean="0"/>
              <a:t>Example: Let us create a structure named </a:t>
            </a:r>
            <a:r>
              <a:rPr lang="en-US" i="1" dirty="0" smtClean="0"/>
              <a:t>student </a:t>
            </a:r>
            <a:r>
              <a:rPr lang="en-US" dirty="0" smtClean="0"/>
              <a:t>that has </a:t>
            </a:r>
            <a:r>
              <a:rPr lang="en-US" i="1" dirty="0" smtClean="0"/>
              <a:t>name</a:t>
            </a:r>
            <a:r>
              <a:rPr lang="en-US" dirty="0" smtClean="0"/>
              <a:t>, </a:t>
            </a:r>
            <a:r>
              <a:rPr lang="en-US" i="1" dirty="0" err="1" smtClean="0"/>
              <a:t>roll_no</a:t>
            </a:r>
            <a:r>
              <a:rPr lang="en-US" dirty="0" smtClean="0"/>
              <a:t>, </a:t>
            </a:r>
            <a:r>
              <a:rPr lang="en-US" i="1" dirty="0" smtClean="0"/>
              <a:t>marks</a:t>
            </a:r>
            <a:r>
              <a:rPr lang="en-US" dirty="0" smtClean="0"/>
              <a:t>, </a:t>
            </a:r>
            <a:r>
              <a:rPr lang="en-US" i="1" dirty="0" smtClean="0"/>
              <a:t>gender</a:t>
            </a:r>
            <a:r>
              <a:rPr lang="en-US" dirty="0" smtClean="0"/>
              <a:t> and </a:t>
            </a:r>
            <a:r>
              <a:rPr lang="en-US" i="1" dirty="0" err="1" smtClean="0"/>
              <a:t>phone_no</a:t>
            </a:r>
            <a:r>
              <a:rPr lang="en-US" dirty="0" smtClean="0"/>
              <a:t> as members.</a:t>
            </a:r>
          </a:p>
          <a:p>
            <a:pPr algn="just">
              <a:buNone/>
            </a:pPr>
            <a:r>
              <a:rPr lang="en-US" dirty="0" smtClean="0"/>
              <a:t>		</a:t>
            </a:r>
            <a:r>
              <a:rPr lang="en-US" i="1" dirty="0" smtClean="0">
                <a:solidFill>
                  <a:srgbClr val="FF0000"/>
                </a:solidFill>
              </a:rPr>
              <a:t>struct student</a:t>
            </a:r>
          </a:p>
          <a:p>
            <a:pPr algn="just">
              <a:buNone/>
            </a:pPr>
            <a:r>
              <a:rPr lang="en-US" i="1" dirty="0" smtClean="0">
                <a:solidFill>
                  <a:srgbClr val="FF0000"/>
                </a:solidFill>
              </a:rPr>
              <a:t>			{</a:t>
            </a:r>
          </a:p>
          <a:p>
            <a:pPr algn="just">
              <a:buNone/>
            </a:pPr>
            <a:r>
              <a:rPr lang="en-US" i="1" dirty="0" smtClean="0">
                <a:solidFill>
                  <a:srgbClr val="FF0000"/>
                </a:solidFill>
              </a:rPr>
              <a:t>			char name[20];</a:t>
            </a:r>
          </a:p>
          <a:p>
            <a:pPr algn="just">
              <a:buNone/>
            </a:pPr>
            <a:r>
              <a:rPr lang="en-US" i="1" dirty="0" smtClean="0">
                <a:solidFill>
                  <a:srgbClr val="FF0000"/>
                </a:solidFill>
              </a:rPr>
              <a:t>			int </a:t>
            </a:r>
            <a:r>
              <a:rPr lang="en-US" i="1" dirty="0" err="1" smtClean="0">
                <a:solidFill>
                  <a:srgbClr val="FF0000"/>
                </a:solidFill>
              </a:rPr>
              <a:t>roll_no</a:t>
            </a:r>
            <a:r>
              <a:rPr lang="en-US" i="1" dirty="0" smtClean="0">
                <a:solidFill>
                  <a:srgbClr val="FF0000"/>
                </a:solidFill>
              </a:rPr>
              <a:t>;</a:t>
            </a:r>
          </a:p>
          <a:p>
            <a:pPr algn="just">
              <a:buNone/>
            </a:pPr>
            <a:r>
              <a:rPr lang="en-US" i="1" dirty="0" smtClean="0">
                <a:solidFill>
                  <a:srgbClr val="FF0000"/>
                </a:solidFill>
              </a:rPr>
              <a:t>			float marks;</a:t>
            </a:r>
          </a:p>
          <a:p>
            <a:pPr algn="just">
              <a:buNone/>
            </a:pPr>
            <a:r>
              <a:rPr lang="en-US" i="1" dirty="0" smtClean="0">
                <a:solidFill>
                  <a:srgbClr val="FF0000"/>
                </a:solidFill>
              </a:rPr>
              <a:t>			char gender;</a:t>
            </a:r>
          </a:p>
          <a:p>
            <a:pPr algn="just">
              <a:buNone/>
            </a:pPr>
            <a:r>
              <a:rPr lang="en-US" i="1" dirty="0" smtClean="0">
                <a:solidFill>
                  <a:srgbClr val="FF0000"/>
                </a:solidFill>
              </a:rPr>
              <a:t>			long int </a:t>
            </a:r>
            <a:r>
              <a:rPr lang="en-US" i="1" dirty="0" err="1" smtClean="0">
                <a:solidFill>
                  <a:srgbClr val="FF0000"/>
                </a:solidFill>
              </a:rPr>
              <a:t>phone_no</a:t>
            </a:r>
            <a:r>
              <a:rPr lang="en-US" i="1" dirty="0" smtClean="0">
                <a:solidFill>
                  <a:srgbClr val="FF0000"/>
                </a:solidFill>
              </a:rPr>
              <a:t>;</a:t>
            </a:r>
          </a:p>
          <a:p>
            <a:pPr algn="just">
              <a:buNone/>
            </a:pPr>
            <a:r>
              <a:rPr lang="en-US" i="1" dirty="0" smtClean="0">
                <a:solidFill>
                  <a:srgbClr val="FF0000"/>
                </a:solidFill>
              </a:rPr>
              <a:t>			};</a:t>
            </a:r>
          </a:p>
          <a:p>
            <a:pPr algn="just"/>
            <a:r>
              <a:rPr lang="en-US" dirty="0" smtClean="0"/>
              <a:t>Here, </a:t>
            </a:r>
            <a:r>
              <a:rPr lang="en-US" i="1" dirty="0" smtClean="0"/>
              <a:t>student </a:t>
            </a:r>
            <a:r>
              <a:rPr lang="en-US" dirty="0" smtClean="0"/>
              <a:t>is structure name and its members are </a:t>
            </a:r>
            <a:r>
              <a:rPr lang="en-US" i="1" dirty="0" smtClean="0"/>
              <a:t>name</a:t>
            </a:r>
            <a:r>
              <a:rPr lang="en-US" dirty="0" smtClean="0"/>
              <a:t>, </a:t>
            </a:r>
            <a:r>
              <a:rPr lang="en-US" i="1" dirty="0" err="1" smtClean="0"/>
              <a:t>roll_no</a:t>
            </a:r>
            <a:r>
              <a:rPr lang="en-US" dirty="0" smtClean="0"/>
              <a:t>, </a:t>
            </a:r>
            <a:r>
              <a:rPr lang="en-US" i="1" dirty="0" smtClean="0"/>
              <a:t>marks</a:t>
            </a:r>
            <a:r>
              <a:rPr lang="en-US" dirty="0" smtClean="0"/>
              <a:t>, </a:t>
            </a:r>
            <a:r>
              <a:rPr lang="en-US" i="1" dirty="0" smtClean="0"/>
              <a:t>gender</a:t>
            </a:r>
            <a:r>
              <a:rPr lang="en-US" dirty="0" smtClean="0"/>
              <a:t> and </a:t>
            </a:r>
            <a:r>
              <a:rPr lang="en-US" i="1" dirty="0" err="1" smtClean="0"/>
              <a:t>phone_no</a:t>
            </a:r>
            <a:r>
              <a:rPr lang="en-US" dirty="0" smtClean="0"/>
              <a:t>.</a:t>
            </a:r>
          </a:p>
          <a:p>
            <a:pPr algn="just"/>
            <a:r>
              <a:rPr lang="en-US" dirty="0" smtClean="0"/>
              <a:t>So </a:t>
            </a:r>
            <a:r>
              <a:rPr lang="en-US" i="1" dirty="0" smtClean="0"/>
              <a:t>struct</a:t>
            </a:r>
            <a:r>
              <a:rPr lang="en-US" dirty="0" smtClean="0"/>
              <a:t> </a:t>
            </a:r>
            <a:r>
              <a:rPr lang="en-US" i="1" dirty="0" smtClean="0"/>
              <a:t>student</a:t>
            </a:r>
            <a:r>
              <a:rPr lang="en-US" dirty="0" smtClean="0"/>
              <a:t> is a new data type and variables of this type can be declared as:		</a:t>
            </a:r>
            <a:r>
              <a:rPr lang="en-US" i="1" dirty="0" smtClean="0">
                <a:solidFill>
                  <a:srgbClr val="FF0000"/>
                </a:solidFill>
              </a:rPr>
              <a:t>struct student </a:t>
            </a:r>
            <a:r>
              <a:rPr lang="en-US" i="1" dirty="0" err="1" smtClean="0">
                <a:solidFill>
                  <a:srgbClr val="FF0000"/>
                </a:solidFill>
              </a:rPr>
              <a:t>st</a:t>
            </a:r>
            <a:r>
              <a:rPr lang="en-US" i="1" dirty="0" smtClean="0">
                <a:solidFill>
                  <a:srgbClr val="FF0000"/>
                </a:solidFill>
              </a:rPr>
              <a:t>;</a:t>
            </a:r>
            <a:endParaRPr lang="en-US" dirty="0" smtClean="0"/>
          </a:p>
          <a:p>
            <a:pPr algn="just"/>
            <a:r>
              <a:rPr lang="en-US" dirty="0" smtClean="0"/>
              <a:t>Multiple variables of </a:t>
            </a:r>
            <a:r>
              <a:rPr lang="en-US" i="1" dirty="0" smtClean="0"/>
              <a:t>struct student </a:t>
            </a:r>
            <a:r>
              <a:rPr lang="en-US" dirty="0" smtClean="0"/>
              <a:t>type can be declared as:</a:t>
            </a:r>
          </a:p>
          <a:p>
            <a:pPr algn="just">
              <a:buNone/>
            </a:pPr>
            <a:r>
              <a:rPr lang="en-US" dirty="0" smtClean="0">
                <a:solidFill>
                  <a:srgbClr val="FF0000"/>
                </a:solidFill>
              </a:rPr>
              <a:t>			</a:t>
            </a:r>
            <a:r>
              <a:rPr lang="en-US" i="1" dirty="0" smtClean="0">
                <a:solidFill>
                  <a:srgbClr val="FF0000"/>
                </a:solidFill>
              </a:rPr>
              <a:t>struct student st1, st2, st3;</a:t>
            </a:r>
            <a:endParaRPr lang="en-US" i="1" dirty="0">
              <a:solidFill>
                <a:srgbClr val="FF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ransition spd="med">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8001000" cy="1143000"/>
          </a:xfrm>
        </p:spPr>
        <p:txBody>
          <a:bodyPr>
            <a:noAutofit/>
          </a:bodyPr>
          <a:lstStyle/>
          <a:p>
            <a:r>
              <a:rPr lang="en-US" sz="3600" b="1" dirty="0" smtClean="0"/>
              <a:t>Structure within another Structure 		(Nested Structure)…</a:t>
            </a:r>
            <a:endParaRPr lang="en-US" sz="3600" b="1" dirty="0"/>
          </a:p>
        </p:txBody>
      </p:sp>
      <p:sp>
        <p:nvSpPr>
          <p:cNvPr id="3" name="Content Placeholder 2"/>
          <p:cNvSpPr>
            <a:spLocks noGrp="1"/>
          </p:cNvSpPr>
          <p:nvPr>
            <p:ph idx="1"/>
          </p:nvPr>
        </p:nvSpPr>
        <p:spPr>
          <a:xfrm>
            <a:off x="1219200" y="1447800"/>
            <a:ext cx="7714488" cy="5029200"/>
          </a:xfrm>
        </p:spPr>
        <p:txBody>
          <a:bodyPr>
            <a:normAutofit fontScale="70000" lnSpcReduction="20000"/>
          </a:bodyPr>
          <a:lstStyle/>
          <a:p>
            <a:pPr algn="just"/>
            <a:r>
              <a:rPr lang="en-US" dirty="0" smtClean="0"/>
              <a:t>In the structure above, we can group all the items related to birthday together and declare them under a substructure as:</a:t>
            </a:r>
          </a:p>
          <a:p>
            <a:pPr algn="just">
              <a:buNone/>
            </a:pPr>
            <a:r>
              <a:rPr lang="en-US" dirty="0" smtClean="0"/>
              <a:t>		</a:t>
            </a:r>
            <a:r>
              <a:rPr lang="en-US" i="1" dirty="0" smtClean="0">
                <a:solidFill>
                  <a:srgbClr val="FF0000"/>
                </a:solidFill>
              </a:rPr>
              <a:t>struct </a:t>
            </a:r>
            <a:r>
              <a:rPr lang="en-US" i="1" dirty="0" err="1" smtClean="0">
                <a:solidFill>
                  <a:srgbClr val="FF0000"/>
                </a:solidFill>
              </a:rPr>
              <a:t>personal_record</a:t>
            </a:r>
            <a:endParaRPr lang="en-US" i="1" dirty="0" smtClean="0">
              <a:solidFill>
                <a:srgbClr val="FF0000"/>
              </a:solidFill>
            </a:endParaRPr>
          </a:p>
          <a:p>
            <a:pPr algn="just">
              <a:buNone/>
            </a:pPr>
            <a:r>
              <a:rPr lang="en-US" i="1" dirty="0" smtClean="0">
                <a:solidFill>
                  <a:srgbClr val="FF0000"/>
                </a:solidFill>
              </a:rPr>
              <a:t>		{</a:t>
            </a:r>
          </a:p>
          <a:p>
            <a:pPr algn="just">
              <a:buNone/>
            </a:pPr>
            <a:r>
              <a:rPr lang="en-US" i="1" dirty="0" smtClean="0">
                <a:solidFill>
                  <a:srgbClr val="FF0000"/>
                </a:solidFill>
              </a:rPr>
              <a:t>		char name[20];</a:t>
            </a:r>
          </a:p>
          <a:p>
            <a:pPr algn="just">
              <a:buNone/>
            </a:pPr>
            <a:r>
              <a:rPr lang="en-US" i="1" dirty="0" smtClean="0">
                <a:solidFill>
                  <a:srgbClr val="FF0000"/>
                </a:solidFill>
              </a:rPr>
              <a:t>			struct</a:t>
            </a:r>
          </a:p>
          <a:p>
            <a:pPr algn="just">
              <a:buNone/>
            </a:pPr>
            <a:r>
              <a:rPr lang="en-US" i="1" dirty="0" smtClean="0">
                <a:solidFill>
                  <a:srgbClr val="FF0000"/>
                </a:solidFill>
              </a:rPr>
              <a:t>			{</a:t>
            </a:r>
          </a:p>
          <a:p>
            <a:pPr algn="just">
              <a:buNone/>
            </a:pPr>
            <a:r>
              <a:rPr lang="en-US" i="1" dirty="0" smtClean="0">
                <a:solidFill>
                  <a:srgbClr val="FF0000"/>
                </a:solidFill>
              </a:rPr>
              <a:t>			int </a:t>
            </a:r>
            <a:r>
              <a:rPr lang="en-US" i="1" dirty="0" err="1" smtClean="0">
                <a:solidFill>
                  <a:srgbClr val="FF0000"/>
                </a:solidFill>
              </a:rPr>
              <a:t>day_of_birth</a:t>
            </a:r>
            <a:r>
              <a:rPr lang="en-US" i="1" dirty="0" smtClean="0">
                <a:solidFill>
                  <a:srgbClr val="FF0000"/>
                </a:solidFill>
              </a:rPr>
              <a:t>;</a:t>
            </a:r>
          </a:p>
          <a:p>
            <a:pPr algn="just">
              <a:buNone/>
            </a:pPr>
            <a:r>
              <a:rPr lang="en-US" i="1" dirty="0" smtClean="0">
                <a:solidFill>
                  <a:srgbClr val="FF0000"/>
                </a:solidFill>
              </a:rPr>
              <a:t>			int </a:t>
            </a:r>
            <a:r>
              <a:rPr lang="en-US" i="1" dirty="0" err="1" smtClean="0">
                <a:solidFill>
                  <a:srgbClr val="FF0000"/>
                </a:solidFill>
              </a:rPr>
              <a:t>month_of_birth</a:t>
            </a:r>
            <a:r>
              <a:rPr lang="en-US" i="1" dirty="0" smtClean="0">
                <a:solidFill>
                  <a:srgbClr val="FF0000"/>
                </a:solidFill>
              </a:rPr>
              <a:t>;</a:t>
            </a:r>
          </a:p>
          <a:p>
            <a:pPr algn="just">
              <a:buNone/>
            </a:pPr>
            <a:r>
              <a:rPr lang="en-US" i="1" dirty="0" smtClean="0">
                <a:solidFill>
                  <a:srgbClr val="FF0000"/>
                </a:solidFill>
              </a:rPr>
              <a:t>			int </a:t>
            </a:r>
            <a:r>
              <a:rPr lang="en-US" i="1" dirty="0" err="1" smtClean="0">
                <a:solidFill>
                  <a:srgbClr val="FF0000"/>
                </a:solidFill>
              </a:rPr>
              <a:t>year_of_birth</a:t>
            </a:r>
            <a:r>
              <a:rPr lang="en-US" i="1" dirty="0" smtClean="0">
                <a:solidFill>
                  <a:srgbClr val="FF0000"/>
                </a:solidFill>
              </a:rPr>
              <a:t>;</a:t>
            </a:r>
          </a:p>
          <a:p>
            <a:pPr algn="just">
              <a:buNone/>
            </a:pPr>
            <a:r>
              <a:rPr lang="en-US" i="1" dirty="0" smtClean="0">
                <a:solidFill>
                  <a:srgbClr val="FF0000"/>
                </a:solidFill>
              </a:rPr>
              <a:t>			}birthday;</a:t>
            </a:r>
          </a:p>
          <a:p>
            <a:pPr algn="just">
              <a:buNone/>
            </a:pPr>
            <a:r>
              <a:rPr lang="en-US" i="1" dirty="0" smtClean="0">
                <a:solidFill>
                  <a:srgbClr val="FF0000"/>
                </a:solidFill>
              </a:rPr>
              <a:t>		float salary;</a:t>
            </a:r>
          </a:p>
          <a:p>
            <a:pPr algn="just">
              <a:buNone/>
            </a:pPr>
            <a:r>
              <a:rPr lang="en-US" i="1" dirty="0" smtClean="0">
                <a:solidFill>
                  <a:srgbClr val="FF0000"/>
                </a:solidFill>
              </a:rPr>
              <a:t>		}person;</a:t>
            </a:r>
            <a:endParaRPr lang="en-US" i="1" dirty="0">
              <a:solidFill>
                <a:srgbClr val="FF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40</a:t>
            </a:fld>
            <a:endParaRPr lang="en-US"/>
          </a:p>
        </p:txBody>
      </p:sp>
    </p:spTree>
  </p:cSld>
  <p:clrMapOvr>
    <a:masterClrMapping/>
  </p:clrMapOvr>
  <p:transition spd="med">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8001000" cy="1143000"/>
          </a:xfrm>
        </p:spPr>
        <p:txBody>
          <a:bodyPr>
            <a:noAutofit/>
          </a:bodyPr>
          <a:lstStyle/>
          <a:p>
            <a:r>
              <a:rPr lang="en-US" sz="3600" b="1" dirty="0" smtClean="0"/>
              <a:t>Structure within another Structure 		(Nested Structure)…</a:t>
            </a:r>
            <a:endParaRPr lang="en-US" sz="3600" b="1" dirty="0"/>
          </a:p>
        </p:txBody>
      </p:sp>
      <p:sp>
        <p:nvSpPr>
          <p:cNvPr id="3" name="Content Placeholder 2"/>
          <p:cNvSpPr>
            <a:spLocks noGrp="1"/>
          </p:cNvSpPr>
          <p:nvPr>
            <p:ph idx="1"/>
          </p:nvPr>
        </p:nvSpPr>
        <p:spPr>
          <a:xfrm>
            <a:off x="1219200" y="1295400"/>
            <a:ext cx="7714488" cy="5410200"/>
          </a:xfrm>
        </p:spPr>
        <p:txBody>
          <a:bodyPr>
            <a:normAutofit fontScale="85000" lnSpcReduction="20000"/>
          </a:bodyPr>
          <a:lstStyle/>
          <a:p>
            <a:pPr algn="just"/>
            <a:r>
              <a:rPr lang="en-US" dirty="0" smtClean="0"/>
              <a:t>Here, the structure </a:t>
            </a:r>
            <a:r>
              <a:rPr lang="en-US" i="1" dirty="0" err="1" smtClean="0"/>
              <a:t>personal_record</a:t>
            </a:r>
            <a:r>
              <a:rPr lang="en-US" i="1" dirty="0" smtClean="0"/>
              <a:t> </a:t>
            </a:r>
            <a:r>
              <a:rPr lang="en-US" dirty="0" smtClean="0"/>
              <a:t>contains a member named </a:t>
            </a:r>
            <a:r>
              <a:rPr lang="en-US" i="1" dirty="0" smtClean="0"/>
              <a:t>birthday</a:t>
            </a:r>
            <a:r>
              <a:rPr lang="en-US" dirty="0" smtClean="0"/>
              <a:t> which itself is a structure with 3 members.  This is called structure within structure.</a:t>
            </a:r>
            <a:endParaRPr lang="en-US" i="1" dirty="0" smtClean="0"/>
          </a:p>
          <a:p>
            <a:pPr algn="just"/>
            <a:r>
              <a:rPr lang="en-US" dirty="0" smtClean="0"/>
              <a:t>The members contained within the inner structure can be accessed as:</a:t>
            </a:r>
          </a:p>
          <a:p>
            <a:pPr algn="just">
              <a:buNone/>
            </a:pPr>
            <a:r>
              <a:rPr lang="en-US" dirty="0" smtClean="0"/>
              <a:t>		</a:t>
            </a:r>
            <a:r>
              <a:rPr lang="en-US" i="1" dirty="0" err="1" smtClean="0">
                <a:solidFill>
                  <a:srgbClr val="FF0000"/>
                </a:solidFill>
              </a:rPr>
              <a:t>person.birthday.day_of_birth</a:t>
            </a:r>
            <a:endParaRPr lang="en-US" i="1" dirty="0" smtClean="0">
              <a:solidFill>
                <a:srgbClr val="FF0000"/>
              </a:solidFill>
            </a:endParaRPr>
          </a:p>
          <a:p>
            <a:pPr algn="just">
              <a:buNone/>
            </a:pPr>
            <a:r>
              <a:rPr lang="en-US" i="1" dirty="0" smtClean="0">
                <a:solidFill>
                  <a:srgbClr val="FF0000"/>
                </a:solidFill>
              </a:rPr>
              <a:t>		</a:t>
            </a:r>
            <a:r>
              <a:rPr lang="en-US" i="1" dirty="0" err="1" smtClean="0">
                <a:solidFill>
                  <a:srgbClr val="FF0000"/>
                </a:solidFill>
              </a:rPr>
              <a:t>person.birthday.month_of_birth</a:t>
            </a:r>
            <a:endParaRPr lang="en-US" i="1" dirty="0" smtClean="0">
              <a:solidFill>
                <a:srgbClr val="FF0000"/>
              </a:solidFill>
            </a:endParaRPr>
          </a:p>
          <a:p>
            <a:pPr algn="just">
              <a:buNone/>
            </a:pPr>
            <a:r>
              <a:rPr lang="en-US" i="1" dirty="0" smtClean="0">
                <a:solidFill>
                  <a:srgbClr val="FF0000"/>
                </a:solidFill>
              </a:rPr>
              <a:t>		</a:t>
            </a:r>
            <a:r>
              <a:rPr lang="en-US" i="1" dirty="0" err="1" smtClean="0">
                <a:solidFill>
                  <a:srgbClr val="FF0000"/>
                </a:solidFill>
              </a:rPr>
              <a:t>person.birthday</a:t>
            </a:r>
            <a:r>
              <a:rPr lang="en-US" i="1" dirty="0" smtClean="0">
                <a:solidFill>
                  <a:srgbClr val="FF0000"/>
                </a:solidFill>
              </a:rPr>
              <a:t>. </a:t>
            </a:r>
            <a:r>
              <a:rPr lang="en-US" i="1" dirty="0" err="1" smtClean="0">
                <a:solidFill>
                  <a:srgbClr val="FF0000"/>
                </a:solidFill>
              </a:rPr>
              <a:t>year_of_birth</a:t>
            </a:r>
            <a:endParaRPr lang="en-US" i="1" dirty="0" smtClean="0">
              <a:solidFill>
                <a:srgbClr val="FF0000"/>
              </a:solidFill>
            </a:endParaRPr>
          </a:p>
          <a:p>
            <a:pPr algn="just"/>
            <a:r>
              <a:rPr lang="en-US" dirty="0" smtClean="0"/>
              <a:t>The other members within the structure </a:t>
            </a:r>
            <a:r>
              <a:rPr lang="en-US" dirty="0" err="1" smtClean="0"/>
              <a:t>personal_record</a:t>
            </a:r>
            <a:r>
              <a:rPr lang="en-US" dirty="0" smtClean="0"/>
              <a:t> are accessed as usual: </a:t>
            </a:r>
          </a:p>
          <a:p>
            <a:pPr algn="just">
              <a:buNone/>
            </a:pPr>
            <a:r>
              <a:rPr lang="en-US" dirty="0" smtClean="0"/>
              <a:t>		</a:t>
            </a:r>
            <a:r>
              <a:rPr lang="en-US" i="1" dirty="0" smtClean="0">
                <a:solidFill>
                  <a:srgbClr val="FF0000"/>
                </a:solidFill>
              </a:rPr>
              <a:t>person.name</a:t>
            </a:r>
          </a:p>
          <a:p>
            <a:pPr algn="just">
              <a:buNone/>
            </a:pPr>
            <a:r>
              <a:rPr lang="en-US" i="1" dirty="0" smtClean="0">
                <a:solidFill>
                  <a:srgbClr val="FF0000"/>
                </a:solidFill>
              </a:rPr>
              <a:t>		</a:t>
            </a:r>
            <a:r>
              <a:rPr lang="en-US" i="1" dirty="0" err="1" smtClean="0">
                <a:solidFill>
                  <a:srgbClr val="FF0000"/>
                </a:solidFill>
              </a:rPr>
              <a:t>person.salary</a:t>
            </a:r>
            <a:endParaRPr lang="en-US" i="1" dirty="0" smtClean="0">
              <a:solidFill>
                <a:srgbClr val="FF0000"/>
              </a:solidFill>
            </a:endParaRPr>
          </a:p>
          <a:p>
            <a:pPr algn="just">
              <a:buNone/>
            </a:pPr>
            <a:r>
              <a:rPr lang="en-US" i="1" dirty="0" smtClean="0">
                <a:solidFill>
                  <a:srgbClr val="FF0000"/>
                </a:solidFill>
              </a:rPr>
              <a:t>		</a:t>
            </a:r>
            <a:endParaRPr lang="en-US" i="1" dirty="0">
              <a:solidFill>
                <a:srgbClr val="FF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41</a:t>
            </a:fld>
            <a:endParaRPr lang="en-US"/>
          </a:p>
        </p:txBody>
      </p:sp>
    </p:spTree>
  </p:cSld>
  <p:clrMapOvr>
    <a:masterClrMapping/>
  </p:clrMapOvr>
  <p:transition spd="med">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52400"/>
            <a:ext cx="7498080" cy="6096000"/>
          </a:xfrm>
        </p:spPr>
        <p:txBody>
          <a:bodyPr>
            <a:normAutofit lnSpcReduction="10000"/>
          </a:bodyPr>
          <a:lstStyle/>
          <a:p>
            <a:pPr>
              <a:buNone/>
            </a:pPr>
            <a:r>
              <a:rPr lang="en-US" b="1" dirty="0" smtClean="0"/>
              <a:t>struct </a:t>
            </a:r>
            <a:r>
              <a:rPr lang="en-US" b="1" dirty="0" err="1" smtClean="0"/>
              <a:t>personal_record</a:t>
            </a:r>
            <a:endParaRPr lang="en-US" b="1" dirty="0" smtClean="0"/>
          </a:p>
          <a:p>
            <a:pPr>
              <a:buNone/>
            </a:pPr>
            <a:r>
              <a:rPr lang="en-US" b="1" dirty="0" smtClean="0"/>
              <a:t>	{</a:t>
            </a:r>
          </a:p>
          <a:p>
            <a:pPr>
              <a:buNone/>
            </a:pPr>
            <a:r>
              <a:rPr lang="en-US" b="1" dirty="0" smtClean="0"/>
              <a:t>	char name[20];</a:t>
            </a:r>
          </a:p>
          <a:p>
            <a:pPr>
              <a:buNone/>
            </a:pPr>
            <a:r>
              <a:rPr lang="en-US" b="1" dirty="0" smtClean="0"/>
              <a:t>	struct</a:t>
            </a:r>
          </a:p>
          <a:p>
            <a:pPr>
              <a:buNone/>
            </a:pPr>
            <a:r>
              <a:rPr lang="en-US" b="1" dirty="0" smtClean="0"/>
              <a:t>		{</a:t>
            </a:r>
          </a:p>
          <a:p>
            <a:pPr>
              <a:buNone/>
            </a:pPr>
            <a:r>
              <a:rPr lang="en-US" b="1" dirty="0" smtClean="0"/>
              <a:t>		int </a:t>
            </a:r>
            <a:r>
              <a:rPr lang="en-US" b="1" dirty="0" err="1" smtClean="0"/>
              <a:t>day_of_birth</a:t>
            </a:r>
            <a:r>
              <a:rPr lang="en-US" b="1" dirty="0" smtClean="0"/>
              <a:t>;</a:t>
            </a:r>
          </a:p>
          <a:p>
            <a:pPr>
              <a:buNone/>
            </a:pPr>
            <a:r>
              <a:rPr lang="en-US" b="1" dirty="0" smtClean="0"/>
              <a:t>		int </a:t>
            </a:r>
            <a:r>
              <a:rPr lang="en-US" b="1" dirty="0" err="1" smtClean="0"/>
              <a:t>month_of_birth</a:t>
            </a:r>
            <a:r>
              <a:rPr lang="en-US" b="1" dirty="0" smtClean="0"/>
              <a:t>;</a:t>
            </a:r>
          </a:p>
          <a:p>
            <a:pPr>
              <a:buNone/>
            </a:pPr>
            <a:r>
              <a:rPr lang="en-US" b="1" dirty="0" smtClean="0"/>
              <a:t>		int </a:t>
            </a:r>
            <a:r>
              <a:rPr lang="en-US" b="1" dirty="0" err="1" smtClean="0"/>
              <a:t>year_of_birth</a:t>
            </a:r>
            <a:r>
              <a:rPr lang="en-US" b="1" dirty="0" smtClean="0"/>
              <a:t>;</a:t>
            </a:r>
          </a:p>
          <a:p>
            <a:pPr>
              <a:buNone/>
            </a:pPr>
            <a:r>
              <a:rPr lang="en-US" b="1" dirty="0" smtClean="0"/>
              <a:t>		}birthday;</a:t>
            </a:r>
          </a:p>
          <a:p>
            <a:pPr>
              <a:buNone/>
            </a:pPr>
            <a:r>
              <a:rPr lang="en-US" b="1" dirty="0" smtClean="0"/>
              <a:t>	float salary;</a:t>
            </a:r>
          </a:p>
          <a:p>
            <a:pPr>
              <a:buNone/>
            </a:pPr>
            <a:r>
              <a:rPr lang="en-US" b="1" dirty="0" smtClean="0"/>
              <a:t>	}person;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42</a:t>
            </a:fld>
            <a:endParaRPr lang="en-US"/>
          </a:p>
        </p:txBody>
      </p:sp>
    </p:spTree>
  </p:cSld>
  <p:clrMapOvr>
    <a:masterClrMapping/>
  </p:clrMapOvr>
  <p:transition spd="med">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52400"/>
            <a:ext cx="7498080" cy="6096000"/>
          </a:xfrm>
        </p:spPr>
        <p:txBody>
          <a:bodyPr>
            <a:normAutofit fontScale="55000" lnSpcReduction="20000"/>
          </a:bodyPr>
          <a:lstStyle/>
          <a:p>
            <a:pPr>
              <a:buNone/>
            </a:pPr>
            <a:r>
              <a:rPr lang="en-US" b="1" dirty="0" smtClean="0"/>
              <a:t>void main()</a:t>
            </a:r>
          </a:p>
          <a:p>
            <a:pPr>
              <a:buNone/>
            </a:pPr>
            <a:r>
              <a:rPr lang="en-US" b="1" dirty="0" smtClean="0"/>
              <a:t>{</a:t>
            </a:r>
          </a:p>
          <a:p>
            <a:pPr>
              <a:buNone/>
            </a:pPr>
            <a:r>
              <a:rPr lang="en-US" b="1" dirty="0" smtClean="0"/>
              <a:t>clrscr();</a:t>
            </a:r>
          </a:p>
          <a:p>
            <a:pPr>
              <a:buNone/>
            </a:pPr>
            <a:r>
              <a:rPr lang="en-US" b="1" dirty="0" smtClean="0"/>
              <a:t>printf("Enter name:\t");</a:t>
            </a:r>
          </a:p>
          <a:p>
            <a:pPr>
              <a:buNone/>
            </a:pPr>
            <a:r>
              <a:rPr lang="en-US" b="1" dirty="0" smtClean="0"/>
              <a:t>scanf("%s", person.name);</a:t>
            </a:r>
          </a:p>
          <a:p>
            <a:pPr>
              <a:buNone/>
            </a:pPr>
            <a:r>
              <a:rPr lang="en-US" b="1" dirty="0" smtClean="0"/>
              <a:t>printf("\</a:t>
            </a:r>
            <a:r>
              <a:rPr lang="en-US" b="1" dirty="0" err="1" smtClean="0"/>
              <a:t>nEnter</a:t>
            </a:r>
            <a:r>
              <a:rPr lang="en-US" b="1" dirty="0" smtClean="0"/>
              <a:t> day of birthday:\t");</a:t>
            </a:r>
          </a:p>
          <a:p>
            <a:pPr>
              <a:buNone/>
            </a:pPr>
            <a:r>
              <a:rPr lang="en-US" b="1" dirty="0" smtClean="0"/>
              <a:t>scanf("%d", &amp;</a:t>
            </a:r>
            <a:r>
              <a:rPr lang="en-US" b="1" dirty="0" err="1" smtClean="0"/>
              <a:t>person.birthday.day_of_birth</a:t>
            </a:r>
            <a:r>
              <a:rPr lang="en-US" b="1" dirty="0" smtClean="0"/>
              <a:t>);</a:t>
            </a:r>
          </a:p>
          <a:p>
            <a:pPr>
              <a:buNone/>
            </a:pPr>
            <a:r>
              <a:rPr lang="en-US" b="1" dirty="0" smtClean="0"/>
              <a:t>printf("\</a:t>
            </a:r>
            <a:r>
              <a:rPr lang="en-US" b="1" dirty="0" err="1" smtClean="0"/>
              <a:t>nEnter</a:t>
            </a:r>
            <a:r>
              <a:rPr lang="en-US" b="1" dirty="0" smtClean="0"/>
              <a:t> month of birthday:\t");</a:t>
            </a:r>
          </a:p>
          <a:p>
            <a:pPr>
              <a:buNone/>
            </a:pPr>
            <a:r>
              <a:rPr lang="en-US" b="1" dirty="0" smtClean="0"/>
              <a:t>scanf("%d", &amp;</a:t>
            </a:r>
            <a:r>
              <a:rPr lang="en-US" b="1" dirty="0" err="1" smtClean="0"/>
              <a:t>person.birthday.month_of_birth</a:t>
            </a:r>
            <a:r>
              <a:rPr lang="en-US" b="1" dirty="0" smtClean="0"/>
              <a:t>);</a:t>
            </a:r>
          </a:p>
          <a:p>
            <a:pPr>
              <a:buNone/>
            </a:pPr>
            <a:r>
              <a:rPr lang="en-US" b="1" dirty="0" smtClean="0"/>
              <a:t>printf("\</a:t>
            </a:r>
            <a:r>
              <a:rPr lang="en-US" b="1" dirty="0" err="1" smtClean="0"/>
              <a:t>nEnter</a:t>
            </a:r>
            <a:r>
              <a:rPr lang="en-US" b="1" dirty="0" smtClean="0"/>
              <a:t> year of birthday:\t");</a:t>
            </a:r>
          </a:p>
          <a:p>
            <a:pPr>
              <a:buNone/>
            </a:pPr>
            <a:r>
              <a:rPr lang="en-US" b="1" dirty="0" smtClean="0"/>
              <a:t>scanf("%d", &amp;</a:t>
            </a:r>
            <a:r>
              <a:rPr lang="en-US" b="1" dirty="0" err="1" smtClean="0"/>
              <a:t>person.birthday.year_of_birth</a:t>
            </a:r>
            <a:r>
              <a:rPr lang="en-US" b="1" dirty="0" smtClean="0"/>
              <a:t>);</a:t>
            </a:r>
          </a:p>
          <a:p>
            <a:pPr>
              <a:buNone/>
            </a:pPr>
            <a:r>
              <a:rPr lang="en-US" b="1" dirty="0" smtClean="0"/>
              <a:t>printf("\</a:t>
            </a:r>
            <a:r>
              <a:rPr lang="en-US" b="1" dirty="0" err="1" smtClean="0"/>
              <a:t>nEnter</a:t>
            </a:r>
            <a:r>
              <a:rPr lang="en-US" b="1" dirty="0" smtClean="0"/>
              <a:t> salary:\t");</a:t>
            </a:r>
          </a:p>
          <a:p>
            <a:pPr>
              <a:buNone/>
            </a:pPr>
            <a:r>
              <a:rPr lang="en-US" b="1" dirty="0" smtClean="0"/>
              <a:t>scanf("%f", &amp;</a:t>
            </a:r>
            <a:r>
              <a:rPr lang="en-US" b="1" dirty="0" err="1" smtClean="0"/>
              <a:t>person.salary</a:t>
            </a:r>
            <a:r>
              <a:rPr lang="en-US" b="1" dirty="0" smtClean="0"/>
              <a:t>);</a:t>
            </a:r>
          </a:p>
          <a:p>
            <a:pPr>
              <a:buNone/>
            </a:pPr>
            <a:r>
              <a:rPr lang="en-US" b="1" dirty="0" smtClean="0"/>
              <a:t>printf("\</a:t>
            </a:r>
            <a:r>
              <a:rPr lang="en-US" b="1" dirty="0" err="1" smtClean="0"/>
              <a:t>nName</a:t>
            </a:r>
            <a:r>
              <a:rPr lang="en-US" b="1" dirty="0" smtClean="0"/>
              <a:t>:%</a:t>
            </a:r>
            <a:r>
              <a:rPr lang="en-US" b="1" dirty="0" err="1" smtClean="0"/>
              <a:t>s",person.name</a:t>
            </a:r>
            <a:r>
              <a:rPr lang="en-US" b="1" dirty="0" smtClean="0"/>
              <a:t>);</a:t>
            </a:r>
          </a:p>
          <a:p>
            <a:pPr>
              <a:buNone/>
            </a:pPr>
            <a:r>
              <a:rPr lang="en-US" b="1" dirty="0" smtClean="0"/>
              <a:t>printf("\</a:t>
            </a:r>
            <a:r>
              <a:rPr lang="en-US" b="1" dirty="0" err="1" smtClean="0"/>
              <a:t>nBirthday</a:t>
            </a:r>
            <a:r>
              <a:rPr lang="en-US" b="1" dirty="0" smtClean="0"/>
              <a:t>:%d-%d-%d",person.birthday.month_of_birth,person.birthday.day_of_birth,person.birthday.year_of_birth);</a:t>
            </a:r>
          </a:p>
          <a:p>
            <a:pPr>
              <a:buNone/>
            </a:pPr>
            <a:r>
              <a:rPr lang="en-US" b="1" dirty="0" smtClean="0"/>
              <a:t>printf("\</a:t>
            </a:r>
            <a:r>
              <a:rPr lang="en-US" b="1" dirty="0" err="1" smtClean="0"/>
              <a:t>nSalary</a:t>
            </a:r>
            <a:r>
              <a:rPr lang="en-US" b="1" dirty="0" smtClean="0"/>
              <a:t>:%f", </a:t>
            </a:r>
            <a:r>
              <a:rPr lang="en-US" b="1" dirty="0" err="1" smtClean="0"/>
              <a:t>person.salary</a:t>
            </a:r>
            <a:r>
              <a:rPr lang="en-US" b="1" dirty="0" smtClean="0"/>
              <a:t>);</a:t>
            </a:r>
          </a:p>
          <a:p>
            <a:pPr>
              <a:buNone/>
            </a:pPr>
            <a:r>
              <a:rPr lang="en-US" b="1" dirty="0" smtClean="0"/>
              <a:t>getch();</a:t>
            </a:r>
          </a:p>
          <a:p>
            <a:pPr>
              <a:buNone/>
            </a:pPr>
            <a:r>
              <a:rPr lang="en-US" b="1" dirty="0" smtClean="0"/>
              <a:t>}</a:t>
            </a:r>
            <a:endParaRPr lang="en-US"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43</a:t>
            </a:fld>
            <a:endParaRPr lang="en-US"/>
          </a:p>
        </p:txBody>
      </p:sp>
    </p:spTree>
  </p:cSld>
  <p:clrMapOvr>
    <a:masterClrMapping/>
  </p:clrMapOvr>
  <p:transition spd="med">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8001000" cy="1143000"/>
          </a:xfrm>
        </p:spPr>
        <p:txBody>
          <a:bodyPr>
            <a:noAutofit/>
          </a:bodyPr>
          <a:lstStyle/>
          <a:p>
            <a:r>
              <a:rPr lang="en-US" sz="3600" b="1" dirty="0" smtClean="0"/>
              <a:t>Structure within another Structure 		(Nested Structure)…</a:t>
            </a:r>
            <a:endParaRPr lang="en-US" sz="3600" b="1" dirty="0"/>
          </a:p>
        </p:txBody>
      </p:sp>
      <p:sp>
        <p:nvSpPr>
          <p:cNvPr id="3" name="Content Placeholder 2"/>
          <p:cNvSpPr>
            <a:spLocks noGrp="1"/>
          </p:cNvSpPr>
          <p:nvPr>
            <p:ph idx="1"/>
          </p:nvPr>
        </p:nvSpPr>
        <p:spPr>
          <a:xfrm>
            <a:off x="1219200" y="1295400"/>
            <a:ext cx="7714488" cy="5410200"/>
          </a:xfrm>
        </p:spPr>
        <p:txBody>
          <a:bodyPr>
            <a:normAutofit fontScale="70000" lnSpcReduction="20000"/>
          </a:bodyPr>
          <a:lstStyle/>
          <a:p>
            <a:pPr algn="just"/>
            <a:r>
              <a:rPr lang="en-US" dirty="0" smtClean="0"/>
              <a:t>However, the following are invalid:</a:t>
            </a:r>
          </a:p>
          <a:p>
            <a:pPr algn="just">
              <a:buNone/>
            </a:pPr>
            <a:r>
              <a:rPr lang="en-US" i="1" dirty="0" smtClean="0">
                <a:solidFill>
                  <a:srgbClr val="FF0000"/>
                </a:solidFill>
              </a:rPr>
              <a:t>	</a:t>
            </a:r>
            <a:r>
              <a:rPr lang="en-US" i="1" dirty="0" err="1" smtClean="0">
                <a:solidFill>
                  <a:srgbClr val="FF0000"/>
                </a:solidFill>
              </a:rPr>
              <a:t>person.birthday</a:t>
            </a:r>
            <a:r>
              <a:rPr lang="en-US" i="1" dirty="0" smtClean="0">
                <a:solidFill>
                  <a:srgbClr val="FF0000"/>
                </a:solidFill>
              </a:rPr>
              <a:t> (actual member is missing)</a:t>
            </a:r>
          </a:p>
          <a:p>
            <a:pPr algn="just">
              <a:buNone/>
            </a:pPr>
            <a:r>
              <a:rPr lang="en-US" i="1" dirty="0" smtClean="0">
                <a:solidFill>
                  <a:srgbClr val="FF0000"/>
                </a:solidFill>
              </a:rPr>
              <a:t>	</a:t>
            </a:r>
            <a:r>
              <a:rPr lang="en-US" i="1" dirty="0" err="1" smtClean="0">
                <a:solidFill>
                  <a:srgbClr val="FF0000"/>
                </a:solidFill>
              </a:rPr>
              <a:t>person.day_of_birth</a:t>
            </a:r>
            <a:r>
              <a:rPr lang="en-US" i="1" dirty="0" smtClean="0">
                <a:solidFill>
                  <a:srgbClr val="FF0000"/>
                </a:solidFill>
              </a:rPr>
              <a:t> (inner structure variable is missing)</a:t>
            </a:r>
          </a:p>
          <a:p>
            <a:pPr algn="just"/>
            <a:r>
              <a:rPr lang="en-US" dirty="0" smtClean="0"/>
              <a:t>Note:  An inner structure can have more than one variable. </a:t>
            </a:r>
          </a:p>
          <a:p>
            <a:pPr algn="just">
              <a:buNone/>
            </a:pPr>
            <a:r>
              <a:rPr lang="en-US" dirty="0" smtClean="0"/>
              <a:t>		</a:t>
            </a:r>
            <a:r>
              <a:rPr lang="en-US" i="1" dirty="0" smtClean="0">
                <a:solidFill>
                  <a:srgbClr val="FF0000"/>
                </a:solidFill>
              </a:rPr>
              <a:t> struct </a:t>
            </a:r>
            <a:r>
              <a:rPr lang="en-US" i="1" dirty="0" err="1" smtClean="0">
                <a:solidFill>
                  <a:srgbClr val="FF0000"/>
                </a:solidFill>
              </a:rPr>
              <a:t>personal_record</a:t>
            </a:r>
            <a:endParaRPr lang="en-US" i="1" dirty="0" smtClean="0">
              <a:solidFill>
                <a:srgbClr val="FF0000"/>
              </a:solidFill>
            </a:endParaRPr>
          </a:p>
          <a:p>
            <a:pPr algn="just">
              <a:buNone/>
            </a:pPr>
            <a:r>
              <a:rPr lang="en-US" i="1" dirty="0" smtClean="0">
                <a:solidFill>
                  <a:srgbClr val="FF0000"/>
                </a:solidFill>
              </a:rPr>
              <a:t>		{</a:t>
            </a:r>
          </a:p>
          <a:p>
            <a:pPr algn="just">
              <a:buNone/>
            </a:pPr>
            <a:r>
              <a:rPr lang="en-US" i="1" dirty="0" smtClean="0">
                <a:solidFill>
                  <a:srgbClr val="FF0000"/>
                </a:solidFill>
              </a:rPr>
              <a:t>		char name[20];</a:t>
            </a:r>
          </a:p>
          <a:p>
            <a:pPr algn="just">
              <a:buNone/>
            </a:pPr>
            <a:r>
              <a:rPr lang="en-US" i="1" dirty="0" smtClean="0">
                <a:solidFill>
                  <a:srgbClr val="FF0000"/>
                </a:solidFill>
              </a:rPr>
              <a:t>			struct date</a:t>
            </a:r>
          </a:p>
          <a:p>
            <a:pPr algn="just">
              <a:buNone/>
            </a:pPr>
            <a:r>
              <a:rPr lang="en-US" i="1" dirty="0" smtClean="0">
                <a:solidFill>
                  <a:srgbClr val="FF0000"/>
                </a:solidFill>
              </a:rPr>
              <a:t>			{</a:t>
            </a:r>
          </a:p>
          <a:p>
            <a:pPr algn="just">
              <a:buNone/>
            </a:pPr>
            <a:r>
              <a:rPr lang="en-US" i="1" dirty="0" smtClean="0">
                <a:solidFill>
                  <a:srgbClr val="FF0000"/>
                </a:solidFill>
              </a:rPr>
              <a:t>			int day;</a:t>
            </a:r>
          </a:p>
          <a:p>
            <a:pPr algn="just">
              <a:buNone/>
            </a:pPr>
            <a:r>
              <a:rPr lang="en-US" i="1" dirty="0" smtClean="0">
                <a:solidFill>
                  <a:srgbClr val="FF0000"/>
                </a:solidFill>
              </a:rPr>
              <a:t>			int month;</a:t>
            </a:r>
          </a:p>
          <a:p>
            <a:pPr algn="just">
              <a:buNone/>
            </a:pPr>
            <a:r>
              <a:rPr lang="en-US" i="1" dirty="0" smtClean="0">
                <a:solidFill>
                  <a:srgbClr val="FF0000"/>
                </a:solidFill>
              </a:rPr>
              <a:t>			int year;</a:t>
            </a:r>
          </a:p>
          <a:p>
            <a:pPr algn="just">
              <a:buNone/>
            </a:pPr>
            <a:r>
              <a:rPr lang="en-US" i="1" dirty="0" smtClean="0">
                <a:solidFill>
                  <a:srgbClr val="FF0000"/>
                </a:solidFill>
              </a:rPr>
              <a:t>			}birthday, </a:t>
            </a:r>
            <a:r>
              <a:rPr lang="en-US" i="1" dirty="0" err="1" smtClean="0">
                <a:solidFill>
                  <a:srgbClr val="FF0000"/>
                </a:solidFill>
              </a:rPr>
              <a:t>deathday</a:t>
            </a:r>
            <a:r>
              <a:rPr lang="en-US" i="1" dirty="0" smtClean="0">
                <a:solidFill>
                  <a:srgbClr val="FF0000"/>
                </a:solidFill>
              </a:rPr>
              <a:t>;</a:t>
            </a:r>
          </a:p>
          <a:p>
            <a:pPr algn="just">
              <a:buNone/>
            </a:pPr>
            <a:r>
              <a:rPr lang="en-US" i="1" dirty="0" smtClean="0">
                <a:solidFill>
                  <a:srgbClr val="FF0000"/>
                </a:solidFill>
              </a:rPr>
              <a:t>		float salary;</a:t>
            </a:r>
          </a:p>
          <a:p>
            <a:pPr algn="just">
              <a:buNone/>
            </a:pPr>
            <a:r>
              <a:rPr lang="en-US" i="1" dirty="0" smtClean="0">
                <a:solidFill>
                  <a:srgbClr val="FF0000"/>
                </a:solidFill>
              </a:rPr>
              <a:t>		}person[10];</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44</a:t>
            </a:fld>
            <a:endParaRPr lang="en-US"/>
          </a:p>
        </p:txBody>
      </p:sp>
    </p:spTree>
  </p:cSld>
  <p:clrMapOvr>
    <a:masterClrMapping/>
  </p:clrMapOvr>
  <p:transition spd="med">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8001000" cy="1143000"/>
          </a:xfrm>
        </p:spPr>
        <p:txBody>
          <a:bodyPr>
            <a:noAutofit/>
          </a:bodyPr>
          <a:lstStyle/>
          <a:p>
            <a:r>
              <a:rPr lang="en-US" sz="3600" b="1" dirty="0" smtClean="0"/>
              <a:t>Structure within another Structure 		(Nested Structure)…</a:t>
            </a:r>
            <a:endParaRPr lang="en-US" sz="3600" b="1" dirty="0"/>
          </a:p>
        </p:txBody>
      </p:sp>
      <p:sp>
        <p:nvSpPr>
          <p:cNvPr id="3" name="Content Placeholder 2"/>
          <p:cNvSpPr>
            <a:spLocks noGrp="1"/>
          </p:cNvSpPr>
          <p:nvPr>
            <p:ph idx="1"/>
          </p:nvPr>
        </p:nvSpPr>
        <p:spPr>
          <a:xfrm>
            <a:off x="1219200" y="1295400"/>
            <a:ext cx="7714488" cy="5410200"/>
          </a:xfrm>
        </p:spPr>
        <p:txBody>
          <a:bodyPr>
            <a:normAutofit/>
          </a:bodyPr>
          <a:lstStyle/>
          <a:p>
            <a:pPr algn="just"/>
            <a:r>
              <a:rPr lang="en-US" dirty="0" smtClean="0"/>
              <a:t>Here, the inner structure has two variables, </a:t>
            </a:r>
            <a:r>
              <a:rPr lang="en-US" i="1" dirty="0" smtClean="0"/>
              <a:t>birthday </a:t>
            </a:r>
            <a:r>
              <a:rPr lang="en-US" dirty="0" smtClean="0"/>
              <a:t>and </a:t>
            </a:r>
            <a:r>
              <a:rPr lang="en-US" i="1" dirty="0" err="1" smtClean="0"/>
              <a:t>deathday</a:t>
            </a:r>
            <a:r>
              <a:rPr lang="en-US" dirty="0" smtClean="0"/>
              <a:t>.</a:t>
            </a:r>
          </a:p>
          <a:p>
            <a:pPr algn="just"/>
            <a:r>
              <a:rPr lang="en-US" dirty="0" smtClean="0"/>
              <a:t>Members can be accessed as:</a:t>
            </a:r>
          </a:p>
          <a:p>
            <a:pPr algn="just">
              <a:buNone/>
            </a:pPr>
            <a:r>
              <a:rPr lang="en-US" dirty="0" smtClean="0"/>
              <a:t>		</a:t>
            </a:r>
            <a:r>
              <a:rPr lang="en-US" i="1" dirty="0" smtClean="0">
                <a:solidFill>
                  <a:srgbClr val="FF0000"/>
                </a:solidFill>
              </a:rPr>
              <a:t>person[1].</a:t>
            </a:r>
            <a:r>
              <a:rPr lang="en-US" i="1" dirty="0" err="1" smtClean="0">
                <a:solidFill>
                  <a:srgbClr val="FF0000"/>
                </a:solidFill>
              </a:rPr>
              <a:t>birthday.day</a:t>
            </a:r>
            <a:endParaRPr lang="en-US" i="1" dirty="0" smtClean="0">
              <a:solidFill>
                <a:srgbClr val="FF0000"/>
              </a:solidFill>
            </a:endParaRPr>
          </a:p>
          <a:p>
            <a:pPr algn="just">
              <a:buNone/>
            </a:pPr>
            <a:r>
              <a:rPr lang="en-US" i="1" dirty="0" smtClean="0">
                <a:solidFill>
                  <a:srgbClr val="FF0000"/>
                </a:solidFill>
              </a:rPr>
              <a:t>		person[1].</a:t>
            </a:r>
            <a:r>
              <a:rPr lang="en-US" i="1" dirty="0" err="1" smtClean="0">
                <a:solidFill>
                  <a:srgbClr val="FF0000"/>
                </a:solidFill>
              </a:rPr>
              <a:t>deathday.day</a:t>
            </a:r>
            <a:endParaRPr lang="en-US" i="1" dirty="0" smtClean="0">
              <a:solidFill>
                <a:srgbClr val="FF0000"/>
              </a:solidFill>
            </a:endParaRPr>
          </a:p>
          <a:p>
            <a:pPr algn="just"/>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45</a:t>
            </a:fld>
            <a:endParaRPr lang="en-US"/>
          </a:p>
        </p:txBody>
      </p:sp>
    </p:spTree>
  </p:cSld>
  <p:clrMapOvr>
    <a:masterClrMapping/>
  </p:clrMapOvr>
  <p:transition spd="med">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76200"/>
            <a:ext cx="7498080" cy="6248400"/>
          </a:xfrm>
        </p:spPr>
        <p:txBody>
          <a:bodyPr/>
          <a:lstStyle/>
          <a:p>
            <a:pPr>
              <a:buNone/>
            </a:pPr>
            <a:r>
              <a:rPr lang="en-US" b="1" dirty="0" smtClean="0"/>
              <a:t>struct </a:t>
            </a:r>
            <a:r>
              <a:rPr lang="en-US" b="1" dirty="0" err="1" smtClean="0"/>
              <a:t>personal_record</a:t>
            </a:r>
            <a:endParaRPr lang="en-US" b="1" dirty="0" smtClean="0"/>
          </a:p>
          <a:p>
            <a:pPr>
              <a:buNone/>
            </a:pPr>
            <a:r>
              <a:rPr lang="en-US" b="1" dirty="0" smtClean="0"/>
              <a:t>	{</a:t>
            </a:r>
          </a:p>
          <a:p>
            <a:pPr>
              <a:buNone/>
            </a:pPr>
            <a:r>
              <a:rPr lang="en-US" b="1" dirty="0" smtClean="0"/>
              <a:t>	char name[20];</a:t>
            </a:r>
          </a:p>
          <a:p>
            <a:pPr>
              <a:buNone/>
            </a:pPr>
            <a:r>
              <a:rPr lang="en-US" b="1" dirty="0" smtClean="0"/>
              <a:t>	struct  date</a:t>
            </a:r>
          </a:p>
          <a:p>
            <a:pPr>
              <a:buNone/>
            </a:pPr>
            <a:r>
              <a:rPr lang="en-US" b="1" dirty="0" smtClean="0"/>
              <a:t>		{</a:t>
            </a:r>
          </a:p>
          <a:p>
            <a:pPr>
              <a:buNone/>
            </a:pPr>
            <a:r>
              <a:rPr lang="en-US" b="1" dirty="0" smtClean="0"/>
              <a:t>		int day;</a:t>
            </a:r>
          </a:p>
          <a:p>
            <a:pPr>
              <a:buNone/>
            </a:pPr>
            <a:r>
              <a:rPr lang="en-US" b="1" dirty="0" smtClean="0"/>
              <a:t>		int month;</a:t>
            </a:r>
          </a:p>
          <a:p>
            <a:pPr>
              <a:buNone/>
            </a:pPr>
            <a:r>
              <a:rPr lang="en-US" b="1" dirty="0" smtClean="0"/>
              <a:t>		int year;</a:t>
            </a:r>
          </a:p>
          <a:p>
            <a:pPr>
              <a:buNone/>
            </a:pPr>
            <a:r>
              <a:rPr lang="en-US" b="1" dirty="0" smtClean="0"/>
              <a:t>		}</a:t>
            </a:r>
            <a:r>
              <a:rPr lang="en-US" b="1" dirty="0" err="1" smtClean="0"/>
              <a:t>birthday,deathday</a:t>
            </a:r>
            <a:r>
              <a:rPr lang="en-US" b="1" dirty="0" smtClean="0"/>
              <a:t>;</a:t>
            </a:r>
          </a:p>
          <a:p>
            <a:pPr>
              <a:buNone/>
            </a:pPr>
            <a:r>
              <a:rPr lang="en-US" b="1" dirty="0" smtClean="0"/>
              <a:t>	float salary;</a:t>
            </a:r>
          </a:p>
          <a:p>
            <a:pPr>
              <a:buNone/>
            </a:pPr>
            <a:r>
              <a:rPr lang="en-US" b="1" dirty="0" smtClean="0"/>
              <a:t>	}person;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46</a:t>
            </a:fld>
            <a:endParaRPr lang="en-US"/>
          </a:p>
        </p:txBody>
      </p:sp>
    </p:spTree>
  </p:cSld>
  <p:clrMapOvr>
    <a:masterClrMapping/>
  </p:clrMapOvr>
  <p:transition spd="med">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0"/>
            <a:ext cx="7498080" cy="6781800"/>
          </a:xfrm>
        </p:spPr>
        <p:txBody>
          <a:bodyPr>
            <a:normAutofit fontScale="40000" lnSpcReduction="20000"/>
          </a:bodyPr>
          <a:lstStyle/>
          <a:p>
            <a:pPr>
              <a:buNone/>
            </a:pPr>
            <a:r>
              <a:rPr lang="en-US" b="1" dirty="0" smtClean="0"/>
              <a:t>void main()</a:t>
            </a:r>
          </a:p>
          <a:p>
            <a:pPr>
              <a:buNone/>
            </a:pPr>
            <a:r>
              <a:rPr lang="en-US" b="1" dirty="0" smtClean="0"/>
              <a:t>{</a:t>
            </a:r>
          </a:p>
          <a:p>
            <a:pPr>
              <a:buNone/>
            </a:pPr>
            <a:r>
              <a:rPr lang="en-US" b="1" dirty="0" smtClean="0"/>
              <a:t>clrscr();</a:t>
            </a:r>
          </a:p>
          <a:p>
            <a:pPr>
              <a:buNone/>
            </a:pPr>
            <a:r>
              <a:rPr lang="en-US" b="1" dirty="0" smtClean="0"/>
              <a:t>printf("Enter name:\t");</a:t>
            </a:r>
          </a:p>
          <a:p>
            <a:pPr>
              <a:buNone/>
            </a:pPr>
            <a:r>
              <a:rPr lang="en-US" b="1" dirty="0" smtClean="0"/>
              <a:t>scanf("%s", person.name);</a:t>
            </a:r>
          </a:p>
          <a:p>
            <a:pPr>
              <a:buNone/>
            </a:pPr>
            <a:r>
              <a:rPr lang="en-US" b="1" dirty="0" smtClean="0"/>
              <a:t>printf("\n Enter day of birthday:\t");</a:t>
            </a:r>
          </a:p>
          <a:p>
            <a:pPr>
              <a:buNone/>
            </a:pPr>
            <a:r>
              <a:rPr lang="en-US" b="1" dirty="0" smtClean="0"/>
              <a:t>scanf("%d", &amp;</a:t>
            </a:r>
            <a:r>
              <a:rPr lang="en-US" b="1" dirty="0" err="1" smtClean="0"/>
              <a:t>person.birthday.day</a:t>
            </a:r>
            <a:r>
              <a:rPr lang="en-US" b="1" dirty="0" smtClean="0"/>
              <a:t>);</a:t>
            </a:r>
          </a:p>
          <a:p>
            <a:pPr>
              <a:buNone/>
            </a:pPr>
            <a:r>
              <a:rPr lang="en-US" b="1" dirty="0" smtClean="0"/>
              <a:t>printf("\n Enter month of birthday:\t");</a:t>
            </a:r>
          </a:p>
          <a:p>
            <a:pPr>
              <a:buNone/>
            </a:pPr>
            <a:r>
              <a:rPr lang="en-US" b="1" dirty="0" smtClean="0"/>
              <a:t>scanf("%d", &amp;</a:t>
            </a:r>
            <a:r>
              <a:rPr lang="en-US" b="1" dirty="0" err="1" smtClean="0"/>
              <a:t>person.birthday.month</a:t>
            </a:r>
            <a:r>
              <a:rPr lang="en-US" b="1" dirty="0" smtClean="0"/>
              <a:t>);</a:t>
            </a:r>
          </a:p>
          <a:p>
            <a:pPr>
              <a:buNone/>
            </a:pPr>
            <a:r>
              <a:rPr lang="en-US" b="1" dirty="0" smtClean="0"/>
              <a:t>printf("\n Enter year of birthday:\t");</a:t>
            </a:r>
          </a:p>
          <a:p>
            <a:pPr>
              <a:buNone/>
            </a:pPr>
            <a:r>
              <a:rPr lang="en-US" b="1" dirty="0" smtClean="0"/>
              <a:t>scanf("%d", &amp;</a:t>
            </a:r>
            <a:r>
              <a:rPr lang="en-US" b="1" dirty="0" err="1" smtClean="0"/>
              <a:t>person.birthday.year</a:t>
            </a:r>
            <a:r>
              <a:rPr lang="en-US" b="1" dirty="0" smtClean="0"/>
              <a:t>);</a:t>
            </a:r>
          </a:p>
          <a:p>
            <a:pPr>
              <a:buNone/>
            </a:pPr>
            <a:r>
              <a:rPr lang="en-US" b="1" dirty="0" smtClean="0"/>
              <a:t>printf("\n Enter day of death:\t");</a:t>
            </a:r>
          </a:p>
          <a:p>
            <a:pPr>
              <a:buNone/>
            </a:pPr>
            <a:r>
              <a:rPr lang="en-US" b="1" dirty="0" smtClean="0"/>
              <a:t>scanf("%d", &amp;</a:t>
            </a:r>
            <a:r>
              <a:rPr lang="en-US" b="1" dirty="0" err="1" smtClean="0"/>
              <a:t>person.deathday.day</a:t>
            </a:r>
            <a:r>
              <a:rPr lang="en-US" b="1" dirty="0" smtClean="0"/>
              <a:t>);</a:t>
            </a:r>
          </a:p>
          <a:p>
            <a:pPr>
              <a:buNone/>
            </a:pPr>
            <a:r>
              <a:rPr lang="en-US" b="1" dirty="0" smtClean="0"/>
              <a:t>printf("\n Enter month of death:\t");</a:t>
            </a:r>
          </a:p>
          <a:p>
            <a:pPr>
              <a:buNone/>
            </a:pPr>
            <a:r>
              <a:rPr lang="en-US" b="1" dirty="0" smtClean="0"/>
              <a:t>scanf("%d", &amp;</a:t>
            </a:r>
            <a:r>
              <a:rPr lang="en-US" b="1" dirty="0" err="1" smtClean="0"/>
              <a:t>person.deathday.month</a:t>
            </a:r>
            <a:r>
              <a:rPr lang="en-US" b="1" dirty="0" smtClean="0"/>
              <a:t>);</a:t>
            </a:r>
          </a:p>
          <a:p>
            <a:pPr>
              <a:buNone/>
            </a:pPr>
            <a:r>
              <a:rPr lang="en-US" b="1" dirty="0" smtClean="0"/>
              <a:t>printf("\n Enter year of death:\t");</a:t>
            </a:r>
          </a:p>
          <a:p>
            <a:pPr>
              <a:buNone/>
            </a:pPr>
            <a:r>
              <a:rPr lang="en-US" b="1" dirty="0" smtClean="0"/>
              <a:t>scanf("%d", &amp;</a:t>
            </a:r>
            <a:r>
              <a:rPr lang="en-US" b="1" dirty="0" err="1" smtClean="0"/>
              <a:t>person.deathday.year</a:t>
            </a:r>
            <a:r>
              <a:rPr lang="en-US" b="1" dirty="0" smtClean="0"/>
              <a:t>);</a:t>
            </a:r>
          </a:p>
          <a:p>
            <a:pPr>
              <a:buNone/>
            </a:pPr>
            <a:r>
              <a:rPr lang="en-US" b="1" dirty="0" smtClean="0"/>
              <a:t>printf("\n Enter salary:\t");</a:t>
            </a:r>
          </a:p>
          <a:p>
            <a:pPr>
              <a:buNone/>
            </a:pPr>
            <a:r>
              <a:rPr lang="en-US" b="1" dirty="0" smtClean="0"/>
              <a:t>scanf("%f", &amp;</a:t>
            </a:r>
            <a:r>
              <a:rPr lang="en-US" b="1" dirty="0" err="1" smtClean="0"/>
              <a:t>person.salary</a:t>
            </a:r>
            <a:r>
              <a:rPr lang="en-US" b="1" dirty="0" smtClean="0"/>
              <a:t>);</a:t>
            </a:r>
          </a:p>
          <a:p>
            <a:pPr>
              <a:buNone/>
            </a:pPr>
            <a:r>
              <a:rPr lang="en-US" b="1" dirty="0" smtClean="0"/>
              <a:t>printf("\n Name:%s", person.name);</a:t>
            </a:r>
          </a:p>
          <a:p>
            <a:pPr>
              <a:buNone/>
            </a:pPr>
            <a:r>
              <a:rPr lang="en-US" b="1" dirty="0" smtClean="0"/>
              <a:t>printf("\n Birthday:%d-%d-%d",person.birthday.month,person.birthday.day,person.birthday.year);</a:t>
            </a:r>
          </a:p>
          <a:p>
            <a:pPr>
              <a:buNone/>
            </a:pPr>
            <a:r>
              <a:rPr lang="en-US" b="1" dirty="0" smtClean="0"/>
              <a:t>printf("\n </a:t>
            </a:r>
            <a:r>
              <a:rPr lang="en-US" b="1" dirty="0" err="1" smtClean="0"/>
              <a:t>Deathday</a:t>
            </a:r>
            <a:r>
              <a:rPr lang="en-US" b="1" dirty="0" smtClean="0"/>
              <a:t>:%d-%d-%d",person.deathday.month,person.deathday.day,person.deathday.year);</a:t>
            </a:r>
          </a:p>
          <a:p>
            <a:pPr>
              <a:buNone/>
            </a:pPr>
            <a:r>
              <a:rPr lang="en-US" b="1" dirty="0" smtClean="0"/>
              <a:t>printf("\</a:t>
            </a:r>
            <a:r>
              <a:rPr lang="en-US" b="1" dirty="0" err="1" smtClean="0"/>
              <a:t>nSalary</a:t>
            </a:r>
            <a:r>
              <a:rPr lang="en-US" b="1" dirty="0" smtClean="0"/>
              <a:t>:%</a:t>
            </a:r>
            <a:r>
              <a:rPr lang="en-US" b="1" dirty="0" err="1" smtClean="0"/>
              <a:t>f",person.salary</a:t>
            </a:r>
            <a:r>
              <a:rPr lang="en-US" b="1" dirty="0" smtClean="0"/>
              <a:t>);</a:t>
            </a:r>
          </a:p>
          <a:p>
            <a:pPr>
              <a:buNone/>
            </a:pPr>
            <a:r>
              <a:rPr lang="en-US" b="1" dirty="0" smtClean="0"/>
              <a:t>getch();</a:t>
            </a:r>
          </a:p>
          <a:p>
            <a:pPr>
              <a:buNone/>
            </a:pPr>
            <a:r>
              <a:rPr lang="en-US" b="1" dirty="0" smtClean="0"/>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47</a:t>
            </a:fld>
            <a:endParaRPr lang="en-US"/>
          </a:p>
        </p:txBody>
      </p:sp>
    </p:spTree>
  </p:cSld>
  <p:clrMapOvr>
    <a:masterClrMapping/>
  </p:clrMapOvr>
  <p:transition spd="med">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algn="just"/>
            <a:r>
              <a:rPr lang="en-US" b="1" u="sng" dirty="0" smtClean="0"/>
              <a:t>Another way</a:t>
            </a:r>
            <a:r>
              <a:rPr lang="en-US" b="1" dirty="0" smtClean="0"/>
              <a:t>:</a:t>
            </a:r>
            <a:r>
              <a:rPr lang="en-US" dirty="0" smtClean="0"/>
              <a:t> We can also use structure names (called tag names) to define inner structures.</a:t>
            </a:r>
          </a:p>
          <a:p>
            <a:pPr algn="just"/>
            <a:r>
              <a:rPr lang="en-US" dirty="0" smtClean="0"/>
              <a:t>Example:</a:t>
            </a:r>
          </a:p>
          <a:p>
            <a:pPr algn="just">
              <a:buNone/>
            </a:pPr>
            <a:r>
              <a:rPr lang="en-US" dirty="0" smtClean="0"/>
              <a:t>			</a:t>
            </a:r>
            <a:r>
              <a:rPr lang="en-US" b="1" i="1" dirty="0" smtClean="0">
                <a:solidFill>
                  <a:srgbClr val="FF0000"/>
                </a:solidFill>
              </a:rPr>
              <a:t>struct date</a:t>
            </a:r>
          </a:p>
          <a:p>
            <a:pPr algn="just">
              <a:buNone/>
            </a:pPr>
            <a:r>
              <a:rPr lang="en-US" b="1" i="1" dirty="0" smtClean="0">
                <a:solidFill>
                  <a:srgbClr val="FF0000"/>
                </a:solidFill>
              </a:rPr>
              <a:t>				{</a:t>
            </a:r>
          </a:p>
          <a:p>
            <a:pPr algn="just">
              <a:buNone/>
            </a:pPr>
            <a:r>
              <a:rPr lang="en-US" b="1" i="1" dirty="0" smtClean="0">
                <a:solidFill>
                  <a:srgbClr val="FF0000"/>
                </a:solidFill>
              </a:rPr>
              <a:t>				int day;</a:t>
            </a:r>
          </a:p>
          <a:p>
            <a:pPr algn="just">
              <a:buNone/>
            </a:pPr>
            <a:r>
              <a:rPr lang="en-US" b="1" i="1" dirty="0" smtClean="0">
                <a:solidFill>
                  <a:srgbClr val="FF0000"/>
                </a:solidFill>
              </a:rPr>
              <a:t>				int month;</a:t>
            </a:r>
          </a:p>
          <a:p>
            <a:pPr algn="just">
              <a:buNone/>
            </a:pPr>
            <a:r>
              <a:rPr lang="en-US" b="1" i="1" dirty="0" smtClean="0">
                <a:solidFill>
                  <a:srgbClr val="FF0000"/>
                </a:solidFill>
              </a:rPr>
              <a:t>				int year;</a:t>
            </a:r>
          </a:p>
          <a:p>
            <a:pPr algn="just">
              <a:buNone/>
            </a:pPr>
            <a:r>
              <a:rPr lang="en-US" b="1" i="1" dirty="0" smtClean="0">
                <a:solidFill>
                  <a:srgbClr val="FF0000"/>
                </a:solidFill>
              </a:rPr>
              <a:t>				};</a:t>
            </a:r>
          </a:p>
          <a:p>
            <a:pPr algn="just">
              <a:buNone/>
            </a:pPr>
            <a:r>
              <a:rPr lang="en-US" b="1" i="1" dirty="0" smtClean="0">
                <a:solidFill>
                  <a:srgbClr val="FF0000"/>
                </a:solidFill>
              </a:rPr>
              <a:t>			struct </a:t>
            </a:r>
            <a:r>
              <a:rPr lang="en-US" b="1" i="1" dirty="0" err="1" smtClean="0">
                <a:solidFill>
                  <a:srgbClr val="FF0000"/>
                </a:solidFill>
              </a:rPr>
              <a:t>personal_record</a:t>
            </a:r>
            <a:endParaRPr lang="en-US" b="1" i="1" dirty="0" smtClean="0">
              <a:solidFill>
                <a:srgbClr val="FF0000"/>
              </a:solidFill>
            </a:endParaRPr>
          </a:p>
          <a:p>
            <a:pPr algn="just">
              <a:buNone/>
            </a:pPr>
            <a:r>
              <a:rPr lang="en-US" b="1" i="1" dirty="0" smtClean="0">
                <a:solidFill>
                  <a:srgbClr val="FF0000"/>
                </a:solidFill>
              </a:rPr>
              <a:t>				{</a:t>
            </a:r>
          </a:p>
          <a:p>
            <a:pPr algn="just">
              <a:buNone/>
            </a:pPr>
            <a:r>
              <a:rPr lang="en-US" b="1" i="1" dirty="0" smtClean="0">
                <a:solidFill>
                  <a:srgbClr val="FF0000"/>
                </a:solidFill>
              </a:rPr>
              <a:t>				char name[20];</a:t>
            </a:r>
          </a:p>
          <a:p>
            <a:pPr algn="just">
              <a:buNone/>
            </a:pPr>
            <a:r>
              <a:rPr lang="en-US" b="1" i="1" dirty="0" smtClean="0">
                <a:solidFill>
                  <a:srgbClr val="FF0000"/>
                </a:solidFill>
              </a:rPr>
              <a:t>				float salary;</a:t>
            </a:r>
          </a:p>
          <a:p>
            <a:pPr algn="just">
              <a:buNone/>
            </a:pPr>
            <a:r>
              <a:rPr lang="en-US" b="1" i="1" dirty="0" smtClean="0">
                <a:solidFill>
                  <a:srgbClr val="FF0000"/>
                </a:solidFill>
              </a:rPr>
              <a:t>				struct date birthday;</a:t>
            </a:r>
          </a:p>
          <a:p>
            <a:pPr algn="just">
              <a:buNone/>
            </a:pPr>
            <a:r>
              <a:rPr lang="en-US" b="1" i="1" dirty="0" smtClean="0">
                <a:solidFill>
                  <a:srgbClr val="FF0000"/>
                </a:solidFill>
              </a:rPr>
              <a:t>				struct date </a:t>
            </a:r>
            <a:r>
              <a:rPr lang="en-US" b="1" i="1" dirty="0" err="1" smtClean="0">
                <a:solidFill>
                  <a:srgbClr val="FF0000"/>
                </a:solidFill>
              </a:rPr>
              <a:t>deathday</a:t>
            </a:r>
            <a:r>
              <a:rPr lang="en-US" b="1" i="1" dirty="0" smtClean="0">
                <a:solidFill>
                  <a:srgbClr val="FF0000"/>
                </a:solidFill>
              </a:rPr>
              <a:t>;</a:t>
            </a:r>
          </a:p>
          <a:p>
            <a:pPr algn="just">
              <a:buNone/>
            </a:pPr>
            <a:r>
              <a:rPr lang="en-US" b="1" i="1" dirty="0" smtClean="0">
                <a:solidFill>
                  <a:srgbClr val="FF0000"/>
                </a:solidFill>
              </a:rPr>
              <a:t>				};</a:t>
            </a:r>
          </a:p>
        </p:txBody>
      </p:sp>
      <p:sp>
        <p:nvSpPr>
          <p:cNvPr id="5" name="Slide Number Placeholder 4"/>
          <p:cNvSpPr>
            <a:spLocks noGrp="1"/>
          </p:cNvSpPr>
          <p:nvPr>
            <p:ph type="sldNum" sz="quarter" idx="12"/>
          </p:nvPr>
        </p:nvSpPr>
        <p:spPr/>
        <p:txBody>
          <a:bodyPr/>
          <a:lstStyle/>
          <a:p>
            <a:fld id="{B6F15528-21DE-4FAA-801E-634DDDAF4B2B}" type="slidenum">
              <a:rPr lang="en-US" smtClean="0"/>
              <a:pPr/>
              <a:t>48</a:t>
            </a:fld>
            <a:endParaRPr lang="en-US"/>
          </a:p>
        </p:txBody>
      </p:sp>
      <p:sp>
        <p:nvSpPr>
          <p:cNvPr id="6" name="Title 1"/>
          <p:cNvSpPr>
            <a:spLocks noGrp="1"/>
          </p:cNvSpPr>
          <p:nvPr>
            <p:ph type="title"/>
          </p:nvPr>
        </p:nvSpPr>
        <p:spPr>
          <a:xfrm>
            <a:off x="1295400" y="152400"/>
            <a:ext cx="7708392" cy="1143000"/>
          </a:xfrm>
        </p:spPr>
        <p:txBody>
          <a:bodyPr>
            <a:noAutofit/>
          </a:bodyPr>
          <a:lstStyle/>
          <a:p>
            <a:r>
              <a:rPr lang="en-US" sz="3600" b="1" dirty="0" smtClean="0"/>
              <a:t>Structure within another Structure 		(Nested Structure)…</a:t>
            </a:r>
            <a:endParaRPr lang="en-US" sz="3600" b="1" dirty="0"/>
          </a:p>
        </p:txBody>
      </p:sp>
    </p:spTree>
  </p:cSld>
  <p:clrMapOvr>
    <a:masterClrMapping/>
  </p:clrMapOvr>
  <p:transition spd="med">
    <p:wipe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52400"/>
            <a:ext cx="7498080" cy="6096000"/>
          </a:xfrm>
        </p:spPr>
        <p:txBody>
          <a:bodyPr>
            <a:normAutofit fontScale="92500" lnSpcReduction="20000"/>
          </a:bodyPr>
          <a:lstStyle/>
          <a:p>
            <a:pPr>
              <a:buNone/>
            </a:pPr>
            <a:r>
              <a:rPr lang="en-US" b="1" dirty="0" smtClean="0"/>
              <a:t>struct  date</a:t>
            </a:r>
          </a:p>
          <a:p>
            <a:pPr>
              <a:buNone/>
            </a:pPr>
            <a:r>
              <a:rPr lang="en-US" b="1" dirty="0" smtClean="0"/>
              <a:t>	   {</a:t>
            </a:r>
          </a:p>
          <a:p>
            <a:pPr>
              <a:buNone/>
            </a:pPr>
            <a:r>
              <a:rPr lang="en-US" b="1" dirty="0" smtClean="0"/>
              <a:t>	   int day;</a:t>
            </a:r>
          </a:p>
          <a:p>
            <a:pPr>
              <a:buNone/>
            </a:pPr>
            <a:r>
              <a:rPr lang="en-US" b="1" dirty="0" smtClean="0"/>
              <a:t>	   int month;</a:t>
            </a:r>
          </a:p>
          <a:p>
            <a:pPr>
              <a:buNone/>
            </a:pPr>
            <a:r>
              <a:rPr lang="en-US" b="1" dirty="0" smtClean="0"/>
              <a:t>	   int year;</a:t>
            </a:r>
          </a:p>
          <a:p>
            <a:pPr>
              <a:buNone/>
            </a:pPr>
            <a:r>
              <a:rPr lang="en-US" b="1" dirty="0" smtClean="0"/>
              <a:t>	   };</a:t>
            </a:r>
          </a:p>
          <a:p>
            <a:pPr>
              <a:buNone/>
            </a:pPr>
            <a:endParaRPr lang="en-US" b="1" dirty="0" smtClean="0"/>
          </a:p>
          <a:p>
            <a:pPr>
              <a:buNone/>
            </a:pPr>
            <a:r>
              <a:rPr lang="en-US" b="1" dirty="0" smtClean="0"/>
              <a:t>struct </a:t>
            </a:r>
            <a:r>
              <a:rPr lang="en-US" b="1" dirty="0" err="1" smtClean="0"/>
              <a:t>personal_record</a:t>
            </a:r>
            <a:endParaRPr lang="en-US" b="1" dirty="0" smtClean="0"/>
          </a:p>
          <a:p>
            <a:pPr>
              <a:buNone/>
            </a:pPr>
            <a:r>
              <a:rPr lang="en-US" b="1" dirty="0" smtClean="0"/>
              <a:t>	{</a:t>
            </a:r>
          </a:p>
          <a:p>
            <a:pPr>
              <a:buNone/>
            </a:pPr>
            <a:r>
              <a:rPr lang="en-US" b="1" dirty="0" smtClean="0"/>
              <a:t>	char name[20];</a:t>
            </a:r>
          </a:p>
          <a:p>
            <a:pPr>
              <a:buNone/>
            </a:pPr>
            <a:r>
              <a:rPr lang="en-US" b="1" dirty="0" smtClean="0"/>
              <a:t>	float salary;</a:t>
            </a:r>
          </a:p>
          <a:p>
            <a:pPr>
              <a:buNone/>
            </a:pPr>
            <a:r>
              <a:rPr lang="en-US" b="1" dirty="0" smtClean="0"/>
              <a:t>	struct date </a:t>
            </a:r>
            <a:r>
              <a:rPr lang="en-US" b="1" dirty="0" err="1" smtClean="0"/>
              <a:t>birthday,deathday</a:t>
            </a:r>
            <a:r>
              <a:rPr lang="en-US" b="1" dirty="0" smtClean="0"/>
              <a:t>;</a:t>
            </a:r>
          </a:p>
          <a:p>
            <a:pPr>
              <a:buNone/>
            </a:pPr>
            <a:r>
              <a:rPr lang="en-US" b="1" dirty="0" smtClean="0"/>
              <a:t>	};</a:t>
            </a:r>
          </a:p>
        </p:txBody>
      </p:sp>
      <p:sp>
        <p:nvSpPr>
          <p:cNvPr id="5" name="Slide Number Placeholder 4"/>
          <p:cNvSpPr>
            <a:spLocks noGrp="1"/>
          </p:cNvSpPr>
          <p:nvPr>
            <p:ph type="sldNum" sz="quarter" idx="12"/>
          </p:nvPr>
        </p:nvSpPr>
        <p:spPr/>
        <p:txBody>
          <a:bodyPr/>
          <a:lstStyle/>
          <a:p>
            <a:fld id="{B6F15528-21DE-4FAA-801E-634DDDAF4B2B}" type="slidenum">
              <a:rPr lang="en-US" smtClean="0"/>
              <a:pPr/>
              <a:t>49</a:t>
            </a:fld>
            <a:endParaRPr lang="en-US"/>
          </a:p>
        </p:txBody>
      </p:sp>
    </p:spTree>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a structure…</a:t>
            </a:r>
            <a:endParaRPr lang="en-US" dirty="0"/>
          </a:p>
        </p:txBody>
      </p:sp>
      <p:sp>
        <p:nvSpPr>
          <p:cNvPr id="3" name="Content Placeholder 2"/>
          <p:cNvSpPr>
            <a:spLocks noGrp="1"/>
          </p:cNvSpPr>
          <p:nvPr>
            <p:ph idx="1"/>
          </p:nvPr>
        </p:nvSpPr>
        <p:spPr/>
        <p:txBody>
          <a:bodyPr/>
          <a:lstStyle/>
          <a:p>
            <a:pPr algn="just"/>
            <a:r>
              <a:rPr lang="en-US" dirty="0" smtClean="0"/>
              <a:t>Each variable of structure has its own copy of member variables. </a:t>
            </a:r>
          </a:p>
          <a:p>
            <a:pPr algn="just"/>
            <a:r>
              <a:rPr lang="en-US" dirty="0" smtClean="0">
                <a:solidFill>
                  <a:srgbClr val="FF0000"/>
                </a:solidFill>
              </a:rPr>
              <a:t>The member variables are accessed using the dot (.) operator or member operator.  </a:t>
            </a:r>
          </a:p>
          <a:p>
            <a:pPr algn="just"/>
            <a:r>
              <a:rPr lang="en-US" dirty="0" smtClean="0"/>
              <a:t>For example: </a:t>
            </a:r>
            <a:r>
              <a:rPr lang="en-US" i="1" dirty="0" smtClean="0"/>
              <a:t>st1.name </a:t>
            </a:r>
            <a:r>
              <a:rPr lang="en-US" dirty="0" smtClean="0"/>
              <a:t>is member variable </a:t>
            </a:r>
            <a:r>
              <a:rPr lang="en-US" i="1" dirty="0" smtClean="0"/>
              <a:t>name</a:t>
            </a:r>
            <a:r>
              <a:rPr lang="en-US" dirty="0" smtClean="0"/>
              <a:t> of </a:t>
            </a:r>
            <a:r>
              <a:rPr lang="en-US" i="1" dirty="0" smtClean="0"/>
              <a:t>st1 </a:t>
            </a:r>
            <a:r>
              <a:rPr lang="en-US" dirty="0" smtClean="0"/>
              <a:t>structure variable while </a:t>
            </a:r>
            <a:r>
              <a:rPr lang="en-US" i="1" dirty="0" smtClean="0"/>
              <a:t>st3.gender </a:t>
            </a:r>
            <a:r>
              <a:rPr lang="en-US" dirty="0" smtClean="0"/>
              <a:t>is member variable </a:t>
            </a:r>
            <a:r>
              <a:rPr lang="en-US" i="1" dirty="0" smtClean="0"/>
              <a:t>gender</a:t>
            </a:r>
            <a:r>
              <a:rPr lang="en-US" dirty="0" smtClean="0"/>
              <a:t> of </a:t>
            </a:r>
            <a:r>
              <a:rPr lang="en-US" i="1" dirty="0" smtClean="0"/>
              <a:t>st3</a:t>
            </a:r>
            <a:r>
              <a:rPr lang="en-US" dirty="0" smtClean="0"/>
              <a:t> structure variable.</a:t>
            </a:r>
            <a:endParaRPr lang="en-US" i="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ransition spd="med">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0"/>
            <a:ext cx="7498080" cy="6858000"/>
          </a:xfrm>
        </p:spPr>
        <p:txBody>
          <a:bodyPr>
            <a:normAutofit fontScale="40000" lnSpcReduction="20000"/>
          </a:bodyPr>
          <a:lstStyle/>
          <a:p>
            <a:pPr>
              <a:buNone/>
            </a:pPr>
            <a:r>
              <a:rPr lang="en-US" b="1" dirty="0" smtClean="0"/>
              <a:t>void main()</a:t>
            </a:r>
          </a:p>
          <a:p>
            <a:pPr>
              <a:buNone/>
            </a:pPr>
            <a:r>
              <a:rPr lang="en-US" b="1" dirty="0" smtClean="0"/>
              <a:t>{</a:t>
            </a:r>
          </a:p>
          <a:p>
            <a:pPr>
              <a:buNone/>
            </a:pPr>
            <a:r>
              <a:rPr lang="en-US" b="1" dirty="0" smtClean="0"/>
              <a:t>struct </a:t>
            </a:r>
            <a:r>
              <a:rPr lang="en-US" b="1" dirty="0" err="1" smtClean="0"/>
              <a:t>personal_record</a:t>
            </a:r>
            <a:r>
              <a:rPr lang="en-US" b="1" dirty="0" smtClean="0"/>
              <a:t> person;</a:t>
            </a:r>
          </a:p>
          <a:p>
            <a:pPr>
              <a:buNone/>
            </a:pPr>
            <a:r>
              <a:rPr lang="en-US" b="1" dirty="0" smtClean="0"/>
              <a:t>clrscr();</a:t>
            </a:r>
          </a:p>
          <a:p>
            <a:pPr>
              <a:buNone/>
            </a:pPr>
            <a:r>
              <a:rPr lang="en-US" b="1" dirty="0" smtClean="0"/>
              <a:t>printf(“ Enter name:\t");</a:t>
            </a:r>
          </a:p>
          <a:p>
            <a:pPr>
              <a:buNone/>
            </a:pPr>
            <a:r>
              <a:rPr lang="en-US" b="1" dirty="0" smtClean="0"/>
              <a:t>scanf("%s", person.name);</a:t>
            </a:r>
          </a:p>
          <a:p>
            <a:pPr>
              <a:buNone/>
            </a:pPr>
            <a:r>
              <a:rPr lang="en-US" b="1" dirty="0" smtClean="0"/>
              <a:t>printf("\n Enter day of birthday:\t");</a:t>
            </a:r>
          </a:p>
          <a:p>
            <a:pPr>
              <a:buNone/>
            </a:pPr>
            <a:r>
              <a:rPr lang="en-US" b="1" dirty="0" smtClean="0"/>
              <a:t>scanf("%d", &amp;</a:t>
            </a:r>
            <a:r>
              <a:rPr lang="en-US" b="1" dirty="0" err="1" smtClean="0"/>
              <a:t>person.birthday.day</a:t>
            </a:r>
            <a:r>
              <a:rPr lang="en-US" b="1" dirty="0" smtClean="0"/>
              <a:t>);</a:t>
            </a:r>
          </a:p>
          <a:p>
            <a:pPr>
              <a:buNone/>
            </a:pPr>
            <a:r>
              <a:rPr lang="en-US" b="1" dirty="0" smtClean="0"/>
              <a:t>printf("\n Enter month of birthday:\t");</a:t>
            </a:r>
          </a:p>
          <a:p>
            <a:pPr>
              <a:buNone/>
            </a:pPr>
            <a:r>
              <a:rPr lang="en-US" b="1" dirty="0" smtClean="0"/>
              <a:t>scanf("%d", &amp;</a:t>
            </a:r>
            <a:r>
              <a:rPr lang="en-US" b="1" dirty="0" err="1" smtClean="0"/>
              <a:t>person.birthday.month</a:t>
            </a:r>
            <a:r>
              <a:rPr lang="en-US" b="1" dirty="0" smtClean="0"/>
              <a:t>);</a:t>
            </a:r>
          </a:p>
          <a:p>
            <a:pPr>
              <a:buNone/>
            </a:pPr>
            <a:r>
              <a:rPr lang="en-US" b="1" dirty="0" smtClean="0"/>
              <a:t>printf("\n Enter year of birthday:\t");</a:t>
            </a:r>
          </a:p>
          <a:p>
            <a:pPr>
              <a:buNone/>
            </a:pPr>
            <a:r>
              <a:rPr lang="en-US" b="1" dirty="0" smtClean="0"/>
              <a:t>scanf("%d", &amp;</a:t>
            </a:r>
            <a:r>
              <a:rPr lang="en-US" b="1" dirty="0" err="1" smtClean="0"/>
              <a:t>person.birthday.year</a:t>
            </a:r>
            <a:r>
              <a:rPr lang="en-US" b="1" dirty="0" smtClean="0"/>
              <a:t>);</a:t>
            </a:r>
          </a:p>
          <a:p>
            <a:pPr>
              <a:buNone/>
            </a:pPr>
            <a:r>
              <a:rPr lang="en-US" b="1" dirty="0" smtClean="0"/>
              <a:t>printf("\n Enter day of death:\t");</a:t>
            </a:r>
          </a:p>
          <a:p>
            <a:pPr>
              <a:buNone/>
            </a:pPr>
            <a:r>
              <a:rPr lang="en-US" b="1" dirty="0" smtClean="0"/>
              <a:t>scanf("%d", &amp;</a:t>
            </a:r>
            <a:r>
              <a:rPr lang="en-US" b="1" dirty="0" err="1" smtClean="0"/>
              <a:t>person.deathday.day</a:t>
            </a:r>
            <a:r>
              <a:rPr lang="en-US" b="1" dirty="0" smtClean="0"/>
              <a:t>);</a:t>
            </a:r>
          </a:p>
          <a:p>
            <a:pPr>
              <a:buNone/>
            </a:pPr>
            <a:r>
              <a:rPr lang="en-US" b="1" dirty="0" smtClean="0"/>
              <a:t>printf("\n Enter month of death:\t");</a:t>
            </a:r>
          </a:p>
          <a:p>
            <a:pPr>
              <a:buNone/>
            </a:pPr>
            <a:r>
              <a:rPr lang="en-US" b="1" dirty="0" smtClean="0"/>
              <a:t>scanf("%d", &amp;</a:t>
            </a:r>
            <a:r>
              <a:rPr lang="en-US" b="1" dirty="0" err="1" smtClean="0"/>
              <a:t>person.deathday.month</a:t>
            </a:r>
            <a:r>
              <a:rPr lang="en-US" b="1" dirty="0" smtClean="0"/>
              <a:t>);</a:t>
            </a:r>
          </a:p>
          <a:p>
            <a:pPr>
              <a:buNone/>
            </a:pPr>
            <a:r>
              <a:rPr lang="en-US" b="1" dirty="0" smtClean="0"/>
              <a:t>printf("\n Enter year of death:\t");</a:t>
            </a:r>
          </a:p>
          <a:p>
            <a:pPr>
              <a:buNone/>
            </a:pPr>
            <a:r>
              <a:rPr lang="en-US" b="1" dirty="0" smtClean="0"/>
              <a:t>scanf("%d", &amp;</a:t>
            </a:r>
            <a:r>
              <a:rPr lang="en-US" b="1" dirty="0" err="1" smtClean="0"/>
              <a:t>person.deathday.year</a:t>
            </a:r>
            <a:r>
              <a:rPr lang="en-US" b="1" dirty="0" smtClean="0"/>
              <a:t>);</a:t>
            </a:r>
          </a:p>
          <a:p>
            <a:pPr>
              <a:buNone/>
            </a:pPr>
            <a:r>
              <a:rPr lang="en-US" b="1" dirty="0" smtClean="0"/>
              <a:t>printf("\n Enter salary:\t");</a:t>
            </a:r>
          </a:p>
          <a:p>
            <a:pPr>
              <a:buNone/>
            </a:pPr>
            <a:r>
              <a:rPr lang="en-US" b="1" dirty="0" smtClean="0"/>
              <a:t>scanf("%f", &amp;</a:t>
            </a:r>
            <a:r>
              <a:rPr lang="en-US" b="1" dirty="0" err="1" smtClean="0"/>
              <a:t>person.salary</a:t>
            </a:r>
            <a:r>
              <a:rPr lang="en-US" b="1" dirty="0" smtClean="0"/>
              <a:t>);</a:t>
            </a:r>
          </a:p>
          <a:p>
            <a:pPr>
              <a:buNone/>
            </a:pPr>
            <a:r>
              <a:rPr lang="en-US" b="1" dirty="0" smtClean="0"/>
              <a:t>printf("\n Name:%s", person.name);</a:t>
            </a:r>
          </a:p>
          <a:p>
            <a:pPr>
              <a:buNone/>
            </a:pPr>
            <a:r>
              <a:rPr lang="en-US" b="1" dirty="0" smtClean="0"/>
              <a:t>printf("\n Birthday:%d-%d-%d",person.birthday.month,person.birthday.day,person.birthday.year);</a:t>
            </a:r>
          </a:p>
          <a:p>
            <a:pPr>
              <a:buNone/>
            </a:pPr>
            <a:r>
              <a:rPr lang="en-US" b="1" dirty="0" smtClean="0"/>
              <a:t>printf("\n </a:t>
            </a:r>
            <a:r>
              <a:rPr lang="en-US" b="1" dirty="0" err="1" smtClean="0"/>
              <a:t>Deathday</a:t>
            </a:r>
            <a:r>
              <a:rPr lang="en-US" b="1" dirty="0" smtClean="0"/>
              <a:t>:%d-%d-%d",person.deathday.month,person.deathday.day,person.deathday.year);</a:t>
            </a:r>
          </a:p>
          <a:p>
            <a:pPr>
              <a:buNone/>
            </a:pPr>
            <a:r>
              <a:rPr lang="en-US" b="1" dirty="0" smtClean="0"/>
              <a:t>printf("\n Salary:%f",  </a:t>
            </a:r>
            <a:r>
              <a:rPr lang="en-US" b="1" dirty="0" err="1" smtClean="0"/>
              <a:t>person.salary</a:t>
            </a:r>
            <a:r>
              <a:rPr lang="en-US" b="1" dirty="0" smtClean="0"/>
              <a:t>);</a:t>
            </a:r>
          </a:p>
          <a:p>
            <a:pPr>
              <a:buNone/>
            </a:pPr>
            <a:r>
              <a:rPr lang="en-US" b="1" dirty="0" smtClean="0"/>
              <a:t>getch();</a:t>
            </a:r>
          </a:p>
          <a:p>
            <a:pPr>
              <a:buNone/>
            </a:pPr>
            <a:r>
              <a:rPr lang="en-US" b="1" dirty="0" smtClean="0"/>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50</a:t>
            </a:fld>
            <a:endParaRPr lang="en-US"/>
          </a:p>
        </p:txBody>
      </p:sp>
    </p:spTree>
  </p:cSld>
  <p:clrMapOvr>
    <a:masterClrMapping/>
  </p:clrMapOvr>
  <p:transition spd="med">
    <p:wipe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b="1" i="1" dirty="0" smtClean="0">
                <a:solidFill>
                  <a:srgbClr val="FF0000"/>
                </a:solidFill>
              </a:rPr>
              <a:t>Note:- More than one type of structures can be nested…</a:t>
            </a:r>
          </a:p>
        </p:txBody>
      </p:sp>
      <p:sp>
        <p:nvSpPr>
          <p:cNvPr id="5" name="Slide Number Placeholder 4"/>
          <p:cNvSpPr>
            <a:spLocks noGrp="1"/>
          </p:cNvSpPr>
          <p:nvPr>
            <p:ph type="sldNum" sz="quarter" idx="12"/>
          </p:nvPr>
        </p:nvSpPr>
        <p:spPr/>
        <p:txBody>
          <a:bodyPr/>
          <a:lstStyle/>
          <a:p>
            <a:fld id="{B6F15528-21DE-4FAA-801E-634DDDAF4B2B}" type="slidenum">
              <a:rPr lang="en-US" smtClean="0"/>
              <a:pPr/>
              <a:t>51</a:t>
            </a:fld>
            <a:endParaRPr lang="en-US"/>
          </a:p>
        </p:txBody>
      </p:sp>
      <p:sp>
        <p:nvSpPr>
          <p:cNvPr id="6" name="Title 1"/>
          <p:cNvSpPr>
            <a:spLocks noGrp="1"/>
          </p:cNvSpPr>
          <p:nvPr>
            <p:ph type="title"/>
          </p:nvPr>
        </p:nvSpPr>
        <p:spPr>
          <a:xfrm>
            <a:off x="1295400" y="152400"/>
            <a:ext cx="7708392" cy="1143000"/>
          </a:xfrm>
        </p:spPr>
        <p:txBody>
          <a:bodyPr>
            <a:noAutofit/>
          </a:bodyPr>
          <a:lstStyle/>
          <a:p>
            <a:r>
              <a:rPr lang="en-US" sz="3600" b="1" dirty="0" smtClean="0"/>
              <a:t>Structure within another Structure 		(Nested Structure)…</a:t>
            </a:r>
            <a:endParaRPr lang="en-US" sz="3600" b="1" dirty="0"/>
          </a:p>
        </p:txBody>
      </p:sp>
    </p:spTree>
  </p:cSld>
  <p:clrMapOvr>
    <a:masterClrMapping/>
  </p:clrMapOvr>
  <p:transition spd="med">
    <p:wipe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52400"/>
            <a:ext cx="7498080" cy="6096000"/>
          </a:xfrm>
        </p:spPr>
        <p:txBody>
          <a:bodyPr>
            <a:normAutofit fontScale="55000" lnSpcReduction="20000"/>
          </a:bodyPr>
          <a:lstStyle/>
          <a:p>
            <a:pPr>
              <a:buNone/>
            </a:pPr>
            <a:r>
              <a:rPr lang="en-US" b="1" dirty="0" smtClean="0"/>
              <a:t>struct  date</a:t>
            </a:r>
          </a:p>
          <a:p>
            <a:pPr>
              <a:buNone/>
            </a:pPr>
            <a:r>
              <a:rPr lang="en-US" b="1" dirty="0" smtClean="0"/>
              <a:t>	   {</a:t>
            </a:r>
          </a:p>
          <a:p>
            <a:pPr>
              <a:buNone/>
            </a:pPr>
            <a:r>
              <a:rPr lang="en-US" b="1" dirty="0" smtClean="0"/>
              <a:t>	   int day;</a:t>
            </a:r>
          </a:p>
          <a:p>
            <a:pPr>
              <a:buNone/>
            </a:pPr>
            <a:r>
              <a:rPr lang="en-US" b="1" dirty="0" smtClean="0"/>
              <a:t>	   int month;</a:t>
            </a:r>
          </a:p>
          <a:p>
            <a:pPr>
              <a:buNone/>
            </a:pPr>
            <a:r>
              <a:rPr lang="en-US" b="1" dirty="0" smtClean="0"/>
              <a:t>	   int year;</a:t>
            </a:r>
          </a:p>
          <a:p>
            <a:pPr>
              <a:buNone/>
            </a:pPr>
            <a:r>
              <a:rPr lang="en-US" b="1" dirty="0" smtClean="0"/>
              <a:t>	   };</a:t>
            </a:r>
          </a:p>
          <a:p>
            <a:pPr>
              <a:buNone/>
            </a:pPr>
            <a:endParaRPr lang="en-US" b="1" dirty="0" smtClean="0"/>
          </a:p>
          <a:p>
            <a:pPr>
              <a:buNone/>
            </a:pPr>
            <a:r>
              <a:rPr lang="en-US" b="1" dirty="0" smtClean="0"/>
              <a:t>struct name</a:t>
            </a:r>
          </a:p>
          <a:p>
            <a:pPr>
              <a:buNone/>
            </a:pPr>
            <a:r>
              <a:rPr lang="en-US" b="1" dirty="0" smtClean="0"/>
              <a:t>	{</a:t>
            </a:r>
          </a:p>
          <a:p>
            <a:pPr>
              <a:buNone/>
            </a:pPr>
            <a:r>
              <a:rPr lang="en-US" b="1" dirty="0" smtClean="0"/>
              <a:t>	char </a:t>
            </a:r>
            <a:r>
              <a:rPr lang="en-US" b="1" dirty="0" err="1" smtClean="0"/>
              <a:t>first_name</a:t>
            </a:r>
            <a:r>
              <a:rPr lang="en-US" b="1" dirty="0" smtClean="0"/>
              <a:t>[10];</a:t>
            </a:r>
          </a:p>
          <a:p>
            <a:pPr>
              <a:buNone/>
            </a:pPr>
            <a:r>
              <a:rPr lang="en-US" b="1" dirty="0" smtClean="0"/>
              <a:t>	char </a:t>
            </a:r>
            <a:r>
              <a:rPr lang="en-US" b="1" dirty="0" err="1" smtClean="0"/>
              <a:t>middle_name</a:t>
            </a:r>
            <a:r>
              <a:rPr lang="en-US" b="1" dirty="0" smtClean="0"/>
              <a:t>[10];</a:t>
            </a:r>
          </a:p>
          <a:p>
            <a:pPr>
              <a:buNone/>
            </a:pPr>
            <a:r>
              <a:rPr lang="en-US" b="1" dirty="0" smtClean="0"/>
              <a:t>	char </a:t>
            </a:r>
            <a:r>
              <a:rPr lang="en-US" b="1" dirty="0" err="1" smtClean="0"/>
              <a:t>last_name</a:t>
            </a:r>
            <a:r>
              <a:rPr lang="en-US" b="1" dirty="0" smtClean="0"/>
              <a:t>[10];</a:t>
            </a:r>
          </a:p>
          <a:p>
            <a:pPr>
              <a:buNone/>
            </a:pPr>
            <a:r>
              <a:rPr lang="en-US" b="1" dirty="0" smtClean="0"/>
              <a:t>	};</a:t>
            </a:r>
          </a:p>
          <a:p>
            <a:pPr>
              <a:buNone/>
            </a:pPr>
            <a:endParaRPr lang="en-US" b="1" dirty="0" smtClean="0"/>
          </a:p>
          <a:p>
            <a:pPr>
              <a:buNone/>
            </a:pPr>
            <a:r>
              <a:rPr lang="en-US" b="1" dirty="0" smtClean="0"/>
              <a:t>struct </a:t>
            </a:r>
            <a:r>
              <a:rPr lang="en-US" b="1" dirty="0" err="1" smtClean="0"/>
              <a:t>personal_record</a:t>
            </a:r>
            <a:endParaRPr lang="en-US" b="1" dirty="0" smtClean="0"/>
          </a:p>
          <a:p>
            <a:pPr>
              <a:buNone/>
            </a:pPr>
            <a:r>
              <a:rPr lang="en-US" b="1" dirty="0" smtClean="0"/>
              <a:t>	{</a:t>
            </a:r>
          </a:p>
          <a:p>
            <a:pPr>
              <a:buNone/>
            </a:pPr>
            <a:r>
              <a:rPr lang="en-US" b="1" dirty="0" smtClean="0"/>
              <a:t>	float salary;</a:t>
            </a:r>
          </a:p>
          <a:p>
            <a:pPr>
              <a:buNone/>
            </a:pPr>
            <a:r>
              <a:rPr lang="en-US" b="1" dirty="0" smtClean="0"/>
              <a:t>	struct date </a:t>
            </a:r>
            <a:r>
              <a:rPr lang="en-US" b="1" dirty="0" err="1" smtClean="0"/>
              <a:t>birthday,deathday</a:t>
            </a:r>
            <a:r>
              <a:rPr lang="en-US" b="1" dirty="0" smtClean="0"/>
              <a:t>;</a:t>
            </a:r>
          </a:p>
          <a:p>
            <a:pPr>
              <a:buNone/>
            </a:pPr>
            <a:r>
              <a:rPr lang="en-US" b="1" dirty="0" smtClean="0"/>
              <a:t>	struct name </a:t>
            </a:r>
            <a:r>
              <a:rPr lang="en-US" b="1" dirty="0" err="1" smtClean="0"/>
              <a:t>full_name</a:t>
            </a:r>
            <a:r>
              <a:rPr lang="en-US" b="1" dirty="0" smtClean="0"/>
              <a:t>;</a:t>
            </a:r>
          </a:p>
          <a:p>
            <a:pPr>
              <a:buNone/>
            </a:pPr>
            <a:r>
              <a:rPr lang="en-US" b="1" dirty="0" smtClean="0"/>
              <a:t>	};</a:t>
            </a:r>
          </a:p>
        </p:txBody>
      </p:sp>
      <p:sp>
        <p:nvSpPr>
          <p:cNvPr id="5" name="Slide Number Placeholder 4"/>
          <p:cNvSpPr>
            <a:spLocks noGrp="1"/>
          </p:cNvSpPr>
          <p:nvPr>
            <p:ph type="sldNum" sz="quarter" idx="12"/>
          </p:nvPr>
        </p:nvSpPr>
        <p:spPr/>
        <p:txBody>
          <a:bodyPr/>
          <a:lstStyle/>
          <a:p>
            <a:fld id="{B6F15528-21DE-4FAA-801E-634DDDAF4B2B}" type="slidenum">
              <a:rPr lang="en-US" smtClean="0"/>
              <a:pPr/>
              <a:t>52</a:t>
            </a:fld>
            <a:endParaRPr lang="en-US"/>
          </a:p>
        </p:txBody>
      </p:sp>
    </p:spTree>
  </p:cSld>
  <p:clrMapOvr>
    <a:masterClrMapping/>
  </p:clrMapOvr>
  <p:transition spd="med">
    <p:wipe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76200"/>
            <a:ext cx="7498080" cy="6477000"/>
          </a:xfrm>
        </p:spPr>
        <p:txBody>
          <a:bodyPr>
            <a:normAutofit fontScale="77500" lnSpcReduction="20000"/>
          </a:bodyPr>
          <a:lstStyle/>
          <a:p>
            <a:pPr>
              <a:buNone/>
            </a:pPr>
            <a:r>
              <a:rPr lang="en-US" b="1" dirty="0" smtClean="0"/>
              <a:t>void main()</a:t>
            </a:r>
          </a:p>
          <a:p>
            <a:pPr>
              <a:buNone/>
            </a:pPr>
            <a:r>
              <a:rPr lang="en-US" b="1" dirty="0" smtClean="0"/>
              <a:t>{</a:t>
            </a:r>
          </a:p>
          <a:p>
            <a:pPr>
              <a:buNone/>
            </a:pPr>
            <a:r>
              <a:rPr lang="en-US" b="1" dirty="0" smtClean="0"/>
              <a:t>struct </a:t>
            </a:r>
            <a:r>
              <a:rPr lang="en-US" b="1" dirty="0" err="1" smtClean="0"/>
              <a:t>personal_record</a:t>
            </a:r>
            <a:r>
              <a:rPr lang="en-US" b="1" dirty="0" smtClean="0"/>
              <a:t> person;</a:t>
            </a:r>
          </a:p>
          <a:p>
            <a:pPr>
              <a:buNone/>
            </a:pPr>
            <a:r>
              <a:rPr lang="en-US" b="1" dirty="0" smtClean="0"/>
              <a:t>clrscr();</a:t>
            </a:r>
          </a:p>
          <a:p>
            <a:pPr>
              <a:buNone/>
            </a:pPr>
            <a:r>
              <a:rPr lang="en-US" b="1" dirty="0" smtClean="0"/>
              <a:t>printf("Enter first name:\t");</a:t>
            </a:r>
          </a:p>
          <a:p>
            <a:pPr>
              <a:buNone/>
            </a:pPr>
            <a:r>
              <a:rPr lang="en-US" b="1" dirty="0" smtClean="0"/>
              <a:t>scanf("%s", </a:t>
            </a:r>
            <a:r>
              <a:rPr lang="en-US" b="1" dirty="0" err="1" smtClean="0"/>
              <a:t>person.full_name.first_name</a:t>
            </a:r>
            <a:r>
              <a:rPr lang="en-US" b="1" dirty="0" smtClean="0"/>
              <a:t>);</a:t>
            </a:r>
          </a:p>
          <a:p>
            <a:pPr>
              <a:buNone/>
            </a:pPr>
            <a:r>
              <a:rPr lang="en-US" b="1" dirty="0" smtClean="0"/>
              <a:t>printf("Enter middle name:\t");</a:t>
            </a:r>
          </a:p>
          <a:p>
            <a:pPr>
              <a:buNone/>
            </a:pPr>
            <a:r>
              <a:rPr lang="en-US" b="1" dirty="0" smtClean="0"/>
              <a:t>scanf("%s", </a:t>
            </a:r>
            <a:r>
              <a:rPr lang="en-US" b="1" dirty="0" err="1" smtClean="0"/>
              <a:t>person.full_name.middle_name</a:t>
            </a:r>
            <a:r>
              <a:rPr lang="en-US" b="1" dirty="0" smtClean="0"/>
              <a:t>);</a:t>
            </a:r>
          </a:p>
          <a:p>
            <a:pPr>
              <a:buNone/>
            </a:pPr>
            <a:r>
              <a:rPr lang="en-US" b="1" dirty="0" smtClean="0"/>
              <a:t>printf("Enter last name:\t");</a:t>
            </a:r>
          </a:p>
          <a:p>
            <a:pPr>
              <a:buNone/>
            </a:pPr>
            <a:r>
              <a:rPr lang="en-US" b="1" dirty="0" smtClean="0"/>
              <a:t>scanf("%s", </a:t>
            </a:r>
            <a:r>
              <a:rPr lang="en-US" b="1" dirty="0" err="1" smtClean="0"/>
              <a:t>person.full_name.last_name</a:t>
            </a:r>
            <a:r>
              <a:rPr lang="en-US" b="1" dirty="0" smtClean="0"/>
              <a:t>);</a:t>
            </a:r>
          </a:p>
          <a:p>
            <a:pPr>
              <a:buNone/>
            </a:pPr>
            <a:r>
              <a:rPr lang="en-US" b="1" dirty="0" smtClean="0"/>
              <a:t>printf("\</a:t>
            </a:r>
            <a:r>
              <a:rPr lang="en-US" b="1" dirty="0" err="1" smtClean="0"/>
              <a:t>nEnter</a:t>
            </a:r>
            <a:r>
              <a:rPr lang="en-US" b="1" dirty="0" smtClean="0"/>
              <a:t> day of birthday:\t");</a:t>
            </a:r>
          </a:p>
          <a:p>
            <a:pPr>
              <a:buNone/>
            </a:pPr>
            <a:r>
              <a:rPr lang="en-US" b="1" dirty="0" smtClean="0"/>
              <a:t>scanf("%d", &amp;</a:t>
            </a:r>
            <a:r>
              <a:rPr lang="en-US" b="1" dirty="0" err="1" smtClean="0"/>
              <a:t>person.birthday.day</a:t>
            </a:r>
            <a:r>
              <a:rPr lang="en-US" b="1" dirty="0" smtClean="0"/>
              <a:t>);</a:t>
            </a:r>
          </a:p>
          <a:p>
            <a:pPr>
              <a:buNone/>
            </a:pPr>
            <a:r>
              <a:rPr lang="en-US" b="1" dirty="0" smtClean="0"/>
              <a:t>printf("\</a:t>
            </a:r>
            <a:r>
              <a:rPr lang="en-US" b="1" dirty="0" err="1" smtClean="0"/>
              <a:t>nEnter</a:t>
            </a:r>
            <a:r>
              <a:rPr lang="en-US" b="1" dirty="0" smtClean="0"/>
              <a:t> month of birthday:\t");</a:t>
            </a:r>
          </a:p>
          <a:p>
            <a:pPr>
              <a:buNone/>
            </a:pPr>
            <a:r>
              <a:rPr lang="en-US" b="1" dirty="0" smtClean="0"/>
              <a:t>scanf("%d", &amp;</a:t>
            </a:r>
            <a:r>
              <a:rPr lang="en-US" b="1" dirty="0" err="1" smtClean="0"/>
              <a:t>person.birthday.month</a:t>
            </a:r>
            <a:r>
              <a:rPr lang="en-US" b="1" dirty="0" smtClean="0"/>
              <a:t>);</a:t>
            </a:r>
          </a:p>
          <a:p>
            <a:pPr>
              <a:buNone/>
            </a:pPr>
            <a:r>
              <a:rPr lang="en-US" b="1" dirty="0" smtClean="0"/>
              <a:t>printf("\</a:t>
            </a:r>
            <a:r>
              <a:rPr lang="en-US" b="1" dirty="0" err="1" smtClean="0"/>
              <a:t>nEnter</a:t>
            </a:r>
            <a:r>
              <a:rPr lang="en-US" b="1" dirty="0" smtClean="0"/>
              <a:t> year of birthday:\t");</a:t>
            </a:r>
          </a:p>
          <a:p>
            <a:pPr>
              <a:buNone/>
            </a:pPr>
            <a:r>
              <a:rPr lang="en-US" b="1" dirty="0" smtClean="0"/>
              <a:t>scanf("%d", &amp;</a:t>
            </a:r>
            <a:r>
              <a:rPr lang="en-US" b="1" dirty="0" err="1" smtClean="0"/>
              <a:t>person.birthday.year</a:t>
            </a:r>
            <a:r>
              <a:rPr lang="en-US" b="1" dirty="0" smtClean="0"/>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53</a:t>
            </a:fld>
            <a:endParaRPr lang="en-US"/>
          </a:p>
        </p:txBody>
      </p:sp>
    </p:spTree>
  </p:cSld>
  <p:clrMapOvr>
    <a:masterClrMapping/>
  </p:clrMapOvr>
  <p:transition spd="med">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498080" cy="5943600"/>
          </a:xfrm>
        </p:spPr>
        <p:txBody>
          <a:bodyPr>
            <a:normAutofit fontScale="55000" lnSpcReduction="20000"/>
          </a:bodyPr>
          <a:lstStyle/>
          <a:p>
            <a:pPr>
              <a:buNone/>
            </a:pPr>
            <a:r>
              <a:rPr lang="en-US" b="1" dirty="0" smtClean="0"/>
              <a:t>printf("\</a:t>
            </a:r>
            <a:r>
              <a:rPr lang="en-US" b="1" dirty="0" err="1" smtClean="0"/>
              <a:t>nEnter</a:t>
            </a:r>
            <a:r>
              <a:rPr lang="en-US" b="1" dirty="0" smtClean="0"/>
              <a:t> day of death:\t");</a:t>
            </a:r>
          </a:p>
          <a:p>
            <a:pPr>
              <a:buNone/>
            </a:pPr>
            <a:r>
              <a:rPr lang="en-US" b="1" dirty="0" smtClean="0"/>
              <a:t>scanf("%</a:t>
            </a:r>
            <a:r>
              <a:rPr lang="en-US" b="1" dirty="0" err="1" smtClean="0"/>
              <a:t>d",&amp;person.deathday.day</a:t>
            </a:r>
            <a:r>
              <a:rPr lang="en-US" b="1" dirty="0" smtClean="0"/>
              <a:t>);</a:t>
            </a:r>
          </a:p>
          <a:p>
            <a:pPr>
              <a:buNone/>
            </a:pPr>
            <a:r>
              <a:rPr lang="en-US" b="1" dirty="0" smtClean="0"/>
              <a:t>printf("\</a:t>
            </a:r>
            <a:r>
              <a:rPr lang="en-US" b="1" dirty="0" err="1" smtClean="0"/>
              <a:t>nEnter</a:t>
            </a:r>
            <a:r>
              <a:rPr lang="en-US" b="1" dirty="0" smtClean="0"/>
              <a:t> month of death:\t");</a:t>
            </a:r>
          </a:p>
          <a:p>
            <a:pPr>
              <a:buNone/>
            </a:pPr>
            <a:r>
              <a:rPr lang="en-US" b="1" dirty="0" smtClean="0"/>
              <a:t>scanf("%</a:t>
            </a:r>
            <a:r>
              <a:rPr lang="en-US" b="1" dirty="0" err="1" smtClean="0"/>
              <a:t>d",&amp;person.deathday.month</a:t>
            </a:r>
            <a:r>
              <a:rPr lang="en-US" b="1" dirty="0" smtClean="0"/>
              <a:t>);</a:t>
            </a:r>
          </a:p>
          <a:p>
            <a:pPr>
              <a:buNone/>
            </a:pPr>
            <a:r>
              <a:rPr lang="en-US" b="1" dirty="0" smtClean="0"/>
              <a:t>printf("\</a:t>
            </a:r>
            <a:r>
              <a:rPr lang="en-US" b="1" dirty="0" err="1" smtClean="0"/>
              <a:t>nEnter</a:t>
            </a:r>
            <a:r>
              <a:rPr lang="en-US" b="1" dirty="0" smtClean="0"/>
              <a:t> year of death:\t");</a:t>
            </a:r>
          </a:p>
          <a:p>
            <a:pPr>
              <a:buNone/>
            </a:pPr>
            <a:r>
              <a:rPr lang="en-US" b="1" dirty="0" smtClean="0"/>
              <a:t>scanf("%</a:t>
            </a:r>
            <a:r>
              <a:rPr lang="en-US" b="1" dirty="0" err="1" smtClean="0"/>
              <a:t>d",&amp;person.deathday.year</a:t>
            </a:r>
            <a:r>
              <a:rPr lang="en-US" b="1" dirty="0" smtClean="0"/>
              <a:t>);</a:t>
            </a:r>
          </a:p>
          <a:p>
            <a:pPr>
              <a:buNone/>
            </a:pPr>
            <a:r>
              <a:rPr lang="en-US" b="1" dirty="0" smtClean="0"/>
              <a:t>printf("\</a:t>
            </a:r>
            <a:r>
              <a:rPr lang="en-US" b="1" dirty="0" err="1" smtClean="0"/>
              <a:t>nEnter</a:t>
            </a:r>
            <a:r>
              <a:rPr lang="en-US" b="1" dirty="0" smtClean="0"/>
              <a:t> salary:\t");</a:t>
            </a:r>
          </a:p>
          <a:p>
            <a:pPr>
              <a:buNone/>
            </a:pPr>
            <a:r>
              <a:rPr lang="en-US" b="1" dirty="0" smtClean="0"/>
              <a:t>scanf("%</a:t>
            </a:r>
            <a:r>
              <a:rPr lang="en-US" b="1" dirty="0" err="1" smtClean="0"/>
              <a:t>f",&amp;person.salary</a:t>
            </a:r>
            <a:r>
              <a:rPr lang="en-US" b="1" dirty="0" smtClean="0"/>
              <a:t>);</a:t>
            </a:r>
          </a:p>
          <a:p>
            <a:pPr>
              <a:buNone/>
            </a:pPr>
            <a:r>
              <a:rPr lang="en-US" b="1" dirty="0" smtClean="0"/>
              <a:t>printf("\</a:t>
            </a:r>
            <a:r>
              <a:rPr lang="en-US" b="1" dirty="0" err="1" smtClean="0"/>
              <a:t>nName</a:t>
            </a:r>
            <a:r>
              <a:rPr lang="en-US" b="1" dirty="0" smtClean="0"/>
              <a:t>:%s %s %s",person.full_name.first_name,person.full_name.middle_name,person.full_name.last_name);</a:t>
            </a:r>
          </a:p>
          <a:p>
            <a:pPr>
              <a:buNone/>
            </a:pPr>
            <a:r>
              <a:rPr lang="en-US" b="1" dirty="0" smtClean="0"/>
              <a:t>printf("\</a:t>
            </a:r>
            <a:r>
              <a:rPr lang="en-US" b="1" dirty="0" err="1" smtClean="0"/>
              <a:t>nBirthday</a:t>
            </a:r>
            <a:r>
              <a:rPr lang="en-US" b="1" dirty="0" smtClean="0"/>
              <a:t>:%d-%d-%d",person.birthday.month,person.birthday.day,person.birthday.year);</a:t>
            </a:r>
          </a:p>
          <a:p>
            <a:pPr>
              <a:buNone/>
            </a:pPr>
            <a:r>
              <a:rPr lang="en-US" b="1" dirty="0" smtClean="0"/>
              <a:t>printf("\</a:t>
            </a:r>
            <a:r>
              <a:rPr lang="en-US" b="1" dirty="0" err="1" smtClean="0"/>
              <a:t>nDeathday</a:t>
            </a:r>
            <a:r>
              <a:rPr lang="en-US" b="1" dirty="0" smtClean="0"/>
              <a:t>:%d-%d-%d",person.deathday.month,person.deathday.day,person.deathday.year);</a:t>
            </a:r>
          </a:p>
          <a:p>
            <a:pPr>
              <a:buNone/>
            </a:pPr>
            <a:r>
              <a:rPr lang="en-US" b="1" dirty="0" smtClean="0"/>
              <a:t>printf("\</a:t>
            </a:r>
            <a:r>
              <a:rPr lang="en-US" b="1" dirty="0" err="1" smtClean="0"/>
              <a:t>nSalary</a:t>
            </a:r>
            <a:r>
              <a:rPr lang="en-US" b="1" dirty="0" smtClean="0"/>
              <a:t>:%</a:t>
            </a:r>
            <a:r>
              <a:rPr lang="en-US" b="1" dirty="0" err="1" smtClean="0"/>
              <a:t>f",person.salary</a:t>
            </a:r>
            <a:r>
              <a:rPr lang="en-US" b="1" dirty="0" smtClean="0"/>
              <a:t>);</a:t>
            </a:r>
          </a:p>
          <a:p>
            <a:pPr>
              <a:buNone/>
            </a:pPr>
            <a:r>
              <a:rPr lang="en-US" b="1" dirty="0" smtClean="0"/>
              <a:t>getch();</a:t>
            </a:r>
          </a:p>
          <a:p>
            <a:pPr>
              <a:buNone/>
            </a:pPr>
            <a:r>
              <a:rPr lang="en-US" b="1" dirty="0" smtClean="0"/>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54</a:t>
            </a:fld>
            <a:endParaRPr lang="en-US"/>
          </a:p>
        </p:txBody>
      </p:sp>
    </p:spTree>
  </p:cSld>
  <p:clrMapOvr>
    <a:masterClrMapping/>
  </p:clrMapOvr>
  <p:transition spd="med">
    <p:wipe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b="1" dirty="0" smtClean="0">
                <a:ln/>
                <a:solidFill>
                  <a:srgbClr val="002060"/>
                </a:solidFill>
              </a:rPr>
              <a:t>Create a structure named </a:t>
            </a:r>
            <a:r>
              <a:rPr lang="en-US" b="1" i="1" dirty="0" smtClean="0">
                <a:ln/>
                <a:solidFill>
                  <a:srgbClr val="C00000"/>
                </a:solidFill>
              </a:rPr>
              <a:t>date</a:t>
            </a:r>
            <a:r>
              <a:rPr lang="en-US" b="1" dirty="0" smtClean="0">
                <a:ln/>
                <a:solidFill>
                  <a:srgbClr val="002060"/>
                </a:solidFill>
              </a:rPr>
              <a:t> that has </a:t>
            </a:r>
            <a:r>
              <a:rPr lang="en-US" b="1" i="1" dirty="0" smtClean="0">
                <a:ln/>
                <a:solidFill>
                  <a:srgbClr val="C00000"/>
                </a:solidFill>
              </a:rPr>
              <a:t>day</a:t>
            </a:r>
            <a:r>
              <a:rPr lang="en-US" b="1" dirty="0" smtClean="0">
                <a:ln/>
                <a:solidFill>
                  <a:srgbClr val="002060"/>
                </a:solidFill>
              </a:rPr>
              <a:t>, </a:t>
            </a:r>
            <a:r>
              <a:rPr lang="en-US" b="1" i="1" dirty="0" smtClean="0">
                <a:ln/>
                <a:solidFill>
                  <a:srgbClr val="C00000"/>
                </a:solidFill>
              </a:rPr>
              <a:t>month</a:t>
            </a:r>
            <a:r>
              <a:rPr lang="en-US" b="1" dirty="0" smtClean="0">
                <a:ln/>
                <a:solidFill>
                  <a:srgbClr val="002060"/>
                </a:solidFill>
              </a:rPr>
              <a:t> and </a:t>
            </a:r>
            <a:r>
              <a:rPr lang="en-US" b="1" i="1" dirty="0" smtClean="0">
                <a:ln/>
                <a:solidFill>
                  <a:srgbClr val="C00000"/>
                </a:solidFill>
              </a:rPr>
              <a:t>year</a:t>
            </a:r>
            <a:r>
              <a:rPr lang="en-US" b="1" i="1" dirty="0" smtClean="0">
                <a:ln/>
                <a:solidFill>
                  <a:srgbClr val="002060"/>
                </a:solidFill>
              </a:rPr>
              <a:t> </a:t>
            </a:r>
            <a:r>
              <a:rPr lang="en-US" b="1" dirty="0" smtClean="0">
                <a:ln/>
                <a:solidFill>
                  <a:srgbClr val="002060"/>
                </a:solidFill>
              </a:rPr>
              <a:t>as its members. Include this structure as a member in another structure named </a:t>
            </a:r>
            <a:r>
              <a:rPr lang="en-US" b="1" i="1" dirty="0" smtClean="0">
                <a:ln/>
                <a:solidFill>
                  <a:srgbClr val="C00000"/>
                </a:solidFill>
              </a:rPr>
              <a:t>employee</a:t>
            </a:r>
            <a:r>
              <a:rPr lang="en-US" b="1" dirty="0" smtClean="0">
                <a:ln/>
                <a:solidFill>
                  <a:srgbClr val="002060"/>
                </a:solidFill>
              </a:rPr>
              <a:t> which has </a:t>
            </a:r>
            <a:r>
              <a:rPr lang="en-US" b="1" i="1" dirty="0" smtClean="0">
                <a:ln/>
                <a:solidFill>
                  <a:srgbClr val="C00000"/>
                </a:solidFill>
              </a:rPr>
              <a:t>name</a:t>
            </a:r>
            <a:r>
              <a:rPr lang="en-US" b="1" dirty="0" smtClean="0">
                <a:ln/>
                <a:solidFill>
                  <a:srgbClr val="002060"/>
                </a:solidFill>
              </a:rPr>
              <a:t>, </a:t>
            </a:r>
            <a:r>
              <a:rPr lang="en-US" b="1" i="1" dirty="0" smtClean="0">
                <a:ln/>
                <a:solidFill>
                  <a:srgbClr val="C00000"/>
                </a:solidFill>
              </a:rPr>
              <a:t>id</a:t>
            </a:r>
            <a:r>
              <a:rPr lang="en-US" b="1" i="1" dirty="0" smtClean="0">
                <a:ln/>
                <a:solidFill>
                  <a:srgbClr val="002060"/>
                </a:solidFill>
              </a:rPr>
              <a:t> </a:t>
            </a:r>
            <a:r>
              <a:rPr lang="en-US" b="1" dirty="0" smtClean="0">
                <a:ln/>
                <a:solidFill>
                  <a:srgbClr val="002060"/>
                </a:solidFill>
              </a:rPr>
              <a:t>and </a:t>
            </a:r>
            <a:r>
              <a:rPr lang="en-US" b="1" i="1" dirty="0" smtClean="0">
                <a:ln/>
                <a:solidFill>
                  <a:srgbClr val="C00000"/>
                </a:solidFill>
              </a:rPr>
              <a:t>salary</a:t>
            </a:r>
            <a:r>
              <a:rPr lang="en-US" b="1" i="1" dirty="0" smtClean="0">
                <a:ln/>
                <a:solidFill>
                  <a:srgbClr val="002060"/>
                </a:solidFill>
              </a:rPr>
              <a:t> </a:t>
            </a:r>
            <a:r>
              <a:rPr lang="en-US" b="1" dirty="0" smtClean="0">
                <a:ln/>
                <a:solidFill>
                  <a:srgbClr val="002060"/>
                </a:solidFill>
              </a:rPr>
              <a:t>as other members. Use this structure to read and display employee’s name, id, date of birthday and salary.</a:t>
            </a:r>
            <a:endParaRPr lang="en-US" i="1" dirty="0">
              <a:solidFill>
                <a:srgbClr val="00206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55</a:t>
            </a:fld>
            <a:endParaRPr lang="en-US"/>
          </a:p>
        </p:txBody>
      </p:sp>
      <p:sp>
        <p:nvSpPr>
          <p:cNvPr id="7" name="Rectangle 6"/>
          <p:cNvSpPr/>
          <p:nvPr/>
        </p:nvSpPr>
        <p:spPr>
          <a:xfrm>
            <a:off x="2846966" y="304800"/>
            <a:ext cx="4011034" cy="923330"/>
          </a:xfrm>
          <a:prstGeom prst="rect">
            <a:avLst/>
          </a:prstGeom>
          <a:noFill/>
        </p:spPr>
        <p:txBody>
          <a:bodyPr wrap="none" lIns="91440" tIns="45720" rIns="91440" bIns="45720">
            <a:spAutoFit/>
          </a:bodyPr>
          <a:lstStyle/>
          <a:p>
            <a:pPr algn="ctr"/>
            <a:r>
              <a:rPr lang="en-US"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Assignment</a:t>
            </a:r>
            <a:endParaRPr lang="en-US"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cSld>
  <p:clrMapOvr>
    <a:masterClrMapping/>
  </p:clrMapOvr>
  <p:transition spd="med">
    <p:wipe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Pointer to Structure</a:t>
            </a:r>
            <a:endParaRPr lang="en-US" dirty="0"/>
          </a:p>
        </p:txBody>
      </p:sp>
      <p:sp>
        <p:nvSpPr>
          <p:cNvPr id="3" name="Content Placeholder 2"/>
          <p:cNvSpPr>
            <a:spLocks noGrp="1"/>
          </p:cNvSpPr>
          <p:nvPr>
            <p:ph idx="1"/>
          </p:nvPr>
        </p:nvSpPr>
        <p:spPr>
          <a:xfrm>
            <a:off x="1435608" y="1219200"/>
            <a:ext cx="7498080" cy="5181600"/>
          </a:xfrm>
        </p:spPr>
        <p:txBody>
          <a:bodyPr>
            <a:normAutofit fontScale="62500" lnSpcReduction="20000"/>
          </a:bodyPr>
          <a:lstStyle/>
          <a:p>
            <a:pPr algn="just"/>
            <a:r>
              <a:rPr lang="en-US" dirty="0" smtClean="0"/>
              <a:t>A structure type pointer variable can be declared as:</a:t>
            </a:r>
          </a:p>
          <a:p>
            <a:pPr algn="just">
              <a:buNone/>
            </a:pPr>
            <a:r>
              <a:rPr lang="en-US" dirty="0" smtClean="0"/>
              <a:t>		</a:t>
            </a:r>
            <a:r>
              <a:rPr lang="en-US" b="1" i="1" dirty="0" smtClean="0">
                <a:solidFill>
                  <a:srgbClr val="FF0000"/>
                </a:solidFill>
              </a:rPr>
              <a:t>struct book</a:t>
            </a:r>
          </a:p>
          <a:p>
            <a:pPr algn="just">
              <a:buNone/>
            </a:pPr>
            <a:r>
              <a:rPr lang="en-US" b="1" i="1" dirty="0" smtClean="0">
                <a:solidFill>
                  <a:srgbClr val="FF0000"/>
                </a:solidFill>
              </a:rPr>
              <a:t>			{</a:t>
            </a:r>
          </a:p>
          <a:p>
            <a:pPr algn="just">
              <a:buNone/>
            </a:pPr>
            <a:r>
              <a:rPr lang="en-US" b="1" i="1" dirty="0" smtClean="0">
                <a:solidFill>
                  <a:srgbClr val="FF0000"/>
                </a:solidFill>
              </a:rPr>
              <a:t>			char name[20];</a:t>
            </a:r>
          </a:p>
          <a:p>
            <a:pPr algn="just">
              <a:buNone/>
            </a:pPr>
            <a:r>
              <a:rPr lang="en-US" b="1" i="1" dirty="0" smtClean="0">
                <a:solidFill>
                  <a:srgbClr val="FF0000"/>
                </a:solidFill>
              </a:rPr>
              <a:t>			int pages;</a:t>
            </a:r>
          </a:p>
          <a:p>
            <a:pPr algn="just">
              <a:buNone/>
            </a:pPr>
            <a:r>
              <a:rPr lang="en-US" b="1" i="1" dirty="0" smtClean="0">
                <a:solidFill>
                  <a:srgbClr val="FF0000"/>
                </a:solidFill>
              </a:rPr>
              <a:t>			float price;</a:t>
            </a:r>
          </a:p>
          <a:p>
            <a:pPr algn="just">
              <a:buNone/>
            </a:pPr>
            <a:r>
              <a:rPr lang="en-US" b="1" i="1" dirty="0" smtClean="0">
                <a:solidFill>
                  <a:srgbClr val="FF0000"/>
                </a:solidFill>
              </a:rPr>
              <a:t>			};</a:t>
            </a:r>
          </a:p>
          <a:p>
            <a:pPr algn="just">
              <a:buNone/>
            </a:pPr>
            <a:r>
              <a:rPr lang="en-US" b="1" i="1" dirty="0" smtClean="0">
                <a:solidFill>
                  <a:srgbClr val="FF0000"/>
                </a:solidFill>
              </a:rPr>
              <a:t>		struct book *</a:t>
            </a:r>
            <a:r>
              <a:rPr lang="en-US" b="1" i="1" dirty="0" err="1" smtClean="0">
                <a:solidFill>
                  <a:srgbClr val="FF0000"/>
                </a:solidFill>
              </a:rPr>
              <a:t>bptr</a:t>
            </a:r>
            <a:r>
              <a:rPr lang="en-US" b="1" i="1" dirty="0" smtClean="0">
                <a:solidFill>
                  <a:srgbClr val="FF0000"/>
                </a:solidFill>
              </a:rPr>
              <a:t>;</a:t>
            </a:r>
            <a:endParaRPr lang="en-US" b="1" dirty="0" smtClean="0"/>
          </a:p>
          <a:p>
            <a:pPr algn="just"/>
            <a:r>
              <a:rPr lang="en-US" dirty="0" smtClean="0"/>
              <a:t>However, this declaration for a pointer to structure does not allocate any memory for a structure but allocates only for a pointer, so that to access structure’s members through pointer </a:t>
            </a:r>
            <a:r>
              <a:rPr lang="en-US" b="1" i="1" dirty="0" err="1" smtClean="0"/>
              <a:t>bptr</a:t>
            </a:r>
            <a:r>
              <a:rPr lang="en-US" i="1" dirty="0" smtClean="0"/>
              <a:t>, </a:t>
            </a:r>
            <a:r>
              <a:rPr lang="en-US" dirty="0" smtClean="0"/>
              <a:t>we must allocate the memory using </a:t>
            </a:r>
            <a:r>
              <a:rPr lang="en-US" b="1" i="1" dirty="0" smtClean="0"/>
              <a:t>malloc()</a:t>
            </a:r>
            <a:r>
              <a:rPr lang="en-US" dirty="0" smtClean="0"/>
              <a:t> function.</a:t>
            </a:r>
          </a:p>
          <a:p>
            <a:pPr algn="just"/>
            <a:r>
              <a:rPr lang="en-US" dirty="0" smtClean="0"/>
              <a:t>Now, individual structure members are accessed as:</a:t>
            </a:r>
          </a:p>
          <a:p>
            <a:pPr algn="just">
              <a:buNone/>
            </a:pPr>
            <a:r>
              <a:rPr lang="en-US" dirty="0" smtClean="0"/>
              <a:t>		</a:t>
            </a:r>
            <a:r>
              <a:rPr lang="en-US" b="1" i="1" dirty="0" err="1" smtClean="0">
                <a:solidFill>
                  <a:srgbClr val="FF0000"/>
                </a:solidFill>
              </a:rPr>
              <a:t>bptr</a:t>
            </a:r>
            <a:r>
              <a:rPr lang="en-US" b="1" i="1" dirty="0" smtClean="0">
                <a:solidFill>
                  <a:srgbClr val="FF0000"/>
                </a:solidFill>
              </a:rPr>
              <a:t>-&gt;name	</a:t>
            </a:r>
            <a:r>
              <a:rPr lang="en-US" b="1" i="1" dirty="0" err="1" smtClean="0">
                <a:solidFill>
                  <a:srgbClr val="FF0000"/>
                </a:solidFill>
              </a:rPr>
              <a:t>bptr</a:t>
            </a:r>
            <a:r>
              <a:rPr lang="en-US" b="1" i="1" dirty="0" smtClean="0">
                <a:solidFill>
                  <a:srgbClr val="FF0000"/>
                </a:solidFill>
              </a:rPr>
              <a:t>-&gt;pages	</a:t>
            </a:r>
            <a:r>
              <a:rPr lang="en-US" b="1" i="1" dirty="0" err="1" smtClean="0">
                <a:solidFill>
                  <a:srgbClr val="FF0000"/>
                </a:solidFill>
              </a:rPr>
              <a:t>bptr</a:t>
            </a:r>
            <a:r>
              <a:rPr lang="en-US" b="1" i="1" dirty="0" smtClean="0">
                <a:solidFill>
                  <a:srgbClr val="FF0000"/>
                </a:solidFill>
              </a:rPr>
              <a:t>-&gt;price</a:t>
            </a:r>
          </a:p>
          <a:p>
            <a:pPr algn="just">
              <a:buNone/>
            </a:pPr>
            <a:r>
              <a:rPr lang="en-US" b="1" i="1" dirty="0" smtClean="0">
                <a:solidFill>
                  <a:srgbClr val="FF0000"/>
                </a:solidFill>
              </a:rPr>
              <a:t>		(*</a:t>
            </a:r>
            <a:r>
              <a:rPr lang="en-US" b="1" i="1" dirty="0" err="1" smtClean="0">
                <a:solidFill>
                  <a:srgbClr val="FF0000"/>
                </a:solidFill>
              </a:rPr>
              <a:t>bptr</a:t>
            </a:r>
            <a:r>
              <a:rPr lang="en-US" b="1" i="1" dirty="0" smtClean="0">
                <a:solidFill>
                  <a:srgbClr val="FF0000"/>
                </a:solidFill>
              </a:rPr>
              <a:t>).name	(*</a:t>
            </a:r>
            <a:r>
              <a:rPr lang="en-US" b="1" i="1" dirty="0" err="1" smtClean="0">
                <a:solidFill>
                  <a:srgbClr val="FF0000"/>
                </a:solidFill>
              </a:rPr>
              <a:t>bptr</a:t>
            </a:r>
            <a:r>
              <a:rPr lang="en-US" b="1" i="1" dirty="0" smtClean="0">
                <a:solidFill>
                  <a:srgbClr val="FF0000"/>
                </a:solidFill>
              </a:rPr>
              <a:t>).pages	(*</a:t>
            </a:r>
            <a:r>
              <a:rPr lang="en-US" b="1" i="1" dirty="0" err="1" smtClean="0">
                <a:solidFill>
                  <a:srgbClr val="FF0000"/>
                </a:solidFill>
              </a:rPr>
              <a:t>bptr</a:t>
            </a:r>
            <a:r>
              <a:rPr lang="en-US" b="1" i="1" dirty="0" smtClean="0">
                <a:solidFill>
                  <a:srgbClr val="FF0000"/>
                </a:solidFill>
              </a:rPr>
              <a:t>).price</a:t>
            </a:r>
          </a:p>
          <a:p>
            <a:pPr algn="just"/>
            <a:r>
              <a:rPr lang="en-US" dirty="0" smtClean="0"/>
              <a:t>Here, </a:t>
            </a:r>
            <a:r>
              <a:rPr lang="en-US" b="1" dirty="0" smtClean="0"/>
              <a:t>-&gt;</a:t>
            </a:r>
            <a:r>
              <a:rPr lang="en-US" dirty="0" smtClean="0"/>
              <a:t> is called arrow operator and there must be a pointer to the structure on the left side of this operator.</a:t>
            </a:r>
            <a:endParaRPr lang="en-US" b="1" dirty="0" smtClean="0"/>
          </a:p>
        </p:txBody>
      </p:sp>
      <p:sp>
        <p:nvSpPr>
          <p:cNvPr id="5" name="Slide Number Placeholder 4"/>
          <p:cNvSpPr>
            <a:spLocks noGrp="1"/>
          </p:cNvSpPr>
          <p:nvPr>
            <p:ph type="sldNum" sz="quarter" idx="12"/>
          </p:nvPr>
        </p:nvSpPr>
        <p:spPr/>
        <p:txBody>
          <a:bodyPr/>
          <a:lstStyle/>
          <a:p>
            <a:fld id="{B6F15528-21DE-4FAA-801E-634DDDAF4B2B}" type="slidenum">
              <a:rPr lang="en-US" smtClean="0"/>
              <a:pPr/>
              <a:t>56</a:t>
            </a:fld>
            <a:endParaRPr lang="en-US"/>
          </a:p>
        </p:txBody>
      </p:sp>
      <p:sp>
        <p:nvSpPr>
          <p:cNvPr id="6" name="Rectangle 5"/>
          <p:cNvSpPr/>
          <p:nvPr/>
        </p:nvSpPr>
        <p:spPr>
          <a:xfrm>
            <a:off x="1600200" y="5334000"/>
            <a:ext cx="742511" cy="523220"/>
          </a:xfrm>
          <a:prstGeom prst="rect">
            <a:avLst/>
          </a:prstGeom>
          <a:noFill/>
        </p:spPr>
        <p:txBody>
          <a:bodyPr wrap="none" lIns="91440" tIns="45720" rIns="91440" bIns="45720">
            <a:spAutoFit/>
          </a:bodyPr>
          <a:lstStyle/>
          <a:p>
            <a:pPr algn="ctr"/>
            <a:r>
              <a:rPr lang="en-US" sz="28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OR</a:t>
            </a:r>
            <a:endParaRPr lang="en-US" sz="28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cSld>
  <p:clrMapOvr>
    <a:masterClrMapping/>
  </p:clrMapOvr>
  <p:transition spd="med">
    <p:wipe dir="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52400"/>
            <a:ext cx="7498080" cy="6477000"/>
          </a:xfrm>
        </p:spPr>
        <p:txBody>
          <a:bodyPr>
            <a:normAutofit fontScale="47500" lnSpcReduction="20000"/>
          </a:bodyPr>
          <a:lstStyle/>
          <a:p>
            <a:pPr>
              <a:buNone/>
            </a:pPr>
            <a:r>
              <a:rPr lang="en-US" b="1" dirty="0" smtClean="0"/>
              <a:t>struct book</a:t>
            </a:r>
          </a:p>
          <a:p>
            <a:pPr>
              <a:buNone/>
            </a:pPr>
            <a:r>
              <a:rPr lang="en-US" b="1" dirty="0" smtClean="0"/>
              <a:t>	{</a:t>
            </a:r>
          </a:p>
          <a:p>
            <a:pPr>
              <a:buNone/>
            </a:pPr>
            <a:r>
              <a:rPr lang="en-US" b="1" dirty="0" smtClean="0"/>
              <a:t>	char name[20];</a:t>
            </a:r>
          </a:p>
          <a:p>
            <a:pPr>
              <a:buNone/>
            </a:pPr>
            <a:r>
              <a:rPr lang="en-US" b="1" dirty="0" smtClean="0"/>
              <a:t>	int pages;</a:t>
            </a:r>
          </a:p>
          <a:p>
            <a:pPr>
              <a:buNone/>
            </a:pPr>
            <a:r>
              <a:rPr lang="en-US" b="1" dirty="0" smtClean="0"/>
              <a:t>	float price;</a:t>
            </a:r>
          </a:p>
          <a:p>
            <a:pPr>
              <a:buNone/>
            </a:pPr>
            <a:r>
              <a:rPr lang="en-US" b="1" dirty="0" smtClean="0"/>
              <a:t>	};</a:t>
            </a:r>
          </a:p>
          <a:p>
            <a:pPr>
              <a:buNone/>
            </a:pPr>
            <a:r>
              <a:rPr lang="en-US" b="1" dirty="0" smtClean="0"/>
              <a:t>void main()</a:t>
            </a:r>
          </a:p>
          <a:p>
            <a:pPr>
              <a:buNone/>
            </a:pPr>
            <a:r>
              <a:rPr lang="en-US" b="1" dirty="0" smtClean="0"/>
              <a:t>{</a:t>
            </a:r>
          </a:p>
          <a:p>
            <a:pPr>
              <a:buNone/>
            </a:pPr>
            <a:r>
              <a:rPr lang="en-US" b="1" dirty="0" smtClean="0"/>
              <a:t>struct book *</a:t>
            </a:r>
            <a:r>
              <a:rPr lang="en-US" b="1" dirty="0" err="1" smtClean="0"/>
              <a:t>bptr</a:t>
            </a:r>
            <a:r>
              <a:rPr lang="en-US" b="1" dirty="0" smtClean="0"/>
              <a:t>;</a:t>
            </a:r>
          </a:p>
          <a:p>
            <a:pPr>
              <a:buNone/>
            </a:pPr>
            <a:r>
              <a:rPr lang="en-US" b="1" dirty="0" smtClean="0"/>
              <a:t>float temp;</a:t>
            </a:r>
          </a:p>
          <a:p>
            <a:pPr>
              <a:buNone/>
            </a:pPr>
            <a:r>
              <a:rPr lang="en-US" b="1" dirty="0" smtClean="0"/>
              <a:t>clrscr();</a:t>
            </a:r>
          </a:p>
          <a:p>
            <a:pPr>
              <a:buNone/>
            </a:pPr>
            <a:r>
              <a:rPr lang="en-US" b="1" dirty="0" err="1" smtClean="0"/>
              <a:t>bptr</a:t>
            </a:r>
            <a:r>
              <a:rPr lang="en-US" b="1" dirty="0" smtClean="0"/>
              <a:t>=(struct book *)malloc(</a:t>
            </a:r>
            <a:r>
              <a:rPr lang="en-US" b="1" dirty="0" err="1" smtClean="0"/>
              <a:t>sizeof</a:t>
            </a:r>
            <a:r>
              <a:rPr lang="en-US" b="1" dirty="0" smtClean="0"/>
              <a:t>(struct book));</a:t>
            </a:r>
          </a:p>
          <a:p>
            <a:pPr>
              <a:buNone/>
            </a:pPr>
            <a:endParaRPr lang="en-US" b="1" dirty="0" smtClean="0"/>
          </a:p>
          <a:p>
            <a:pPr>
              <a:buNone/>
            </a:pPr>
            <a:r>
              <a:rPr lang="en-US" b="1" dirty="0" smtClean="0"/>
              <a:t>printf("\n Enter name:\t");</a:t>
            </a:r>
          </a:p>
          <a:p>
            <a:pPr>
              <a:buNone/>
            </a:pPr>
            <a:r>
              <a:rPr lang="en-US" b="1" dirty="0" smtClean="0"/>
              <a:t>scanf("%s", </a:t>
            </a:r>
            <a:r>
              <a:rPr lang="en-US" b="1" dirty="0" err="1" smtClean="0"/>
              <a:t>bptr</a:t>
            </a:r>
            <a:r>
              <a:rPr lang="en-US" b="1" dirty="0" smtClean="0"/>
              <a:t>-&gt;name);</a:t>
            </a:r>
          </a:p>
          <a:p>
            <a:pPr>
              <a:buNone/>
            </a:pPr>
            <a:r>
              <a:rPr lang="en-US" b="1" dirty="0" smtClean="0"/>
              <a:t>printf("\n Enter no. of pages:\t");</a:t>
            </a:r>
          </a:p>
          <a:p>
            <a:pPr>
              <a:buNone/>
            </a:pPr>
            <a:r>
              <a:rPr lang="en-US" b="1" dirty="0" smtClean="0"/>
              <a:t>scanf("%d", &amp;</a:t>
            </a:r>
            <a:r>
              <a:rPr lang="en-US" b="1" dirty="0" err="1" smtClean="0"/>
              <a:t>bptr</a:t>
            </a:r>
            <a:r>
              <a:rPr lang="en-US" b="1" dirty="0" smtClean="0"/>
              <a:t>-&gt;pages);</a:t>
            </a:r>
          </a:p>
          <a:p>
            <a:pPr>
              <a:buNone/>
            </a:pPr>
            <a:r>
              <a:rPr lang="en-US" b="1" dirty="0" smtClean="0"/>
              <a:t>printf("\n Enter price:\t");</a:t>
            </a:r>
          </a:p>
          <a:p>
            <a:pPr>
              <a:buNone/>
            </a:pPr>
            <a:r>
              <a:rPr lang="en-US" b="1" dirty="0" smtClean="0"/>
              <a:t>scanf("%f", &amp;temp);</a:t>
            </a:r>
          </a:p>
          <a:p>
            <a:pPr>
              <a:buNone/>
            </a:pPr>
            <a:r>
              <a:rPr lang="en-US" b="1" dirty="0" err="1" smtClean="0"/>
              <a:t>bptr</a:t>
            </a:r>
            <a:r>
              <a:rPr lang="en-US" b="1" dirty="0" smtClean="0"/>
              <a:t>-&gt;price=temp;</a:t>
            </a:r>
          </a:p>
          <a:p>
            <a:pPr>
              <a:buNone/>
            </a:pPr>
            <a:r>
              <a:rPr lang="en-US" b="1" dirty="0" smtClean="0"/>
              <a:t>printf("\n Name\t\t No. of Pages\t Price\n");</a:t>
            </a:r>
          </a:p>
          <a:p>
            <a:pPr>
              <a:buNone/>
            </a:pPr>
            <a:r>
              <a:rPr lang="en-US" b="1" dirty="0" smtClean="0"/>
              <a:t>printf("%s\t\</a:t>
            </a:r>
            <a:r>
              <a:rPr lang="en-US" b="1" dirty="0" err="1" smtClean="0"/>
              <a:t>t%d</a:t>
            </a:r>
            <a:r>
              <a:rPr lang="en-US" b="1" dirty="0" smtClean="0"/>
              <a:t>\t\</a:t>
            </a:r>
            <a:r>
              <a:rPr lang="en-US" b="1" dirty="0" err="1" smtClean="0"/>
              <a:t>t%f</a:t>
            </a:r>
            <a:r>
              <a:rPr lang="en-US" b="1" dirty="0" smtClean="0"/>
              <a:t>",(*</a:t>
            </a:r>
            <a:r>
              <a:rPr lang="en-US" b="1" dirty="0" err="1" smtClean="0"/>
              <a:t>bptr</a:t>
            </a:r>
            <a:r>
              <a:rPr lang="en-US" b="1" dirty="0" smtClean="0"/>
              <a:t>).name,(*</a:t>
            </a:r>
            <a:r>
              <a:rPr lang="en-US" b="1" dirty="0" err="1" smtClean="0"/>
              <a:t>bptr</a:t>
            </a:r>
            <a:r>
              <a:rPr lang="en-US" b="1" dirty="0" smtClean="0"/>
              <a:t>).pages,(*</a:t>
            </a:r>
            <a:r>
              <a:rPr lang="en-US" b="1" dirty="0" err="1" smtClean="0"/>
              <a:t>bptr</a:t>
            </a:r>
            <a:r>
              <a:rPr lang="en-US" b="1" dirty="0" smtClean="0"/>
              <a:t>).price);</a:t>
            </a:r>
          </a:p>
          <a:p>
            <a:pPr>
              <a:buNone/>
            </a:pPr>
            <a:r>
              <a:rPr lang="en-US" b="1" dirty="0" smtClean="0"/>
              <a:t>getch();</a:t>
            </a:r>
          </a:p>
          <a:p>
            <a:pPr>
              <a:buNone/>
            </a:pPr>
            <a:r>
              <a:rPr lang="en-US" b="1" dirty="0" smtClean="0"/>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57</a:t>
            </a:fld>
            <a:endParaRPr lang="en-US"/>
          </a:p>
        </p:txBody>
      </p:sp>
    </p:spTree>
  </p:cSld>
  <p:clrMapOvr>
    <a:masterClrMapping/>
  </p:clrMapOvr>
  <p:transition spd="med">
    <p:wipe dir="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498080" cy="6019800"/>
          </a:xfrm>
        </p:spPr>
        <p:txBody>
          <a:bodyPr numCol="2">
            <a:normAutofit fontScale="47500" lnSpcReduction="20000"/>
          </a:bodyPr>
          <a:lstStyle/>
          <a:p>
            <a:pPr>
              <a:buNone/>
            </a:pPr>
            <a:r>
              <a:rPr lang="en-US" sz="5100" b="1" dirty="0" smtClean="0"/>
              <a:t>/* Reading n different records dynamically */</a:t>
            </a:r>
          </a:p>
          <a:p>
            <a:pPr>
              <a:buNone/>
            </a:pPr>
            <a:r>
              <a:rPr lang="en-US" b="1" dirty="0" smtClean="0"/>
              <a:t>struct book</a:t>
            </a:r>
          </a:p>
          <a:p>
            <a:pPr>
              <a:buNone/>
            </a:pPr>
            <a:r>
              <a:rPr lang="en-US" b="1" dirty="0" smtClean="0"/>
              <a:t>	{</a:t>
            </a:r>
          </a:p>
          <a:p>
            <a:pPr>
              <a:buNone/>
            </a:pPr>
            <a:r>
              <a:rPr lang="en-US" b="1" dirty="0" smtClean="0"/>
              <a:t>	char name[20];</a:t>
            </a:r>
          </a:p>
          <a:p>
            <a:pPr>
              <a:buNone/>
            </a:pPr>
            <a:r>
              <a:rPr lang="en-US" b="1" dirty="0" smtClean="0"/>
              <a:t>	int pages;</a:t>
            </a:r>
          </a:p>
          <a:p>
            <a:pPr>
              <a:buNone/>
            </a:pPr>
            <a:r>
              <a:rPr lang="en-US" b="1" dirty="0" smtClean="0"/>
              <a:t>	float price;</a:t>
            </a:r>
          </a:p>
          <a:p>
            <a:pPr>
              <a:buNone/>
            </a:pPr>
            <a:r>
              <a:rPr lang="en-US" b="1" dirty="0" smtClean="0"/>
              <a:t>	};</a:t>
            </a:r>
          </a:p>
          <a:p>
            <a:pPr>
              <a:buNone/>
            </a:pPr>
            <a:r>
              <a:rPr lang="en-US" b="1" dirty="0" smtClean="0"/>
              <a:t>void main()</a:t>
            </a:r>
          </a:p>
          <a:p>
            <a:pPr>
              <a:buNone/>
            </a:pPr>
            <a:r>
              <a:rPr lang="en-US" b="1" dirty="0" smtClean="0"/>
              <a:t>{</a:t>
            </a:r>
          </a:p>
          <a:p>
            <a:pPr>
              <a:buNone/>
            </a:pPr>
            <a:r>
              <a:rPr lang="en-US" b="1" dirty="0" smtClean="0"/>
              <a:t>struct book *</a:t>
            </a:r>
            <a:r>
              <a:rPr lang="en-US" b="1" dirty="0" err="1" smtClean="0"/>
              <a:t>bptr</a:t>
            </a:r>
            <a:r>
              <a:rPr lang="en-US" b="1" dirty="0" smtClean="0"/>
              <a:t>;</a:t>
            </a:r>
          </a:p>
          <a:p>
            <a:pPr>
              <a:buNone/>
            </a:pPr>
            <a:r>
              <a:rPr lang="en-US" b="1" dirty="0" smtClean="0"/>
              <a:t>int </a:t>
            </a:r>
            <a:r>
              <a:rPr lang="en-US" b="1" dirty="0" err="1" smtClean="0"/>
              <a:t>n,i</a:t>
            </a:r>
            <a:r>
              <a:rPr lang="en-US" b="1" dirty="0" smtClean="0"/>
              <a:t>;</a:t>
            </a:r>
          </a:p>
          <a:p>
            <a:pPr>
              <a:buNone/>
            </a:pPr>
            <a:r>
              <a:rPr lang="en-US" b="1" dirty="0" smtClean="0"/>
              <a:t>float temp;</a:t>
            </a:r>
          </a:p>
          <a:p>
            <a:pPr>
              <a:buNone/>
            </a:pPr>
            <a:r>
              <a:rPr lang="en-US" b="1" dirty="0" smtClean="0"/>
              <a:t>clrscr();</a:t>
            </a:r>
          </a:p>
          <a:p>
            <a:pPr>
              <a:buNone/>
            </a:pPr>
            <a:r>
              <a:rPr lang="en-US" b="1" dirty="0" smtClean="0"/>
              <a:t>printf("\</a:t>
            </a:r>
            <a:r>
              <a:rPr lang="en-US" b="1" dirty="0" err="1" smtClean="0"/>
              <a:t>nEnter</a:t>
            </a:r>
            <a:r>
              <a:rPr lang="en-US" b="1" dirty="0" smtClean="0"/>
              <a:t> how many records:\t");</a:t>
            </a:r>
          </a:p>
          <a:p>
            <a:pPr>
              <a:buNone/>
            </a:pPr>
            <a:r>
              <a:rPr lang="en-US" b="1" dirty="0" smtClean="0"/>
              <a:t>scanf("%</a:t>
            </a:r>
            <a:r>
              <a:rPr lang="en-US" b="1" dirty="0" err="1" smtClean="0"/>
              <a:t>d",&amp;n</a:t>
            </a:r>
            <a:r>
              <a:rPr lang="en-US" b="1" dirty="0" smtClean="0"/>
              <a:t>);</a:t>
            </a:r>
          </a:p>
          <a:p>
            <a:pPr>
              <a:buNone/>
            </a:pPr>
            <a:r>
              <a:rPr lang="en-US" b="1" dirty="0" err="1" smtClean="0"/>
              <a:t>bptr</a:t>
            </a:r>
            <a:r>
              <a:rPr lang="en-US" b="1" dirty="0" smtClean="0"/>
              <a:t>=(struct book *)malloc(n*</a:t>
            </a:r>
            <a:r>
              <a:rPr lang="en-US" b="1" dirty="0" err="1" smtClean="0"/>
              <a:t>sizeof</a:t>
            </a:r>
            <a:r>
              <a:rPr lang="en-US" b="1" dirty="0" smtClean="0"/>
              <a:t>(struct book));</a:t>
            </a:r>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r>
              <a:rPr lang="en-US" b="1" dirty="0" smtClean="0"/>
              <a:t>for(i=0;i&lt;</a:t>
            </a:r>
            <a:r>
              <a:rPr lang="en-US" b="1" dirty="0" err="1" smtClean="0"/>
              <a:t>n;i</a:t>
            </a:r>
            <a:r>
              <a:rPr lang="en-US" b="1" dirty="0" smtClean="0"/>
              <a:t>++)</a:t>
            </a:r>
          </a:p>
          <a:p>
            <a:pPr>
              <a:buNone/>
            </a:pPr>
            <a:r>
              <a:rPr lang="en-US" b="1" dirty="0" smtClean="0"/>
              <a:t>{</a:t>
            </a:r>
          </a:p>
          <a:p>
            <a:pPr>
              <a:buNone/>
            </a:pPr>
            <a:r>
              <a:rPr lang="de-DE" b="1" dirty="0" smtClean="0"/>
              <a:t>printf("\n Enter name:\t");</a:t>
            </a:r>
          </a:p>
          <a:p>
            <a:pPr>
              <a:buNone/>
            </a:pPr>
            <a:r>
              <a:rPr lang="en-US" b="1" dirty="0" smtClean="0"/>
              <a:t>scanf(" %s", (</a:t>
            </a:r>
            <a:r>
              <a:rPr lang="en-US" b="1" dirty="0" err="1" smtClean="0"/>
              <a:t>bptr+i</a:t>
            </a:r>
            <a:r>
              <a:rPr lang="en-US" b="1" dirty="0" smtClean="0"/>
              <a:t>)-&gt;name);</a:t>
            </a:r>
          </a:p>
          <a:p>
            <a:pPr>
              <a:buNone/>
            </a:pPr>
            <a:r>
              <a:rPr lang="en-US" b="1" dirty="0" smtClean="0"/>
              <a:t>printf("\n Enter no. of pages:\t");</a:t>
            </a:r>
          </a:p>
          <a:p>
            <a:pPr>
              <a:buNone/>
            </a:pPr>
            <a:r>
              <a:rPr lang="en-US" b="1" dirty="0" smtClean="0"/>
              <a:t>scanf("%d", &amp;(</a:t>
            </a:r>
            <a:r>
              <a:rPr lang="en-US" b="1" dirty="0" err="1" smtClean="0"/>
              <a:t>bptr+i</a:t>
            </a:r>
            <a:r>
              <a:rPr lang="en-US" b="1" dirty="0" smtClean="0"/>
              <a:t>)-&gt;pages);</a:t>
            </a:r>
          </a:p>
          <a:p>
            <a:pPr>
              <a:buNone/>
            </a:pPr>
            <a:r>
              <a:rPr lang="en-US" b="1" dirty="0" smtClean="0"/>
              <a:t>printf("\n Enter price:\t");</a:t>
            </a:r>
          </a:p>
          <a:p>
            <a:pPr>
              <a:buNone/>
            </a:pPr>
            <a:r>
              <a:rPr lang="en-US" b="1" dirty="0" smtClean="0"/>
              <a:t>scanf("%f", &amp;temp);</a:t>
            </a:r>
          </a:p>
          <a:p>
            <a:pPr>
              <a:buNone/>
            </a:pPr>
            <a:r>
              <a:rPr lang="en-US" b="1" dirty="0" smtClean="0"/>
              <a:t>(</a:t>
            </a:r>
            <a:r>
              <a:rPr lang="en-US" b="1" dirty="0" err="1" smtClean="0"/>
              <a:t>bptr+i</a:t>
            </a:r>
            <a:r>
              <a:rPr lang="en-US" b="1" dirty="0" smtClean="0"/>
              <a:t>)-&gt;price=temp;</a:t>
            </a:r>
          </a:p>
          <a:p>
            <a:pPr>
              <a:buNone/>
            </a:pPr>
            <a:r>
              <a:rPr lang="en-US" b="1" dirty="0" smtClean="0"/>
              <a:t>}</a:t>
            </a:r>
          </a:p>
          <a:p>
            <a:pPr>
              <a:buNone/>
            </a:pPr>
            <a:r>
              <a:rPr lang="en-US" b="1" dirty="0" smtClean="0"/>
              <a:t>printf("\n Name\t\t No. of Pages\t Price\n");</a:t>
            </a:r>
          </a:p>
          <a:p>
            <a:pPr>
              <a:buNone/>
            </a:pPr>
            <a:r>
              <a:rPr lang="en-US" b="1" dirty="0" smtClean="0"/>
              <a:t>for(i=0;i&lt;</a:t>
            </a:r>
            <a:r>
              <a:rPr lang="en-US" b="1" dirty="0" err="1" smtClean="0"/>
              <a:t>n;i</a:t>
            </a:r>
            <a:r>
              <a:rPr lang="en-US" b="1" dirty="0" smtClean="0"/>
              <a:t>++)</a:t>
            </a:r>
          </a:p>
          <a:p>
            <a:pPr>
              <a:buNone/>
            </a:pPr>
            <a:r>
              <a:rPr lang="en-US" b="1" dirty="0" smtClean="0"/>
              <a:t>{</a:t>
            </a:r>
          </a:p>
          <a:p>
            <a:pPr>
              <a:buNone/>
            </a:pPr>
            <a:r>
              <a:rPr lang="en-US" b="1" dirty="0" smtClean="0"/>
              <a:t>printf("%s\t\</a:t>
            </a:r>
            <a:r>
              <a:rPr lang="en-US" b="1" dirty="0" err="1" smtClean="0"/>
              <a:t>t%d</a:t>
            </a:r>
            <a:r>
              <a:rPr lang="en-US" b="1" dirty="0" smtClean="0"/>
              <a:t>\t\</a:t>
            </a:r>
            <a:r>
              <a:rPr lang="en-US" b="1" dirty="0" err="1" smtClean="0"/>
              <a:t>t%f</a:t>
            </a:r>
            <a:r>
              <a:rPr lang="en-US" b="1" dirty="0" smtClean="0"/>
              <a:t>\n", (</a:t>
            </a:r>
            <a:r>
              <a:rPr lang="en-US" b="1" dirty="0" err="1" smtClean="0"/>
              <a:t>bptr+i</a:t>
            </a:r>
            <a:r>
              <a:rPr lang="en-US" b="1" dirty="0" smtClean="0"/>
              <a:t>)-&gt;name, (</a:t>
            </a:r>
            <a:r>
              <a:rPr lang="en-US" b="1" dirty="0" err="1" smtClean="0"/>
              <a:t>bptr+i</a:t>
            </a:r>
            <a:r>
              <a:rPr lang="en-US" b="1" dirty="0" smtClean="0"/>
              <a:t>)-&gt;pages, (</a:t>
            </a:r>
            <a:r>
              <a:rPr lang="en-US" b="1" dirty="0" err="1" smtClean="0"/>
              <a:t>bptr+i</a:t>
            </a:r>
            <a:r>
              <a:rPr lang="en-US" b="1" dirty="0" smtClean="0"/>
              <a:t>)-&gt;price);</a:t>
            </a:r>
          </a:p>
          <a:p>
            <a:pPr>
              <a:buNone/>
            </a:pPr>
            <a:r>
              <a:rPr lang="en-US" b="1" dirty="0" smtClean="0"/>
              <a:t>}</a:t>
            </a:r>
          </a:p>
          <a:p>
            <a:pPr>
              <a:buNone/>
            </a:pPr>
            <a:r>
              <a:rPr lang="en-US" b="1" dirty="0" smtClean="0"/>
              <a:t>getch();</a:t>
            </a:r>
          </a:p>
          <a:p>
            <a:pPr>
              <a:buNone/>
            </a:pPr>
            <a:r>
              <a:rPr lang="en-US" b="1" dirty="0" smtClean="0"/>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58</a:t>
            </a:fld>
            <a:endParaRPr lang="en-US"/>
          </a:p>
        </p:txBody>
      </p:sp>
    </p:spTree>
  </p:cSld>
  <p:clrMapOvr>
    <a:masterClrMapping/>
  </p:clrMapOvr>
  <p:transition spd="med">
    <p:wipe dir="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p:txBody>
          <a:bodyPr>
            <a:normAutofit/>
          </a:bodyPr>
          <a:lstStyle/>
          <a:p>
            <a:pPr algn="just"/>
            <a:r>
              <a:rPr lang="en-US" dirty="0" smtClean="0"/>
              <a:t>Define a structure of employee having data members name, address, age and salary. Take data for n employee in an array </a:t>
            </a:r>
            <a:r>
              <a:rPr lang="en-US" b="1" dirty="0" smtClean="0">
                <a:solidFill>
                  <a:srgbClr val="FF0000"/>
                </a:solidFill>
              </a:rPr>
              <a:t>dynamically</a:t>
            </a:r>
            <a:r>
              <a:rPr lang="en-US" dirty="0" smtClean="0"/>
              <a:t> and find the average salary.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59</a:t>
            </a:fld>
            <a:endParaRPr lang="en-US"/>
          </a:p>
        </p:txBody>
      </p:sp>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a structure…</a:t>
            </a:r>
            <a:endParaRPr lang="en-US" dirty="0"/>
          </a:p>
        </p:txBody>
      </p:sp>
      <p:sp>
        <p:nvSpPr>
          <p:cNvPr id="3" name="Content Placeholder 2"/>
          <p:cNvSpPr>
            <a:spLocks noGrp="1"/>
          </p:cNvSpPr>
          <p:nvPr>
            <p:ph idx="1"/>
          </p:nvPr>
        </p:nvSpPr>
        <p:spPr>
          <a:xfrm>
            <a:off x="1371600" y="1447800"/>
            <a:ext cx="7498080" cy="4800600"/>
          </a:xfrm>
        </p:spPr>
        <p:txBody>
          <a:bodyPr numCol="2">
            <a:normAutofit/>
          </a:bodyPr>
          <a:lstStyle/>
          <a:p>
            <a:pPr algn="just"/>
            <a:r>
              <a:rPr lang="en-US" sz="2000" dirty="0" smtClean="0"/>
              <a:t>The structure definition and variable declaration can be combined as:</a:t>
            </a:r>
          </a:p>
          <a:p>
            <a:pPr algn="just">
              <a:buNone/>
            </a:pPr>
            <a:r>
              <a:rPr lang="en-US" sz="2000" i="1" dirty="0" smtClean="0">
                <a:solidFill>
                  <a:srgbClr val="FF0000"/>
                </a:solidFill>
              </a:rPr>
              <a:t>		struct student</a:t>
            </a:r>
          </a:p>
          <a:p>
            <a:pPr algn="just">
              <a:buNone/>
            </a:pPr>
            <a:r>
              <a:rPr lang="en-US" sz="2000" i="1" dirty="0" smtClean="0">
                <a:solidFill>
                  <a:srgbClr val="FF0000"/>
                </a:solidFill>
              </a:rPr>
              <a:t>			{</a:t>
            </a:r>
          </a:p>
          <a:p>
            <a:pPr algn="just">
              <a:buNone/>
            </a:pPr>
            <a:r>
              <a:rPr lang="en-US" sz="2000" i="1" dirty="0" smtClean="0">
                <a:solidFill>
                  <a:srgbClr val="FF0000"/>
                </a:solidFill>
              </a:rPr>
              <a:t>			char name[20];</a:t>
            </a:r>
          </a:p>
          <a:p>
            <a:pPr algn="just">
              <a:buNone/>
            </a:pPr>
            <a:r>
              <a:rPr lang="en-US" sz="2000" i="1" dirty="0" smtClean="0">
                <a:solidFill>
                  <a:srgbClr val="FF0000"/>
                </a:solidFill>
              </a:rPr>
              <a:t>			int </a:t>
            </a:r>
            <a:r>
              <a:rPr lang="en-US" sz="2000" i="1" dirty="0" err="1" smtClean="0">
                <a:solidFill>
                  <a:srgbClr val="FF0000"/>
                </a:solidFill>
              </a:rPr>
              <a:t>roll_no</a:t>
            </a:r>
            <a:r>
              <a:rPr lang="en-US" sz="2000" i="1" dirty="0" smtClean="0">
                <a:solidFill>
                  <a:srgbClr val="FF0000"/>
                </a:solidFill>
              </a:rPr>
              <a:t>;</a:t>
            </a:r>
          </a:p>
          <a:p>
            <a:pPr algn="just">
              <a:buNone/>
            </a:pPr>
            <a:r>
              <a:rPr lang="en-US" sz="2000" i="1" dirty="0" smtClean="0">
                <a:solidFill>
                  <a:srgbClr val="FF0000"/>
                </a:solidFill>
              </a:rPr>
              <a:t>			float marks;</a:t>
            </a:r>
          </a:p>
          <a:p>
            <a:pPr algn="just">
              <a:buNone/>
            </a:pPr>
            <a:r>
              <a:rPr lang="en-US" sz="2000" i="1" dirty="0" smtClean="0">
                <a:solidFill>
                  <a:srgbClr val="FF0000"/>
                </a:solidFill>
              </a:rPr>
              <a:t>			char gender;</a:t>
            </a:r>
          </a:p>
          <a:p>
            <a:pPr algn="just">
              <a:buNone/>
            </a:pPr>
            <a:r>
              <a:rPr lang="en-US" sz="2000" i="1" dirty="0" smtClean="0">
                <a:solidFill>
                  <a:srgbClr val="FF0000"/>
                </a:solidFill>
              </a:rPr>
              <a:t>			long int </a:t>
            </a:r>
            <a:r>
              <a:rPr lang="en-US" sz="2000" i="1" dirty="0" err="1" smtClean="0">
                <a:solidFill>
                  <a:srgbClr val="FF0000"/>
                </a:solidFill>
              </a:rPr>
              <a:t>phone_no</a:t>
            </a:r>
            <a:r>
              <a:rPr lang="en-US" sz="2000" i="1" dirty="0" smtClean="0">
                <a:solidFill>
                  <a:srgbClr val="FF0000"/>
                </a:solidFill>
              </a:rPr>
              <a:t>;</a:t>
            </a:r>
          </a:p>
          <a:p>
            <a:pPr algn="just">
              <a:buNone/>
            </a:pPr>
            <a:r>
              <a:rPr lang="en-US" sz="2000" i="1" dirty="0" smtClean="0">
                <a:solidFill>
                  <a:srgbClr val="FF0000"/>
                </a:solidFill>
              </a:rPr>
              <a:t>			}st1, st2, st3;</a:t>
            </a:r>
            <a:endParaRPr lang="en-US" sz="2000" dirty="0" smtClean="0"/>
          </a:p>
          <a:p>
            <a:pPr algn="just"/>
            <a:endParaRPr lang="en-US" sz="2000" dirty="0" smtClean="0"/>
          </a:p>
          <a:p>
            <a:pPr algn="just"/>
            <a:r>
              <a:rPr lang="en-US" sz="2000" dirty="0" smtClean="0"/>
              <a:t>The use of </a:t>
            </a:r>
            <a:r>
              <a:rPr lang="en-US" sz="2000" i="1" dirty="0" err="1" smtClean="0"/>
              <a:t>structure_name</a:t>
            </a:r>
            <a:r>
              <a:rPr lang="en-US" sz="2000" dirty="0" smtClean="0"/>
              <a:t> is optional.</a:t>
            </a:r>
          </a:p>
          <a:p>
            <a:pPr algn="just">
              <a:buNone/>
            </a:pPr>
            <a:r>
              <a:rPr lang="en-US" sz="2000" i="1" dirty="0" smtClean="0">
                <a:solidFill>
                  <a:srgbClr val="FF0000"/>
                </a:solidFill>
              </a:rPr>
              <a:t>			struct</a:t>
            </a:r>
          </a:p>
          <a:p>
            <a:pPr algn="just">
              <a:buNone/>
            </a:pPr>
            <a:r>
              <a:rPr lang="en-US" sz="2000" i="1" dirty="0" smtClean="0">
                <a:solidFill>
                  <a:srgbClr val="FF0000"/>
                </a:solidFill>
              </a:rPr>
              <a:t>			{</a:t>
            </a:r>
          </a:p>
          <a:p>
            <a:pPr algn="just">
              <a:buNone/>
            </a:pPr>
            <a:r>
              <a:rPr lang="en-US" sz="2000" i="1" dirty="0" smtClean="0">
                <a:solidFill>
                  <a:srgbClr val="FF0000"/>
                </a:solidFill>
              </a:rPr>
              <a:t>			char name[20];</a:t>
            </a:r>
          </a:p>
          <a:p>
            <a:pPr algn="just">
              <a:buNone/>
            </a:pPr>
            <a:r>
              <a:rPr lang="en-US" sz="2000" i="1" dirty="0" smtClean="0">
                <a:solidFill>
                  <a:srgbClr val="FF0000"/>
                </a:solidFill>
              </a:rPr>
              <a:t>			int </a:t>
            </a:r>
            <a:r>
              <a:rPr lang="en-US" sz="2000" i="1" dirty="0" err="1" smtClean="0">
                <a:solidFill>
                  <a:srgbClr val="FF0000"/>
                </a:solidFill>
              </a:rPr>
              <a:t>roll_no</a:t>
            </a:r>
            <a:r>
              <a:rPr lang="en-US" sz="2000" i="1" dirty="0" smtClean="0">
                <a:solidFill>
                  <a:srgbClr val="FF0000"/>
                </a:solidFill>
              </a:rPr>
              <a:t>;</a:t>
            </a:r>
          </a:p>
          <a:p>
            <a:pPr algn="just">
              <a:buNone/>
            </a:pPr>
            <a:r>
              <a:rPr lang="en-US" sz="2000" i="1" dirty="0" smtClean="0">
                <a:solidFill>
                  <a:srgbClr val="FF0000"/>
                </a:solidFill>
              </a:rPr>
              <a:t>			float marks;</a:t>
            </a:r>
          </a:p>
          <a:p>
            <a:pPr algn="just">
              <a:buNone/>
            </a:pPr>
            <a:r>
              <a:rPr lang="en-US" sz="2000" i="1" dirty="0" smtClean="0">
                <a:solidFill>
                  <a:srgbClr val="FF0000"/>
                </a:solidFill>
              </a:rPr>
              <a:t>			char gender;</a:t>
            </a:r>
          </a:p>
          <a:p>
            <a:pPr algn="just">
              <a:buNone/>
            </a:pPr>
            <a:r>
              <a:rPr lang="en-US" sz="2000" i="1" dirty="0" smtClean="0">
                <a:solidFill>
                  <a:srgbClr val="FF0000"/>
                </a:solidFill>
              </a:rPr>
              <a:t>			long int </a:t>
            </a:r>
            <a:r>
              <a:rPr lang="en-US" sz="2000" i="1" dirty="0" err="1" smtClean="0">
                <a:solidFill>
                  <a:srgbClr val="FF0000"/>
                </a:solidFill>
              </a:rPr>
              <a:t>phone_no</a:t>
            </a:r>
            <a:r>
              <a:rPr lang="en-US" sz="2000" i="1" dirty="0" smtClean="0">
                <a:solidFill>
                  <a:srgbClr val="FF0000"/>
                </a:solidFill>
              </a:rPr>
              <a:t>;</a:t>
            </a:r>
          </a:p>
          <a:p>
            <a:pPr algn="just">
              <a:buNone/>
            </a:pPr>
            <a:r>
              <a:rPr lang="en-US" sz="2000" i="1" dirty="0" smtClean="0">
                <a:solidFill>
                  <a:srgbClr val="FF0000"/>
                </a:solidFill>
              </a:rPr>
              <a:t>			}st1, st2, st3;</a:t>
            </a:r>
            <a:endParaRPr lang="en-US" sz="2000" dirty="0" smtClean="0"/>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cxnSp>
        <p:nvCxnSpPr>
          <p:cNvPr id="7" name="Straight Connector 6"/>
          <p:cNvCxnSpPr/>
          <p:nvPr/>
        </p:nvCxnSpPr>
        <p:spPr>
          <a:xfrm>
            <a:off x="5181600" y="1447800"/>
            <a:ext cx="0" cy="4800600"/>
          </a:xfrm>
          <a:prstGeom prst="line">
            <a:avLst/>
          </a:prstGeom>
          <a:ln w="25400">
            <a:solidFill>
              <a:srgbClr val="002060"/>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p:txBody>
          <a:bodyPr/>
          <a:lstStyle/>
          <a:p>
            <a:pPr algn="just"/>
            <a:r>
              <a:rPr lang="en-US" dirty="0" smtClean="0"/>
              <a:t>Define a structure of student having data members name, address, marks in C language, and marks in information system. Take data for n students in an array dynamically and find the total marks obtained.</a:t>
            </a:r>
          </a:p>
          <a:p>
            <a:pPr algn="just"/>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60</a:t>
            </a:fld>
            <a:endParaRPr lang="en-US"/>
          </a:p>
        </p:txBody>
      </p:sp>
      <p:sp>
        <p:nvSpPr>
          <p:cNvPr id="6" name="Rectangle 5"/>
          <p:cNvSpPr/>
          <p:nvPr/>
        </p:nvSpPr>
        <p:spPr>
          <a:xfrm>
            <a:off x="1956351" y="4639270"/>
            <a:ext cx="5231304" cy="92333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Do it yourself…</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spd="med">
    <p:wipe dir="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Pointer to Structure…</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Also, the address of a structure type variable can be stored in a structure type pointer variable as follows:</a:t>
            </a:r>
          </a:p>
          <a:p>
            <a:pPr algn="just">
              <a:buNone/>
            </a:pPr>
            <a:r>
              <a:rPr lang="en-US" dirty="0" smtClean="0"/>
              <a:t>		</a:t>
            </a:r>
            <a:r>
              <a:rPr lang="en-US" i="1" dirty="0" smtClean="0">
                <a:solidFill>
                  <a:srgbClr val="FF0000"/>
                </a:solidFill>
              </a:rPr>
              <a:t>struct book</a:t>
            </a:r>
          </a:p>
          <a:p>
            <a:pPr algn="just">
              <a:buNone/>
            </a:pPr>
            <a:r>
              <a:rPr lang="en-US" i="1" dirty="0" smtClean="0">
                <a:solidFill>
                  <a:srgbClr val="FF0000"/>
                </a:solidFill>
              </a:rPr>
              <a:t>			{</a:t>
            </a:r>
          </a:p>
          <a:p>
            <a:pPr algn="just">
              <a:buNone/>
            </a:pPr>
            <a:r>
              <a:rPr lang="en-US" i="1" dirty="0" smtClean="0">
                <a:solidFill>
                  <a:srgbClr val="FF0000"/>
                </a:solidFill>
              </a:rPr>
              <a:t>			char name[20];</a:t>
            </a:r>
          </a:p>
          <a:p>
            <a:pPr algn="just">
              <a:buNone/>
            </a:pPr>
            <a:r>
              <a:rPr lang="en-US" i="1" dirty="0" smtClean="0">
                <a:solidFill>
                  <a:srgbClr val="FF0000"/>
                </a:solidFill>
              </a:rPr>
              <a:t>			int pages;</a:t>
            </a:r>
          </a:p>
          <a:p>
            <a:pPr algn="just">
              <a:buNone/>
            </a:pPr>
            <a:r>
              <a:rPr lang="en-US" i="1" dirty="0" smtClean="0">
                <a:solidFill>
                  <a:srgbClr val="FF0000"/>
                </a:solidFill>
              </a:rPr>
              <a:t>			float price;</a:t>
            </a:r>
          </a:p>
          <a:p>
            <a:pPr algn="just">
              <a:buNone/>
            </a:pPr>
            <a:r>
              <a:rPr lang="en-US" i="1" dirty="0" smtClean="0">
                <a:solidFill>
                  <a:srgbClr val="FF0000"/>
                </a:solidFill>
              </a:rPr>
              <a:t>			};</a:t>
            </a:r>
          </a:p>
          <a:p>
            <a:pPr algn="just">
              <a:buNone/>
            </a:pPr>
            <a:r>
              <a:rPr lang="en-US" i="1" dirty="0" smtClean="0">
                <a:solidFill>
                  <a:srgbClr val="FF0000"/>
                </a:solidFill>
              </a:rPr>
              <a:t>		struct book b, *</a:t>
            </a:r>
            <a:r>
              <a:rPr lang="en-US" i="1" dirty="0" err="1" smtClean="0">
                <a:solidFill>
                  <a:srgbClr val="FF0000"/>
                </a:solidFill>
              </a:rPr>
              <a:t>bptr</a:t>
            </a:r>
            <a:r>
              <a:rPr lang="en-US" i="1" dirty="0" smtClean="0">
                <a:solidFill>
                  <a:srgbClr val="FF0000"/>
                </a:solidFill>
              </a:rPr>
              <a:t>;</a:t>
            </a:r>
          </a:p>
          <a:p>
            <a:pPr algn="just">
              <a:buNone/>
            </a:pPr>
            <a:r>
              <a:rPr lang="en-US" i="1" dirty="0" smtClean="0">
                <a:solidFill>
                  <a:srgbClr val="FF0000"/>
                </a:solidFill>
              </a:rPr>
              <a:t>		</a:t>
            </a:r>
            <a:r>
              <a:rPr lang="en-US" i="1" dirty="0" err="1" smtClean="0">
                <a:solidFill>
                  <a:srgbClr val="FF0000"/>
                </a:solidFill>
              </a:rPr>
              <a:t>bptr</a:t>
            </a:r>
            <a:r>
              <a:rPr lang="en-US" i="1" dirty="0" smtClean="0">
                <a:solidFill>
                  <a:srgbClr val="FF0000"/>
                </a:solidFill>
              </a:rPr>
              <a:t>=&amp;b;</a:t>
            </a:r>
          </a:p>
          <a:p>
            <a:pPr algn="just"/>
            <a:r>
              <a:rPr lang="en-US" dirty="0" smtClean="0"/>
              <a:t>Here, the base address of </a:t>
            </a:r>
            <a:r>
              <a:rPr lang="en-US" i="1" dirty="0" smtClean="0"/>
              <a:t>b</a:t>
            </a:r>
            <a:r>
              <a:rPr lang="en-US" dirty="0" smtClean="0"/>
              <a:t> is assigned to </a:t>
            </a:r>
            <a:r>
              <a:rPr lang="en-US" i="1" dirty="0" err="1" smtClean="0"/>
              <a:t>bptr</a:t>
            </a:r>
            <a:r>
              <a:rPr lang="en-US" dirty="0" smtClean="0"/>
              <a:t> pointer.</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61</a:t>
            </a:fld>
            <a:endParaRPr lang="en-US"/>
          </a:p>
        </p:txBody>
      </p:sp>
    </p:spTree>
  </p:cSld>
  <p:clrMapOvr>
    <a:masterClrMapping/>
  </p:clrMapOvr>
  <p:transition spd="med">
    <p:wipe dir="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Pointer to Structure…</a:t>
            </a:r>
            <a:endParaRPr lang="en-US" dirty="0"/>
          </a:p>
        </p:txBody>
      </p:sp>
      <p:sp>
        <p:nvSpPr>
          <p:cNvPr id="3" name="Content Placeholder 2"/>
          <p:cNvSpPr>
            <a:spLocks noGrp="1"/>
          </p:cNvSpPr>
          <p:nvPr>
            <p:ph idx="1"/>
          </p:nvPr>
        </p:nvSpPr>
        <p:spPr/>
        <p:txBody>
          <a:bodyPr>
            <a:normAutofit/>
          </a:bodyPr>
          <a:lstStyle/>
          <a:p>
            <a:pPr algn="just"/>
            <a:r>
              <a:rPr lang="en-US" dirty="0" smtClean="0"/>
              <a:t>Now the members of the structure book can be accessed in 3 ways as:</a:t>
            </a:r>
          </a:p>
          <a:p>
            <a:pPr algn="just">
              <a:buNone/>
            </a:pPr>
            <a:r>
              <a:rPr lang="en-US" i="1" dirty="0" smtClean="0">
                <a:solidFill>
                  <a:srgbClr val="FF0000"/>
                </a:solidFill>
              </a:rPr>
              <a:t>b.name	</a:t>
            </a:r>
            <a:r>
              <a:rPr lang="en-US" i="1" dirty="0" err="1" smtClean="0">
                <a:solidFill>
                  <a:srgbClr val="FF0000"/>
                </a:solidFill>
              </a:rPr>
              <a:t>bptr</a:t>
            </a:r>
            <a:r>
              <a:rPr lang="en-US" i="1" dirty="0" smtClean="0">
                <a:solidFill>
                  <a:srgbClr val="FF0000"/>
                </a:solidFill>
              </a:rPr>
              <a:t>-&gt;name	(*</a:t>
            </a:r>
            <a:r>
              <a:rPr lang="en-US" i="1" dirty="0" err="1" smtClean="0">
                <a:solidFill>
                  <a:srgbClr val="FF0000"/>
                </a:solidFill>
              </a:rPr>
              <a:t>bptr</a:t>
            </a:r>
            <a:r>
              <a:rPr lang="en-US" i="1" dirty="0" smtClean="0">
                <a:solidFill>
                  <a:srgbClr val="FF0000"/>
                </a:solidFill>
              </a:rPr>
              <a:t>).name</a:t>
            </a:r>
          </a:p>
          <a:p>
            <a:pPr algn="just">
              <a:buNone/>
            </a:pPr>
            <a:r>
              <a:rPr lang="en-US" i="1" dirty="0" err="1" smtClean="0">
                <a:solidFill>
                  <a:srgbClr val="FF0000"/>
                </a:solidFill>
              </a:rPr>
              <a:t>b.pages</a:t>
            </a:r>
            <a:r>
              <a:rPr lang="en-US" i="1" dirty="0" smtClean="0">
                <a:solidFill>
                  <a:srgbClr val="FF0000"/>
                </a:solidFill>
              </a:rPr>
              <a:t>	</a:t>
            </a:r>
            <a:r>
              <a:rPr lang="en-US" i="1" dirty="0" err="1" smtClean="0">
                <a:solidFill>
                  <a:srgbClr val="FF0000"/>
                </a:solidFill>
              </a:rPr>
              <a:t>bptr</a:t>
            </a:r>
            <a:r>
              <a:rPr lang="en-US" i="1" dirty="0" smtClean="0">
                <a:solidFill>
                  <a:srgbClr val="FF0000"/>
                </a:solidFill>
              </a:rPr>
              <a:t>-&gt;pages	(*</a:t>
            </a:r>
            <a:r>
              <a:rPr lang="en-US" i="1" dirty="0" err="1" smtClean="0">
                <a:solidFill>
                  <a:srgbClr val="FF0000"/>
                </a:solidFill>
              </a:rPr>
              <a:t>bptr</a:t>
            </a:r>
            <a:r>
              <a:rPr lang="en-US" i="1" dirty="0" smtClean="0">
                <a:solidFill>
                  <a:srgbClr val="FF0000"/>
                </a:solidFill>
              </a:rPr>
              <a:t>).pages</a:t>
            </a:r>
            <a:endParaRPr lang="en-US" dirty="0" smtClean="0">
              <a:solidFill>
                <a:srgbClr val="FF0000"/>
              </a:solidFill>
            </a:endParaRPr>
          </a:p>
          <a:p>
            <a:pPr algn="just">
              <a:buNone/>
            </a:pPr>
            <a:r>
              <a:rPr lang="en-US" i="1" dirty="0" smtClean="0">
                <a:solidFill>
                  <a:srgbClr val="FF0000"/>
                </a:solidFill>
              </a:rPr>
              <a:t>b. price 	</a:t>
            </a:r>
            <a:r>
              <a:rPr lang="en-US" i="1" dirty="0" err="1" smtClean="0">
                <a:solidFill>
                  <a:srgbClr val="FF0000"/>
                </a:solidFill>
              </a:rPr>
              <a:t>bptr</a:t>
            </a:r>
            <a:r>
              <a:rPr lang="en-US" i="1" dirty="0" smtClean="0">
                <a:solidFill>
                  <a:srgbClr val="FF0000"/>
                </a:solidFill>
              </a:rPr>
              <a:t>-&gt; price 	(*</a:t>
            </a:r>
            <a:r>
              <a:rPr lang="en-US" i="1" dirty="0" err="1" smtClean="0">
                <a:solidFill>
                  <a:srgbClr val="FF0000"/>
                </a:solidFill>
              </a:rPr>
              <a:t>bptr</a:t>
            </a:r>
            <a:r>
              <a:rPr lang="en-US" i="1" dirty="0" smtClean="0">
                <a:solidFill>
                  <a:srgbClr val="FF0000"/>
                </a:solidFill>
              </a:rPr>
              <a:t>).price</a:t>
            </a:r>
            <a:endParaRPr lang="en-US" dirty="0" smtClean="0">
              <a:solidFill>
                <a:srgbClr val="FF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62</a:t>
            </a:fld>
            <a:endParaRPr lang="en-US"/>
          </a:p>
        </p:txBody>
      </p:sp>
      <p:cxnSp>
        <p:nvCxnSpPr>
          <p:cNvPr id="7" name="Straight Connector 6"/>
          <p:cNvCxnSpPr/>
          <p:nvPr/>
        </p:nvCxnSpPr>
        <p:spPr>
          <a:xfrm>
            <a:off x="3048000" y="2667000"/>
            <a:ext cx="0" cy="144780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638800" y="2667000"/>
            <a:ext cx="0" cy="144780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dir="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52400"/>
            <a:ext cx="7498080" cy="6096000"/>
          </a:xfrm>
        </p:spPr>
        <p:txBody>
          <a:bodyPr>
            <a:normAutofit fontScale="40000" lnSpcReduction="20000"/>
          </a:bodyPr>
          <a:lstStyle/>
          <a:p>
            <a:pPr>
              <a:buNone/>
            </a:pPr>
            <a:r>
              <a:rPr lang="en-US" b="1" dirty="0" smtClean="0"/>
              <a:t>struct book</a:t>
            </a:r>
          </a:p>
          <a:p>
            <a:pPr>
              <a:buNone/>
            </a:pPr>
            <a:r>
              <a:rPr lang="en-US" b="1" dirty="0" smtClean="0"/>
              <a:t>	{</a:t>
            </a:r>
          </a:p>
          <a:p>
            <a:pPr>
              <a:buNone/>
            </a:pPr>
            <a:r>
              <a:rPr lang="en-US" b="1" dirty="0" smtClean="0"/>
              <a:t>	char name[20];</a:t>
            </a:r>
          </a:p>
          <a:p>
            <a:pPr>
              <a:buNone/>
            </a:pPr>
            <a:r>
              <a:rPr lang="en-US" b="1" dirty="0" smtClean="0"/>
              <a:t>	int pages;</a:t>
            </a:r>
          </a:p>
          <a:p>
            <a:pPr>
              <a:buNone/>
            </a:pPr>
            <a:r>
              <a:rPr lang="en-US" b="1" dirty="0" smtClean="0"/>
              <a:t>	float price;</a:t>
            </a:r>
          </a:p>
          <a:p>
            <a:pPr>
              <a:buNone/>
            </a:pPr>
            <a:r>
              <a:rPr lang="en-US" b="1" dirty="0" smtClean="0"/>
              <a:t>	};</a:t>
            </a:r>
          </a:p>
          <a:p>
            <a:pPr>
              <a:buNone/>
            </a:pPr>
            <a:r>
              <a:rPr lang="en-US" b="1" dirty="0" smtClean="0"/>
              <a:t>void main()</a:t>
            </a:r>
          </a:p>
          <a:p>
            <a:pPr>
              <a:buNone/>
            </a:pPr>
            <a:r>
              <a:rPr lang="en-US" b="1" dirty="0" smtClean="0"/>
              <a:t>{</a:t>
            </a:r>
          </a:p>
          <a:p>
            <a:pPr>
              <a:buNone/>
            </a:pPr>
            <a:r>
              <a:rPr lang="en-US" b="1" dirty="0" smtClean="0"/>
              <a:t>struct book b,*</a:t>
            </a:r>
            <a:r>
              <a:rPr lang="en-US" b="1" dirty="0" err="1" smtClean="0"/>
              <a:t>bptr</a:t>
            </a:r>
            <a:r>
              <a:rPr lang="en-US" b="1" dirty="0" smtClean="0"/>
              <a:t>;</a:t>
            </a:r>
          </a:p>
          <a:p>
            <a:pPr>
              <a:buNone/>
            </a:pPr>
            <a:r>
              <a:rPr lang="en-US" b="1" dirty="0" smtClean="0"/>
              <a:t>float temp;</a:t>
            </a:r>
          </a:p>
          <a:p>
            <a:pPr>
              <a:buNone/>
            </a:pPr>
            <a:r>
              <a:rPr lang="en-US" b="1" dirty="0" smtClean="0"/>
              <a:t>clrscr();</a:t>
            </a:r>
          </a:p>
          <a:p>
            <a:pPr>
              <a:buNone/>
            </a:pPr>
            <a:r>
              <a:rPr lang="en-US" b="1" dirty="0" err="1" smtClean="0"/>
              <a:t>bptr</a:t>
            </a:r>
            <a:r>
              <a:rPr lang="en-US" b="1" dirty="0" smtClean="0"/>
              <a:t>=&amp;b;</a:t>
            </a:r>
          </a:p>
          <a:p>
            <a:pPr>
              <a:buNone/>
            </a:pPr>
            <a:r>
              <a:rPr lang="en-US" b="1" dirty="0" smtClean="0"/>
              <a:t>printf("\</a:t>
            </a:r>
            <a:r>
              <a:rPr lang="en-US" b="1" dirty="0" err="1" smtClean="0"/>
              <a:t>nEnter</a:t>
            </a:r>
            <a:r>
              <a:rPr lang="en-US" b="1" dirty="0" smtClean="0"/>
              <a:t> name:\t");</a:t>
            </a:r>
          </a:p>
          <a:p>
            <a:pPr>
              <a:buNone/>
            </a:pPr>
            <a:r>
              <a:rPr lang="en-US" b="1" dirty="0" smtClean="0"/>
              <a:t>scanf("%s", </a:t>
            </a:r>
            <a:r>
              <a:rPr lang="en-US" b="1" dirty="0" err="1" smtClean="0"/>
              <a:t>bptr</a:t>
            </a:r>
            <a:r>
              <a:rPr lang="en-US" b="1" dirty="0" smtClean="0"/>
              <a:t>-&gt;name);</a:t>
            </a:r>
          </a:p>
          <a:p>
            <a:pPr>
              <a:buNone/>
            </a:pPr>
            <a:r>
              <a:rPr lang="en-US" b="1" dirty="0" smtClean="0"/>
              <a:t>printf("\</a:t>
            </a:r>
            <a:r>
              <a:rPr lang="en-US" b="1" dirty="0" err="1" smtClean="0"/>
              <a:t>nEnter</a:t>
            </a:r>
            <a:r>
              <a:rPr lang="en-US" b="1" dirty="0" smtClean="0"/>
              <a:t> no. of pages:\t");</a:t>
            </a:r>
          </a:p>
          <a:p>
            <a:pPr>
              <a:buNone/>
            </a:pPr>
            <a:r>
              <a:rPr lang="en-US" b="1" dirty="0" smtClean="0"/>
              <a:t>scanf("%d", &amp;</a:t>
            </a:r>
            <a:r>
              <a:rPr lang="en-US" b="1" dirty="0" err="1" smtClean="0"/>
              <a:t>bptr</a:t>
            </a:r>
            <a:r>
              <a:rPr lang="en-US" b="1" dirty="0" smtClean="0"/>
              <a:t>-&gt;pages);</a:t>
            </a:r>
          </a:p>
          <a:p>
            <a:pPr>
              <a:buNone/>
            </a:pPr>
            <a:r>
              <a:rPr lang="en-US" b="1" dirty="0" smtClean="0"/>
              <a:t>printf("\</a:t>
            </a:r>
            <a:r>
              <a:rPr lang="en-US" b="1" dirty="0" err="1" smtClean="0"/>
              <a:t>nEnter</a:t>
            </a:r>
            <a:r>
              <a:rPr lang="en-US" b="1" dirty="0" smtClean="0"/>
              <a:t> price:\t");</a:t>
            </a:r>
          </a:p>
          <a:p>
            <a:pPr>
              <a:buNone/>
            </a:pPr>
            <a:r>
              <a:rPr lang="en-US" b="1" dirty="0" smtClean="0"/>
              <a:t>scanf("%f", &amp;temp);</a:t>
            </a:r>
          </a:p>
          <a:p>
            <a:pPr>
              <a:buNone/>
            </a:pPr>
            <a:r>
              <a:rPr lang="en-US" b="1" dirty="0" err="1" smtClean="0"/>
              <a:t>bptr</a:t>
            </a:r>
            <a:r>
              <a:rPr lang="en-US" b="1" dirty="0" smtClean="0"/>
              <a:t>-&gt;price=temp;</a:t>
            </a:r>
          </a:p>
          <a:p>
            <a:pPr>
              <a:buNone/>
            </a:pPr>
            <a:r>
              <a:rPr lang="en-US" b="1" dirty="0" smtClean="0"/>
              <a:t>printf("\n Name\t\t No. of Pages\t Price\n");</a:t>
            </a:r>
          </a:p>
          <a:p>
            <a:pPr>
              <a:buNone/>
            </a:pPr>
            <a:r>
              <a:rPr lang="en-US" b="1" dirty="0" smtClean="0"/>
              <a:t>printf("%s\t\</a:t>
            </a:r>
            <a:r>
              <a:rPr lang="en-US" b="1" dirty="0" err="1" smtClean="0"/>
              <a:t>t%d</a:t>
            </a:r>
            <a:r>
              <a:rPr lang="en-US" b="1" dirty="0" smtClean="0"/>
              <a:t>\t\</a:t>
            </a:r>
            <a:r>
              <a:rPr lang="en-US" b="1" dirty="0" err="1" smtClean="0"/>
              <a:t>t%f</a:t>
            </a:r>
            <a:r>
              <a:rPr lang="en-US" b="1" dirty="0" smtClean="0"/>
              <a:t>", (*</a:t>
            </a:r>
            <a:r>
              <a:rPr lang="en-US" b="1" dirty="0" err="1" smtClean="0"/>
              <a:t>bptr</a:t>
            </a:r>
            <a:r>
              <a:rPr lang="en-US" b="1" dirty="0" smtClean="0"/>
              <a:t>).name, (*</a:t>
            </a:r>
            <a:r>
              <a:rPr lang="en-US" b="1" dirty="0" err="1" smtClean="0"/>
              <a:t>bptr</a:t>
            </a:r>
            <a:r>
              <a:rPr lang="en-US" b="1" dirty="0" smtClean="0"/>
              <a:t>).pages, (*</a:t>
            </a:r>
            <a:r>
              <a:rPr lang="en-US" b="1" dirty="0" err="1" smtClean="0"/>
              <a:t>bptr</a:t>
            </a:r>
            <a:r>
              <a:rPr lang="en-US" b="1" dirty="0" smtClean="0"/>
              <a:t>).price);</a:t>
            </a:r>
          </a:p>
          <a:p>
            <a:pPr>
              <a:buNone/>
            </a:pPr>
            <a:r>
              <a:rPr lang="en-US" b="1" dirty="0" smtClean="0"/>
              <a:t>printf("\</a:t>
            </a:r>
            <a:r>
              <a:rPr lang="en-US" b="1" dirty="0" err="1" smtClean="0"/>
              <a:t>n%s</a:t>
            </a:r>
            <a:r>
              <a:rPr lang="en-US" b="1" dirty="0" smtClean="0"/>
              <a:t>\t\</a:t>
            </a:r>
            <a:r>
              <a:rPr lang="en-US" b="1" dirty="0" err="1" smtClean="0"/>
              <a:t>t%d</a:t>
            </a:r>
            <a:r>
              <a:rPr lang="en-US" b="1" dirty="0" smtClean="0"/>
              <a:t>\t\</a:t>
            </a:r>
            <a:r>
              <a:rPr lang="en-US" b="1" dirty="0" err="1" smtClean="0"/>
              <a:t>t%f</a:t>
            </a:r>
            <a:r>
              <a:rPr lang="en-US" b="1" dirty="0" smtClean="0"/>
              <a:t>", </a:t>
            </a:r>
            <a:r>
              <a:rPr lang="en-US" b="1" dirty="0" err="1" smtClean="0"/>
              <a:t>bptr</a:t>
            </a:r>
            <a:r>
              <a:rPr lang="en-US" b="1" dirty="0" smtClean="0"/>
              <a:t>-&gt;name, </a:t>
            </a:r>
            <a:r>
              <a:rPr lang="en-US" b="1" dirty="0" err="1" smtClean="0"/>
              <a:t>bptr</a:t>
            </a:r>
            <a:r>
              <a:rPr lang="en-US" b="1" dirty="0" smtClean="0"/>
              <a:t>-&gt;pages, </a:t>
            </a:r>
            <a:r>
              <a:rPr lang="en-US" b="1" dirty="0" err="1" smtClean="0"/>
              <a:t>bptr</a:t>
            </a:r>
            <a:r>
              <a:rPr lang="en-US" b="1" dirty="0" smtClean="0"/>
              <a:t>-&gt;price);</a:t>
            </a:r>
          </a:p>
          <a:p>
            <a:pPr>
              <a:buNone/>
            </a:pPr>
            <a:r>
              <a:rPr lang="en-US" b="1" dirty="0" smtClean="0"/>
              <a:t>printf("\</a:t>
            </a:r>
            <a:r>
              <a:rPr lang="en-US" b="1" dirty="0" err="1" smtClean="0"/>
              <a:t>n%s</a:t>
            </a:r>
            <a:r>
              <a:rPr lang="en-US" b="1" dirty="0" smtClean="0"/>
              <a:t>\t\</a:t>
            </a:r>
            <a:r>
              <a:rPr lang="en-US" b="1" dirty="0" err="1" smtClean="0"/>
              <a:t>t%d</a:t>
            </a:r>
            <a:r>
              <a:rPr lang="en-US" b="1" dirty="0" smtClean="0"/>
              <a:t>\t\</a:t>
            </a:r>
            <a:r>
              <a:rPr lang="en-US" b="1" dirty="0" err="1" smtClean="0"/>
              <a:t>t%f</a:t>
            </a:r>
            <a:r>
              <a:rPr lang="en-US" b="1" dirty="0" smtClean="0"/>
              <a:t>", b.name, </a:t>
            </a:r>
            <a:r>
              <a:rPr lang="en-US" b="1" dirty="0" err="1" smtClean="0"/>
              <a:t>b.pages</a:t>
            </a:r>
            <a:r>
              <a:rPr lang="en-US" b="1" dirty="0" smtClean="0"/>
              <a:t>, </a:t>
            </a:r>
            <a:r>
              <a:rPr lang="en-US" b="1" dirty="0" err="1" smtClean="0"/>
              <a:t>b.price</a:t>
            </a:r>
            <a:r>
              <a:rPr lang="en-US" b="1" dirty="0" smtClean="0"/>
              <a:t>);</a:t>
            </a:r>
          </a:p>
          <a:p>
            <a:pPr>
              <a:buNone/>
            </a:pPr>
            <a:r>
              <a:rPr lang="en-US" b="1" dirty="0" smtClean="0"/>
              <a:t>getch();</a:t>
            </a:r>
          </a:p>
          <a:p>
            <a:pPr>
              <a:buNone/>
            </a:pPr>
            <a:r>
              <a:rPr lang="en-US" b="1" dirty="0" smtClean="0"/>
              <a:t>}</a:t>
            </a:r>
            <a:endParaRPr lang="en-US"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63</a:t>
            </a:fld>
            <a:endParaRPr lang="en-US"/>
          </a:p>
        </p:txBody>
      </p:sp>
    </p:spTree>
  </p:cSld>
  <p:clrMapOvr>
    <a:masterClrMapping/>
  </p:clrMapOvr>
  <p:transition spd="med">
    <p:wipe dir="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Pointer to array of structure</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We know that the name of an array stands for the address of its zeroth element. This is true for the names of structure variables too.</a:t>
            </a:r>
          </a:p>
          <a:p>
            <a:pPr algn="just"/>
            <a:r>
              <a:rPr lang="en-US" dirty="0" smtClean="0"/>
              <a:t>Let we have a structure as follows:</a:t>
            </a:r>
          </a:p>
          <a:p>
            <a:pPr algn="just">
              <a:buNone/>
            </a:pPr>
            <a:r>
              <a:rPr lang="en-US" dirty="0" smtClean="0"/>
              <a:t>		</a:t>
            </a:r>
            <a:r>
              <a:rPr lang="en-US" i="1" dirty="0" smtClean="0">
                <a:solidFill>
                  <a:srgbClr val="FF0000"/>
                </a:solidFill>
              </a:rPr>
              <a:t> struct book</a:t>
            </a:r>
          </a:p>
          <a:p>
            <a:pPr algn="just">
              <a:buNone/>
            </a:pPr>
            <a:r>
              <a:rPr lang="en-US" i="1" dirty="0" smtClean="0">
                <a:solidFill>
                  <a:srgbClr val="FF0000"/>
                </a:solidFill>
              </a:rPr>
              <a:t>			{</a:t>
            </a:r>
          </a:p>
          <a:p>
            <a:pPr algn="just">
              <a:buNone/>
            </a:pPr>
            <a:r>
              <a:rPr lang="en-US" i="1" dirty="0" smtClean="0">
                <a:solidFill>
                  <a:srgbClr val="FF0000"/>
                </a:solidFill>
              </a:rPr>
              <a:t>			char name[20];</a:t>
            </a:r>
          </a:p>
          <a:p>
            <a:pPr algn="just">
              <a:buNone/>
            </a:pPr>
            <a:r>
              <a:rPr lang="en-US" i="1" dirty="0" smtClean="0">
                <a:solidFill>
                  <a:srgbClr val="FF0000"/>
                </a:solidFill>
              </a:rPr>
              <a:t>			int pages;</a:t>
            </a:r>
          </a:p>
          <a:p>
            <a:pPr algn="just">
              <a:buNone/>
            </a:pPr>
            <a:r>
              <a:rPr lang="en-US" i="1" dirty="0" smtClean="0">
                <a:solidFill>
                  <a:srgbClr val="FF0000"/>
                </a:solidFill>
              </a:rPr>
              <a:t>			float price;</a:t>
            </a:r>
          </a:p>
          <a:p>
            <a:pPr algn="just">
              <a:buNone/>
            </a:pPr>
            <a:r>
              <a:rPr lang="en-US" i="1" dirty="0" smtClean="0">
                <a:solidFill>
                  <a:srgbClr val="FF0000"/>
                </a:solidFill>
              </a:rPr>
              <a:t>			};</a:t>
            </a:r>
          </a:p>
          <a:p>
            <a:pPr algn="just">
              <a:buNone/>
            </a:pPr>
            <a:r>
              <a:rPr lang="en-US" i="1" dirty="0" smtClean="0">
                <a:solidFill>
                  <a:srgbClr val="FF0000"/>
                </a:solidFill>
              </a:rPr>
              <a:t>		struct book b[10], *</a:t>
            </a:r>
            <a:r>
              <a:rPr lang="en-US" i="1" dirty="0" err="1" smtClean="0">
                <a:solidFill>
                  <a:srgbClr val="FF0000"/>
                </a:solidFill>
              </a:rPr>
              <a:t>bptr</a:t>
            </a:r>
            <a:r>
              <a:rPr lang="en-US" i="1" dirty="0" smtClean="0">
                <a:solidFill>
                  <a:srgbClr val="FF0000"/>
                </a:solidFill>
              </a:rPr>
              <a:t>;</a:t>
            </a:r>
            <a:endParaRPr lang="en-US" dirty="0" smtClean="0"/>
          </a:p>
          <a:p>
            <a:pPr algn="just"/>
            <a:r>
              <a:rPr lang="en-US" dirty="0" smtClean="0"/>
              <a:t>Then the assignment statement </a:t>
            </a:r>
            <a:r>
              <a:rPr lang="en-US" i="1" dirty="0" err="1" smtClean="0">
                <a:solidFill>
                  <a:srgbClr val="FF0000"/>
                </a:solidFill>
              </a:rPr>
              <a:t>bptr</a:t>
            </a:r>
            <a:r>
              <a:rPr lang="en-US" i="1" dirty="0" smtClean="0">
                <a:solidFill>
                  <a:srgbClr val="FF0000"/>
                </a:solidFill>
              </a:rPr>
              <a:t>=b; </a:t>
            </a:r>
            <a:r>
              <a:rPr lang="en-US" dirty="0" smtClean="0"/>
              <a:t>assigns the address of the zeroth element of </a:t>
            </a:r>
            <a:r>
              <a:rPr lang="en-US" i="1" dirty="0" smtClean="0">
                <a:solidFill>
                  <a:srgbClr val="FF0000"/>
                </a:solidFill>
              </a:rPr>
              <a:t>b</a:t>
            </a:r>
            <a:r>
              <a:rPr lang="en-US" i="1" dirty="0" smtClean="0"/>
              <a:t> </a:t>
            </a:r>
            <a:r>
              <a:rPr lang="en-US" dirty="0" smtClean="0"/>
              <a:t>to</a:t>
            </a:r>
            <a:r>
              <a:rPr lang="en-US" i="1" dirty="0" smtClean="0"/>
              <a:t> </a:t>
            </a:r>
            <a:r>
              <a:rPr lang="en-US" i="1" dirty="0" err="1" smtClean="0">
                <a:solidFill>
                  <a:srgbClr val="FF0000"/>
                </a:solidFill>
              </a:rPr>
              <a:t>bptr</a:t>
            </a:r>
            <a:r>
              <a:rPr lang="en-US" i="1" dirty="0" smtClean="0"/>
              <a:t>.</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64</a:t>
            </a:fld>
            <a:endParaRPr lang="en-US"/>
          </a:p>
        </p:txBody>
      </p:sp>
    </p:spTree>
  </p:cSld>
  <p:clrMapOvr>
    <a:masterClrMapping/>
  </p:clrMapOvr>
  <p:transition spd="med">
    <p:wipe dir="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Pointer to array of structure…</a:t>
            </a:r>
            <a:endParaRPr lang="en-US" dirty="0"/>
          </a:p>
        </p:txBody>
      </p:sp>
      <p:sp>
        <p:nvSpPr>
          <p:cNvPr id="3" name="Content Placeholder 2"/>
          <p:cNvSpPr>
            <a:spLocks noGrp="1"/>
          </p:cNvSpPr>
          <p:nvPr>
            <p:ph idx="1"/>
          </p:nvPr>
        </p:nvSpPr>
        <p:spPr>
          <a:xfrm>
            <a:off x="1435608" y="1447800"/>
            <a:ext cx="7498080" cy="5029200"/>
          </a:xfrm>
        </p:spPr>
        <p:txBody>
          <a:bodyPr>
            <a:normAutofit fontScale="85000" lnSpcReduction="10000"/>
          </a:bodyPr>
          <a:lstStyle/>
          <a:p>
            <a:pPr algn="just"/>
            <a:r>
              <a:rPr lang="en-US" dirty="0" smtClean="0"/>
              <a:t>That is, the pointer </a:t>
            </a:r>
            <a:r>
              <a:rPr lang="en-US" i="1" dirty="0" err="1" smtClean="0"/>
              <a:t>bptr</a:t>
            </a:r>
            <a:r>
              <a:rPr lang="en-US" i="1" dirty="0" smtClean="0"/>
              <a:t> </a:t>
            </a:r>
            <a:r>
              <a:rPr lang="en-US" dirty="0" smtClean="0"/>
              <a:t>will now point to </a:t>
            </a:r>
            <a:r>
              <a:rPr lang="en-US" i="1" dirty="0" smtClean="0"/>
              <a:t>b[0]</a:t>
            </a:r>
            <a:r>
              <a:rPr lang="en-US" dirty="0" smtClean="0"/>
              <a:t>.</a:t>
            </a:r>
          </a:p>
          <a:p>
            <a:pPr algn="just"/>
            <a:r>
              <a:rPr lang="en-US" dirty="0" smtClean="0"/>
              <a:t>The members of </a:t>
            </a:r>
            <a:r>
              <a:rPr lang="en-US" i="1" dirty="0" smtClean="0"/>
              <a:t>b[0]</a:t>
            </a:r>
            <a:r>
              <a:rPr lang="en-US" dirty="0" smtClean="0"/>
              <a:t> can be accessed as:</a:t>
            </a:r>
          </a:p>
          <a:p>
            <a:pPr algn="just">
              <a:buNone/>
            </a:pPr>
            <a:r>
              <a:rPr lang="en-US" sz="2800" i="1" dirty="0" err="1" smtClean="0">
                <a:solidFill>
                  <a:srgbClr val="FF0000"/>
                </a:solidFill>
              </a:rPr>
              <a:t>bptr</a:t>
            </a:r>
            <a:r>
              <a:rPr lang="en-US" sz="2800" i="1" dirty="0" smtClean="0">
                <a:solidFill>
                  <a:srgbClr val="FF0000"/>
                </a:solidFill>
              </a:rPr>
              <a:t>-&gt;name		</a:t>
            </a:r>
            <a:r>
              <a:rPr lang="en-US" sz="2800" i="1" dirty="0" err="1" smtClean="0">
                <a:solidFill>
                  <a:srgbClr val="FF0000"/>
                </a:solidFill>
              </a:rPr>
              <a:t>bptr</a:t>
            </a:r>
            <a:r>
              <a:rPr lang="en-US" sz="2800" i="1" dirty="0" smtClean="0">
                <a:solidFill>
                  <a:srgbClr val="FF0000"/>
                </a:solidFill>
              </a:rPr>
              <a:t>-&gt;pages		</a:t>
            </a:r>
            <a:r>
              <a:rPr lang="en-US" sz="2800" i="1" dirty="0" err="1" smtClean="0">
                <a:solidFill>
                  <a:srgbClr val="FF0000"/>
                </a:solidFill>
              </a:rPr>
              <a:t>bptr</a:t>
            </a:r>
            <a:r>
              <a:rPr lang="en-US" sz="2800" i="1" dirty="0" smtClean="0">
                <a:solidFill>
                  <a:srgbClr val="FF0000"/>
                </a:solidFill>
              </a:rPr>
              <a:t>-&gt;price</a:t>
            </a:r>
            <a:endParaRPr lang="en-US" i="1" dirty="0" smtClean="0">
              <a:solidFill>
                <a:srgbClr val="FF0000"/>
              </a:solidFill>
            </a:endParaRPr>
          </a:p>
          <a:p>
            <a:pPr algn="just"/>
            <a:r>
              <a:rPr lang="en-US" dirty="0" smtClean="0"/>
              <a:t>Similarly members of </a:t>
            </a:r>
            <a:r>
              <a:rPr lang="en-US" i="1" dirty="0" smtClean="0"/>
              <a:t>b[1]</a:t>
            </a:r>
            <a:r>
              <a:rPr lang="en-US" dirty="0" smtClean="0"/>
              <a:t> can be accessed as:</a:t>
            </a:r>
          </a:p>
          <a:p>
            <a:pPr algn="just">
              <a:buNone/>
            </a:pPr>
            <a:r>
              <a:rPr lang="en-US" sz="2800" i="1" dirty="0" smtClean="0">
                <a:solidFill>
                  <a:srgbClr val="FF0000"/>
                </a:solidFill>
              </a:rPr>
              <a:t>(bptr+1)-&gt;name	(bptr+1)-&gt;pages	(bptr+1)-&gt;price</a:t>
            </a:r>
            <a:endParaRPr lang="en-US" sz="4200" i="1" dirty="0" smtClean="0">
              <a:solidFill>
                <a:srgbClr val="FF0000"/>
              </a:solidFill>
            </a:endParaRPr>
          </a:p>
          <a:p>
            <a:pPr algn="just"/>
            <a:r>
              <a:rPr lang="en-US" dirty="0" smtClean="0"/>
              <a:t>The following </a:t>
            </a:r>
            <a:r>
              <a:rPr lang="en-US" i="1" dirty="0" smtClean="0">
                <a:solidFill>
                  <a:srgbClr val="FF0000"/>
                </a:solidFill>
              </a:rPr>
              <a:t>for</a:t>
            </a:r>
            <a:r>
              <a:rPr lang="en-US" dirty="0" smtClean="0"/>
              <a:t> statement can be used to print all the values of array of structure </a:t>
            </a:r>
            <a:r>
              <a:rPr lang="en-US" i="1" dirty="0" smtClean="0">
                <a:solidFill>
                  <a:srgbClr val="FF0000"/>
                </a:solidFill>
              </a:rPr>
              <a:t>b</a:t>
            </a:r>
            <a:r>
              <a:rPr lang="en-US" dirty="0" smtClean="0"/>
              <a:t> as:</a:t>
            </a:r>
          </a:p>
          <a:p>
            <a:pPr algn="just">
              <a:buNone/>
            </a:pPr>
            <a:r>
              <a:rPr lang="en-US" dirty="0" smtClean="0"/>
              <a:t>	</a:t>
            </a:r>
            <a:r>
              <a:rPr lang="en-US" i="1" dirty="0" smtClean="0">
                <a:solidFill>
                  <a:srgbClr val="FF0000"/>
                </a:solidFill>
              </a:rPr>
              <a:t>for(</a:t>
            </a:r>
            <a:r>
              <a:rPr lang="en-US" i="1" dirty="0" err="1" smtClean="0">
                <a:solidFill>
                  <a:srgbClr val="FF0000"/>
                </a:solidFill>
              </a:rPr>
              <a:t>bptr</a:t>
            </a:r>
            <a:r>
              <a:rPr lang="en-US" i="1" dirty="0" smtClean="0">
                <a:solidFill>
                  <a:srgbClr val="FF0000"/>
                </a:solidFill>
              </a:rPr>
              <a:t>=</a:t>
            </a:r>
            <a:r>
              <a:rPr lang="en-US" i="1" dirty="0" err="1" smtClean="0">
                <a:solidFill>
                  <a:srgbClr val="FF0000"/>
                </a:solidFill>
              </a:rPr>
              <a:t>b;bptr</a:t>
            </a:r>
            <a:r>
              <a:rPr lang="en-US" i="1" dirty="0" smtClean="0">
                <a:solidFill>
                  <a:srgbClr val="FF0000"/>
                </a:solidFill>
              </a:rPr>
              <a:t>&lt;b+10;bptr++)</a:t>
            </a:r>
          </a:p>
          <a:p>
            <a:pPr algn="just">
              <a:buNone/>
            </a:pPr>
            <a:r>
              <a:rPr lang="en-US" i="1" dirty="0" smtClean="0">
                <a:solidFill>
                  <a:srgbClr val="FF0000"/>
                </a:solidFill>
              </a:rPr>
              <a:t>	</a:t>
            </a:r>
            <a:r>
              <a:rPr lang="en-US" sz="2800" i="1" dirty="0" smtClean="0">
                <a:solidFill>
                  <a:srgbClr val="FF0000"/>
                </a:solidFill>
              </a:rPr>
              <a:t>printf(“%s %d %f”, </a:t>
            </a:r>
            <a:r>
              <a:rPr lang="en-US" sz="2800" i="1" dirty="0" err="1" smtClean="0">
                <a:solidFill>
                  <a:srgbClr val="FF0000"/>
                </a:solidFill>
              </a:rPr>
              <a:t>bptr</a:t>
            </a:r>
            <a:r>
              <a:rPr lang="en-US" sz="2800" i="1" dirty="0" smtClean="0">
                <a:solidFill>
                  <a:srgbClr val="FF0000"/>
                </a:solidFill>
              </a:rPr>
              <a:t>-&gt;name, </a:t>
            </a:r>
            <a:r>
              <a:rPr lang="en-US" sz="2800" i="1" dirty="0" err="1" smtClean="0">
                <a:solidFill>
                  <a:srgbClr val="FF0000"/>
                </a:solidFill>
              </a:rPr>
              <a:t>bptr</a:t>
            </a:r>
            <a:r>
              <a:rPr lang="en-US" sz="2800" i="1" dirty="0" smtClean="0">
                <a:solidFill>
                  <a:srgbClr val="FF0000"/>
                </a:solidFill>
              </a:rPr>
              <a:t>-&gt;pages, </a:t>
            </a:r>
            <a:r>
              <a:rPr lang="en-US" sz="2800" i="1" dirty="0" err="1" smtClean="0">
                <a:solidFill>
                  <a:srgbClr val="FF0000"/>
                </a:solidFill>
              </a:rPr>
              <a:t>bptr</a:t>
            </a:r>
            <a:r>
              <a:rPr lang="en-US" sz="2800" i="1" dirty="0" smtClean="0">
                <a:solidFill>
                  <a:srgbClr val="FF0000"/>
                </a:solidFill>
              </a:rPr>
              <a:t>-&gt;price)</a:t>
            </a:r>
            <a:endParaRPr lang="en-US" i="1" dirty="0">
              <a:solidFill>
                <a:srgbClr val="FF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65</a:t>
            </a:fld>
            <a:endParaRPr lang="en-US"/>
          </a:p>
        </p:txBody>
      </p:sp>
    </p:spTree>
  </p:cSld>
  <p:clrMapOvr>
    <a:masterClrMapping/>
  </p:clrMapOvr>
  <p:transition spd="med">
    <p:wipe dir="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0"/>
            <a:ext cx="7498080" cy="6858000"/>
          </a:xfrm>
        </p:spPr>
        <p:txBody>
          <a:bodyPr>
            <a:normAutofit fontScale="40000" lnSpcReduction="20000"/>
          </a:bodyPr>
          <a:lstStyle/>
          <a:p>
            <a:pPr>
              <a:buNone/>
            </a:pPr>
            <a:r>
              <a:rPr lang="en-US" b="1" dirty="0" smtClean="0"/>
              <a:t>struct book</a:t>
            </a:r>
          </a:p>
          <a:p>
            <a:pPr>
              <a:buNone/>
            </a:pPr>
            <a:r>
              <a:rPr lang="en-US" b="1" dirty="0" smtClean="0"/>
              <a:t>	{</a:t>
            </a:r>
          </a:p>
          <a:p>
            <a:pPr>
              <a:buNone/>
            </a:pPr>
            <a:r>
              <a:rPr lang="en-US" b="1" dirty="0" smtClean="0"/>
              <a:t>	char name[20];</a:t>
            </a:r>
          </a:p>
          <a:p>
            <a:pPr>
              <a:buNone/>
            </a:pPr>
            <a:r>
              <a:rPr lang="en-US" b="1" dirty="0" smtClean="0"/>
              <a:t>	int pages;</a:t>
            </a:r>
          </a:p>
          <a:p>
            <a:pPr>
              <a:buNone/>
            </a:pPr>
            <a:r>
              <a:rPr lang="en-US" b="1" dirty="0" smtClean="0"/>
              <a:t>	float price;</a:t>
            </a:r>
          </a:p>
          <a:p>
            <a:pPr>
              <a:buNone/>
            </a:pPr>
            <a:r>
              <a:rPr lang="en-US" b="1" dirty="0" smtClean="0"/>
              <a:t>	};</a:t>
            </a:r>
          </a:p>
          <a:p>
            <a:pPr>
              <a:buNone/>
            </a:pPr>
            <a:r>
              <a:rPr lang="en-US" b="1" dirty="0" smtClean="0"/>
              <a:t>void main()</a:t>
            </a:r>
          </a:p>
          <a:p>
            <a:pPr>
              <a:buNone/>
            </a:pPr>
            <a:r>
              <a:rPr lang="en-US" b="1" dirty="0" smtClean="0"/>
              <a:t>{</a:t>
            </a:r>
          </a:p>
          <a:p>
            <a:pPr>
              <a:buNone/>
            </a:pPr>
            <a:r>
              <a:rPr lang="en-US" b="1" dirty="0" smtClean="0"/>
              <a:t>struct book b[2], *</a:t>
            </a:r>
            <a:r>
              <a:rPr lang="en-US" b="1" dirty="0" err="1" smtClean="0"/>
              <a:t>bptr</a:t>
            </a:r>
            <a:r>
              <a:rPr lang="en-US" b="1" dirty="0" smtClean="0"/>
              <a:t>;</a:t>
            </a:r>
          </a:p>
          <a:p>
            <a:pPr>
              <a:buNone/>
            </a:pPr>
            <a:r>
              <a:rPr lang="en-US" b="1" dirty="0" smtClean="0"/>
              <a:t>float temp;</a:t>
            </a:r>
          </a:p>
          <a:p>
            <a:pPr>
              <a:buNone/>
            </a:pPr>
            <a:r>
              <a:rPr lang="en-US" b="1" dirty="0" err="1" smtClean="0"/>
              <a:t>bptr</a:t>
            </a:r>
            <a:r>
              <a:rPr lang="en-US" b="1" dirty="0" smtClean="0"/>
              <a:t>=b;</a:t>
            </a:r>
          </a:p>
          <a:p>
            <a:pPr>
              <a:buNone/>
            </a:pPr>
            <a:r>
              <a:rPr lang="en-US" b="1" dirty="0" smtClean="0"/>
              <a:t>		for(</a:t>
            </a:r>
            <a:r>
              <a:rPr lang="en-US" b="1" dirty="0" err="1" smtClean="0"/>
              <a:t>bptr</a:t>
            </a:r>
            <a:r>
              <a:rPr lang="en-US" b="1" dirty="0" smtClean="0"/>
              <a:t>=</a:t>
            </a:r>
            <a:r>
              <a:rPr lang="en-US" b="1" dirty="0" err="1" smtClean="0"/>
              <a:t>b;bptr</a:t>
            </a:r>
            <a:r>
              <a:rPr lang="en-US" b="1" dirty="0" smtClean="0"/>
              <a:t>&lt;b+2;bptr++)</a:t>
            </a:r>
          </a:p>
          <a:p>
            <a:pPr>
              <a:buNone/>
            </a:pPr>
            <a:r>
              <a:rPr lang="en-US" b="1" dirty="0" smtClean="0"/>
              <a:t>		{</a:t>
            </a:r>
          </a:p>
          <a:p>
            <a:pPr>
              <a:buNone/>
            </a:pPr>
            <a:r>
              <a:rPr lang="en-US" b="1" dirty="0" smtClean="0"/>
              <a:t>		printf("\n Enter name:\t");</a:t>
            </a:r>
          </a:p>
          <a:p>
            <a:pPr>
              <a:buNone/>
            </a:pPr>
            <a:r>
              <a:rPr lang="en-US" b="1" dirty="0" smtClean="0"/>
              <a:t>		scanf("%</a:t>
            </a:r>
            <a:r>
              <a:rPr lang="en-US" b="1" dirty="0" err="1" smtClean="0"/>
              <a:t>s",bptr</a:t>
            </a:r>
            <a:r>
              <a:rPr lang="en-US" b="1" dirty="0" smtClean="0"/>
              <a:t>-&gt;name);</a:t>
            </a:r>
          </a:p>
          <a:p>
            <a:pPr>
              <a:buNone/>
            </a:pPr>
            <a:r>
              <a:rPr lang="en-US" b="1" dirty="0" smtClean="0"/>
              <a:t>		printf("\n Enter no. of pages:\t");</a:t>
            </a:r>
          </a:p>
          <a:p>
            <a:pPr>
              <a:buNone/>
            </a:pPr>
            <a:r>
              <a:rPr lang="en-US" b="1" dirty="0" smtClean="0"/>
              <a:t>		scanf("%</a:t>
            </a:r>
            <a:r>
              <a:rPr lang="en-US" b="1" dirty="0" err="1" smtClean="0"/>
              <a:t>d",&amp;bptr</a:t>
            </a:r>
            <a:r>
              <a:rPr lang="en-US" b="1" dirty="0" smtClean="0"/>
              <a:t>-&gt;pages);</a:t>
            </a:r>
          </a:p>
          <a:p>
            <a:pPr>
              <a:buNone/>
            </a:pPr>
            <a:r>
              <a:rPr lang="en-US" b="1" dirty="0" smtClean="0"/>
              <a:t>		printf("\n Enter price:\t");</a:t>
            </a:r>
          </a:p>
          <a:p>
            <a:pPr>
              <a:buNone/>
            </a:pPr>
            <a:r>
              <a:rPr lang="en-US" b="1" dirty="0" smtClean="0"/>
              <a:t>		scanf("%</a:t>
            </a:r>
            <a:r>
              <a:rPr lang="en-US" b="1" dirty="0" err="1" smtClean="0"/>
              <a:t>f",&amp;temp</a:t>
            </a:r>
            <a:r>
              <a:rPr lang="en-US" b="1" dirty="0" smtClean="0"/>
              <a:t>);</a:t>
            </a:r>
          </a:p>
          <a:p>
            <a:pPr>
              <a:buNone/>
            </a:pPr>
            <a:r>
              <a:rPr lang="en-US" b="1" dirty="0" smtClean="0"/>
              <a:t>		</a:t>
            </a:r>
            <a:r>
              <a:rPr lang="en-US" b="1" dirty="0" err="1" smtClean="0"/>
              <a:t>bptr</a:t>
            </a:r>
            <a:r>
              <a:rPr lang="en-US" b="1" dirty="0" smtClean="0"/>
              <a:t>-&gt;price=temp;</a:t>
            </a:r>
          </a:p>
          <a:p>
            <a:pPr>
              <a:buNone/>
            </a:pPr>
            <a:r>
              <a:rPr lang="en-US" b="1" dirty="0" smtClean="0"/>
              <a:t>		}</a:t>
            </a:r>
          </a:p>
          <a:p>
            <a:pPr>
              <a:buNone/>
            </a:pPr>
            <a:r>
              <a:rPr lang="en-US" b="1" dirty="0" smtClean="0"/>
              <a:t>printf("\n Name\t\</a:t>
            </a:r>
            <a:r>
              <a:rPr lang="en-US" b="1" dirty="0" err="1" smtClean="0"/>
              <a:t>tNo</a:t>
            </a:r>
            <a:r>
              <a:rPr lang="en-US" b="1" dirty="0" smtClean="0"/>
              <a:t>. of Pages\</a:t>
            </a:r>
            <a:r>
              <a:rPr lang="en-US" b="1" dirty="0" err="1" smtClean="0"/>
              <a:t>tPrice</a:t>
            </a:r>
            <a:r>
              <a:rPr lang="en-US" b="1" dirty="0" smtClean="0"/>
              <a:t>\n");</a:t>
            </a:r>
          </a:p>
          <a:p>
            <a:pPr>
              <a:buNone/>
            </a:pPr>
            <a:r>
              <a:rPr lang="en-US" b="1" dirty="0" smtClean="0"/>
              <a:t>	for(</a:t>
            </a:r>
            <a:r>
              <a:rPr lang="en-US" b="1" dirty="0" err="1" smtClean="0"/>
              <a:t>bptr</a:t>
            </a:r>
            <a:r>
              <a:rPr lang="en-US" b="1" dirty="0" smtClean="0"/>
              <a:t>=</a:t>
            </a:r>
            <a:r>
              <a:rPr lang="en-US" b="1" dirty="0" err="1" smtClean="0"/>
              <a:t>b;bptr</a:t>
            </a:r>
            <a:r>
              <a:rPr lang="en-US" b="1" dirty="0" smtClean="0"/>
              <a:t>&lt;b+2;bptr++)</a:t>
            </a:r>
          </a:p>
          <a:p>
            <a:pPr>
              <a:buNone/>
            </a:pPr>
            <a:r>
              <a:rPr lang="en-US" b="1" dirty="0" smtClean="0"/>
              <a:t>	{</a:t>
            </a:r>
          </a:p>
          <a:p>
            <a:pPr>
              <a:buNone/>
            </a:pPr>
            <a:r>
              <a:rPr lang="en-US" b="1" dirty="0" smtClean="0"/>
              <a:t>	printf("\</a:t>
            </a:r>
            <a:r>
              <a:rPr lang="en-US" b="1" dirty="0" err="1" smtClean="0"/>
              <a:t>n%s</a:t>
            </a:r>
            <a:r>
              <a:rPr lang="en-US" b="1" dirty="0" smtClean="0"/>
              <a:t>\t\</a:t>
            </a:r>
            <a:r>
              <a:rPr lang="en-US" b="1" dirty="0" err="1" smtClean="0"/>
              <a:t>t%d</a:t>
            </a:r>
            <a:r>
              <a:rPr lang="en-US" b="1" dirty="0" smtClean="0"/>
              <a:t>\t\</a:t>
            </a:r>
            <a:r>
              <a:rPr lang="en-US" b="1" dirty="0" err="1" smtClean="0"/>
              <a:t>t%f</a:t>
            </a:r>
            <a:r>
              <a:rPr lang="en-US" b="1" dirty="0" smtClean="0"/>
              <a:t>\n", </a:t>
            </a:r>
            <a:r>
              <a:rPr lang="en-US" b="1" dirty="0" err="1" smtClean="0"/>
              <a:t>bptr</a:t>
            </a:r>
            <a:r>
              <a:rPr lang="en-US" b="1" dirty="0" smtClean="0"/>
              <a:t>-&gt;name, </a:t>
            </a:r>
            <a:r>
              <a:rPr lang="en-US" b="1" dirty="0" err="1" smtClean="0"/>
              <a:t>bptr</a:t>
            </a:r>
            <a:r>
              <a:rPr lang="en-US" b="1" dirty="0" smtClean="0"/>
              <a:t>-&gt;pages, </a:t>
            </a:r>
            <a:r>
              <a:rPr lang="en-US" b="1" dirty="0" err="1" smtClean="0"/>
              <a:t>bptr</a:t>
            </a:r>
            <a:r>
              <a:rPr lang="en-US" b="1" dirty="0" smtClean="0"/>
              <a:t>-&gt;price);</a:t>
            </a:r>
          </a:p>
          <a:p>
            <a:pPr>
              <a:buNone/>
            </a:pPr>
            <a:r>
              <a:rPr lang="en-US" b="1" dirty="0" smtClean="0"/>
              <a:t>	printf("%s\t\</a:t>
            </a:r>
            <a:r>
              <a:rPr lang="en-US" b="1" dirty="0" err="1" smtClean="0"/>
              <a:t>t%d</a:t>
            </a:r>
            <a:r>
              <a:rPr lang="en-US" b="1" dirty="0" smtClean="0"/>
              <a:t>\t\</a:t>
            </a:r>
            <a:r>
              <a:rPr lang="en-US" b="1" dirty="0" err="1" smtClean="0"/>
              <a:t>t%f</a:t>
            </a:r>
            <a:r>
              <a:rPr lang="en-US" b="1" dirty="0" smtClean="0"/>
              <a:t>", (*</a:t>
            </a:r>
            <a:r>
              <a:rPr lang="en-US" b="1" dirty="0" err="1" smtClean="0"/>
              <a:t>bptr</a:t>
            </a:r>
            <a:r>
              <a:rPr lang="en-US" b="1" dirty="0" smtClean="0"/>
              <a:t>).name, (*</a:t>
            </a:r>
            <a:r>
              <a:rPr lang="en-US" b="1" dirty="0" err="1" smtClean="0"/>
              <a:t>bptr</a:t>
            </a:r>
            <a:r>
              <a:rPr lang="en-US" b="1" dirty="0" smtClean="0"/>
              <a:t>).pages, (*</a:t>
            </a:r>
            <a:r>
              <a:rPr lang="en-US" b="1" dirty="0" err="1" smtClean="0"/>
              <a:t>bptr</a:t>
            </a:r>
            <a:r>
              <a:rPr lang="en-US" b="1" dirty="0" smtClean="0"/>
              <a:t>).price);</a:t>
            </a:r>
          </a:p>
          <a:p>
            <a:pPr>
              <a:buNone/>
            </a:pPr>
            <a:r>
              <a:rPr lang="en-US" b="1" dirty="0" smtClean="0"/>
              <a:t>	}</a:t>
            </a:r>
          </a:p>
          <a:p>
            <a:pPr>
              <a:buNone/>
            </a:pPr>
            <a:r>
              <a:rPr lang="en-US" b="1" dirty="0" smtClean="0"/>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66</a:t>
            </a:fld>
            <a:endParaRPr lang="en-US"/>
          </a:p>
        </p:txBody>
      </p:sp>
    </p:spTree>
  </p:cSld>
  <p:clrMapOvr>
    <a:masterClrMapping/>
  </p:clrMapOvr>
  <p:transition spd="med">
    <p:wipe dir="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6200"/>
            <a:ext cx="7498080" cy="579438"/>
          </a:xfrm>
        </p:spPr>
        <p:txBody>
          <a:bodyPr>
            <a:normAutofit fontScale="90000"/>
          </a:bodyPr>
          <a:lstStyle/>
          <a:p>
            <a:r>
              <a:rPr lang="en-US" b="1" dirty="0" smtClean="0"/>
              <a:t>Pointer inside Structure</a:t>
            </a:r>
            <a:endParaRPr lang="en-US" b="1" dirty="0"/>
          </a:p>
        </p:txBody>
      </p:sp>
      <p:sp>
        <p:nvSpPr>
          <p:cNvPr id="3" name="Content Placeholder 2"/>
          <p:cNvSpPr>
            <a:spLocks noGrp="1"/>
          </p:cNvSpPr>
          <p:nvPr>
            <p:ph idx="1"/>
          </p:nvPr>
        </p:nvSpPr>
        <p:spPr>
          <a:xfrm>
            <a:off x="1435608" y="685800"/>
            <a:ext cx="7498080" cy="5943600"/>
          </a:xfrm>
        </p:spPr>
        <p:txBody>
          <a:bodyPr>
            <a:normAutofit fontScale="40000" lnSpcReduction="20000"/>
          </a:bodyPr>
          <a:lstStyle/>
          <a:p>
            <a:pPr>
              <a:buNone/>
            </a:pPr>
            <a:r>
              <a:rPr lang="en-US" b="1" dirty="0" smtClean="0"/>
              <a:t>struct student</a:t>
            </a:r>
          </a:p>
          <a:p>
            <a:pPr>
              <a:buNone/>
            </a:pPr>
            <a:r>
              <a:rPr lang="en-US" b="1" dirty="0" smtClean="0"/>
              <a:t>	{</a:t>
            </a:r>
          </a:p>
          <a:p>
            <a:pPr>
              <a:buNone/>
            </a:pPr>
            <a:r>
              <a:rPr lang="en-US" b="1" dirty="0" smtClean="0"/>
              <a:t>	char *name;</a:t>
            </a:r>
          </a:p>
          <a:p>
            <a:pPr>
              <a:buNone/>
            </a:pPr>
            <a:r>
              <a:rPr lang="en-US" b="1" dirty="0" smtClean="0"/>
              <a:t>	int *roll;</a:t>
            </a:r>
          </a:p>
          <a:p>
            <a:pPr>
              <a:buNone/>
            </a:pPr>
            <a:r>
              <a:rPr lang="en-US" b="1" dirty="0" smtClean="0"/>
              <a:t>	};</a:t>
            </a:r>
          </a:p>
          <a:p>
            <a:pPr>
              <a:buNone/>
            </a:pPr>
            <a:r>
              <a:rPr lang="en-US" b="1" dirty="0" smtClean="0"/>
              <a:t>void main()</a:t>
            </a:r>
          </a:p>
          <a:p>
            <a:pPr>
              <a:buNone/>
            </a:pPr>
            <a:r>
              <a:rPr lang="en-US" b="1" dirty="0" smtClean="0"/>
              <a:t>{</a:t>
            </a:r>
          </a:p>
          <a:p>
            <a:pPr>
              <a:buNone/>
            </a:pPr>
            <a:r>
              <a:rPr lang="en-US" b="1" dirty="0" smtClean="0"/>
              <a:t>struct student s;</a:t>
            </a:r>
          </a:p>
          <a:p>
            <a:pPr>
              <a:buNone/>
            </a:pPr>
            <a:r>
              <a:rPr lang="en-US" b="1" dirty="0" smtClean="0"/>
              <a:t>int id;</a:t>
            </a:r>
          </a:p>
          <a:p>
            <a:pPr>
              <a:buNone/>
            </a:pPr>
            <a:r>
              <a:rPr lang="en-US" b="1" dirty="0" smtClean="0"/>
              <a:t>clrscr();</a:t>
            </a:r>
          </a:p>
          <a:p>
            <a:pPr>
              <a:buNone/>
            </a:pPr>
            <a:r>
              <a:rPr lang="en-US" b="1" dirty="0" smtClean="0"/>
              <a:t>printf("\n </a:t>
            </a:r>
            <a:r>
              <a:rPr lang="en-US" b="1" dirty="0" err="1" smtClean="0"/>
              <a:t>sizeof</a:t>
            </a:r>
            <a:r>
              <a:rPr lang="en-US" b="1" dirty="0" smtClean="0"/>
              <a:t>(s)=%</a:t>
            </a:r>
            <a:r>
              <a:rPr lang="en-US" b="1" dirty="0" err="1" smtClean="0"/>
              <a:t>d",sizeof</a:t>
            </a:r>
            <a:r>
              <a:rPr lang="en-US" b="1" dirty="0" smtClean="0"/>
              <a:t>(s));</a:t>
            </a:r>
          </a:p>
          <a:p>
            <a:pPr>
              <a:buNone/>
            </a:pPr>
            <a:r>
              <a:rPr lang="en-US" b="1" dirty="0" smtClean="0"/>
              <a:t>printf("\n Enter name of student:");</a:t>
            </a:r>
          </a:p>
          <a:p>
            <a:pPr>
              <a:buNone/>
            </a:pPr>
            <a:r>
              <a:rPr lang="en-US" b="1" dirty="0" smtClean="0"/>
              <a:t>gets(s.name);</a:t>
            </a:r>
          </a:p>
          <a:p>
            <a:pPr>
              <a:buNone/>
            </a:pPr>
            <a:r>
              <a:rPr lang="en-US" b="1" dirty="0" smtClean="0"/>
              <a:t>printf("\n Enter roll of student:");</a:t>
            </a:r>
          </a:p>
          <a:p>
            <a:pPr>
              <a:buNone/>
            </a:pPr>
            <a:r>
              <a:rPr lang="en-US" b="1" dirty="0" smtClean="0"/>
              <a:t>scanf("%d", &amp;</a:t>
            </a:r>
            <a:r>
              <a:rPr lang="en-US" b="1" dirty="0" err="1" smtClean="0"/>
              <a:t>s.roll</a:t>
            </a:r>
            <a:r>
              <a:rPr lang="en-US" b="1" dirty="0" smtClean="0"/>
              <a:t>);</a:t>
            </a:r>
          </a:p>
          <a:p>
            <a:pPr>
              <a:buNone/>
            </a:pPr>
            <a:r>
              <a:rPr lang="en-US" b="1" dirty="0" smtClean="0"/>
              <a:t>printf("\n Name=%s \t Roll=%d", s.name, </a:t>
            </a:r>
            <a:r>
              <a:rPr lang="en-US" b="1" dirty="0" err="1" smtClean="0"/>
              <a:t>s.roll</a:t>
            </a:r>
            <a:r>
              <a:rPr lang="en-US" b="1" dirty="0" smtClean="0"/>
              <a:t>);</a:t>
            </a:r>
          </a:p>
          <a:p>
            <a:pPr>
              <a:buNone/>
            </a:pPr>
            <a:r>
              <a:rPr lang="en-US" b="1" dirty="0" smtClean="0"/>
              <a:t>id=5;</a:t>
            </a:r>
          </a:p>
          <a:p>
            <a:pPr>
              <a:buNone/>
            </a:pPr>
            <a:r>
              <a:rPr lang="en-US" b="1" dirty="0" err="1" smtClean="0"/>
              <a:t>s.roll</a:t>
            </a:r>
            <a:r>
              <a:rPr lang="en-US" b="1" dirty="0" smtClean="0"/>
              <a:t>=&amp;id;</a:t>
            </a:r>
          </a:p>
          <a:p>
            <a:pPr>
              <a:buNone/>
            </a:pPr>
            <a:r>
              <a:rPr lang="en-US" b="1" dirty="0" smtClean="0"/>
              <a:t>printf("\n Name=%s \t Roll=%d", s.name,*(</a:t>
            </a:r>
            <a:r>
              <a:rPr lang="en-US" b="1" dirty="0" err="1" smtClean="0"/>
              <a:t>s.roll</a:t>
            </a:r>
            <a:r>
              <a:rPr lang="en-US" b="1" dirty="0" smtClean="0"/>
              <a:t>));</a:t>
            </a:r>
          </a:p>
          <a:p>
            <a:pPr>
              <a:buNone/>
            </a:pPr>
            <a:r>
              <a:rPr lang="en-US" b="1" dirty="0" smtClean="0"/>
              <a:t>printf("\n Alter roll of student:");</a:t>
            </a:r>
          </a:p>
          <a:p>
            <a:pPr>
              <a:buNone/>
            </a:pPr>
            <a:r>
              <a:rPr lang="en-US" b="1" dirty="0" smtClean="0"/>
              <a:t>scanf("%d",(</a:t>
            </a:r>
            <a:r>
              <a:rPr lang="en-US" b="1" dirty="0" err="1" smtClean="0"/>
              <a:t>s.roll</a:t>
            </a:r>
            <a:r>
              <a:rPr lang="en-US" b="1" dirty="0" smtClean="0"/>
              <a:t>));</a:t>
            </a:r>
          </a:p>
          <a:p>
            <a:pPr>
              <a:buNone/>
            </a:pPr>
            <a:r>
              <a:rPr lang="en-US" b="1" dirty="0" smtClean="0"/>
              <a:t>printf("\n Name=%s \t Roll=%d", s.name, *(</a:t>
            </a:r>
            <a:r>
              <a:rPr lang="en-US" b="1" dirty="0" err="1" smtClean="0"/>
              <a:t>s.roll</a:t>
            </a:r>
            <a:r>
              <a:rPr lang="en-US" b="1" dirty="0" smtClean="0"/>
              <a:t>));</a:t>
            </a:r>
          </a:p>
          <a:p>
            <a:pPr>
              <a:buNone/>
            </a:pPr>
            <a:r>
              <a:rPr lang="en-US" b="1" dirty="0" smtClean="0"/>
              <a:t>getch();</a:t>
            </a:r>
          </a:p>
          <a:p>
            <a:pPr>
              <a:buNone/>
            </a:pPr>
            <a:r>
              <a:rPr lang="en-US" b="1" dirty="0" smtClean="0"/>
              <a:t>}</a:t>
            </a:r>
            <a:endParaRPr lang="en-US"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67</a:t>
            </a:fld>
            <a:endParaRPr lang="en-US"/>
          </a:p>
        </p:txBody>
      </p:sp>
    </p:spTree>
  </p:cSld>
  <p:clrMapOvr>
    <a:masterClrMapping/>
  </p:clrMapOvr>
  <p:transition spd="med">
    <p:wipe dir="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and Structure</a:t>
            </a:r>
            <a:endParaRPr lang="en-US" dirty="0"/>
          </a:p>
        </p:txBody>
      </p:sp>
      <p:sp>
        <p:nvSpPr>
          <p:cNvPr id="3" name="Content Placeholder 2"/>
          <p:cNvSpPr>
            <a:spLocks noGrp="1"/>
          </p:cNvSpPr>
          <p:nvPr>
            <p:ph idx="1"/>
          </p:nvPr>
        </p:nvSpPr>
        <p:spPr/>
        <p:txBody>
          <a:bodyPr/>
          <a:lstStyle/>
          <a:p>
            <a:pPr algn="just"/>
            <a:r>
              <a:rPr lang="en-US" dirty="0" smtClean="0"/>
              <a:t>We will consider four cases here:</a:t>
            </a:r>
          </a:p>
          <a:p>
            <a:pPr lvl="1" algn="just"/>
            <a:r>
              <a:rPr lang="en-US" b="1" i="1" dirty="0" smtClean="0">
                <a:solidFill>
                  <a:srgbClr val="FF0000"/>
                </a:solidFill>
              </a:rPr>
              <a:t>Passing the individual members to functions</a:t>
            </a:r>
          </a:p>
          <a:p>
            <a:pPr lvl="1" algn="just"/>
            <a:r>
              <a:rPr lang="en-US" b="1" i="1" dirty="0" smtClean="0">
                <a:solidFill>
                  <a:srgbClr val="FF0000"/>
                </a:solidFill>
              </a:rPr>
              <a:t>Passing whole structure to functions</a:t>
            </a:r>
          </a:p>
          <a:p>
            <a:pPr lvl="1" algn="just"/>
            <a:r>
              <a:rPr lang="en-US" b="1" i="1" dirty="0" smtClean="0">
                <a:solidFill>
                  <a:srgbClr val="FF0000"/>
                </a:solidFill>
              </a:rPr>
              <a:t>Passing structure pointer to functions</a:t>
            </a:r>
          </a:p>
          <a:p>
            <a:pPr lvl="1" algn="just"/>
            <a:r>
              <a:rPr lang="en-US" b="1" i="1" dirty="0" smtClean="0">
                <a:solidFill>
                  <a:srgbClr val="FF0000"/>
                </a:solidFill>
              </a:rPr>
              <a:t>Passing array of structure to functions</a:t>
            </a:r>
          </a:p>
          <a:p>
            <a:pPr lvl="1" algn="just"/>
            <a:endParaRPr lang="en-US" dirty="0" smtClean="0"/>
          </a:p>
        </p:txBody>
      </p:sp>
      <p:sp>
        <p:nvSpPr>
          <p:cNvPr id="5" name="Slide Number Placeholder 4"/>
          <p:cNvSpPr>
            <a:spLocks noGrp="1"/>
          </p:cNvSpPr>
          <p:nvPr>
            <p:ph type="sldNum" sz="quarter" idx="12"/>
          </p:nvPr>
        </p:nvSpPr>
        <p:spPr/>
        <p:txBody>
          <a:bodyPr/>
          <a:lstStyle/>
          <a:p>
            <a:fld id="{B6F15528-21DE-4FAA-801E-634DDDAF4B2B}" type="slidenum">
              <a:rPr lang="en-US" smtClean="0"/>
              <a:pPr/>
              <a:t>68</a:t>
            </a:fld>
            <a:endParaRPr lang="en-US"/>
          </a:p>
        </p:txBody>
      </p:sp>
    </p:spTree>
  </p:cSld>
  <p:clrMapOvr>
    <a:masterClrMapping/>
  </p:clrMapOvr>
  <p:transition spd="med">
    <p:wipe dir="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smtClean="0"/>
              <a:t>Passing structure member to functions</a:t>
            </a:r>
            <a:endParaRPr lang="en-US" sz="2800" b="1" u="sng" dirty="0"/>
          </a:p>
        </p:txBody>
      </p:sp>
      <p:sp>
        <p:nvSpPr>
          <p:cNvPr id="3" name="Content Placeholder 2"/>
          <p:cNvSpPr>
            <a:spLocks noGrp="1"/>
          </p:cNvSpPr>
          <p:nvPr>
            <p:ph idx="1"/>
          </p:nvPr>
        </p:nvSpPr>
        <p:spPr/>
        <p:txBody>
          <a:bodyPr/>
          <a:lstStyle/>
          <a:p>
            <a:pPr algn="just"/>
            <a:r>
              <a:rPr lang="en-US" dirty="0" smtClean="0"/>
              <a:t>Structure members can be passed to functions as actual arguments in function call like ordinary variables.</a:t>
            </a:r>
          </a:p>
          <a:p>
            <a:pPr algn="just"/>
            <a:r>
              <a:rPr lang="en-US" dirty="0" smtClean="0"/>
              <a:t>Problem:  </a:t>
            </a:r>
            <a:r>
              <a:rPr lang="en-US" dirty="0" smtClean="0">
                <a:solidFill>
                  <a:srgbClr val="FF0000"/>
                </a:solidFill>
              </a:rPr>
              <a:t>Huge number of </a:t>
            </a:r>
            <a:r>
              <a:rPr lang="en-US" smtClean="0">
                <a:solidFill>
                  <a:srgbClr val="FF0000"/>
                </a:solidFill>
              </a:rPr>
              <a:t>structure members</a:t>
            </a:r>
            <a:endParaRPr lang="en-US" dirty="0" smtClean="0">
              <a:solidFill>
                <a:srgbClr val="FF0000"/>
              </a:solidFill>
            </a:endParaRPr>
          </a:p>
          <a:p>
            <a:pPr algn="just"/>
            <a:r>
              <a:rPr lang="en-US" dirty="0" smtClean="0"/>
              <a:t>Example: Let us consider a structure </a:t>
            </a:r>
            <a:r>
              <a:rPr lang="en-US" i="1" dirty="0" smtClean="0"/>
              <a:t>employee</a:t>
            </a:r>
            <a:r>
              <a:rPr lang="en-US" dirty="0" smtClean="0"/>
              <a:t> having members </a:t>
            </a:r>
            <a:r>
              <a:rPr lang="en-US" i="1" dirty="0" smtClean="0"/>
              <a:t>name</a:t>
            </a:r>
            <a:r>
              <a:rPr lang="en-US" dirty="0" smtClean="0"/>
              <a:t>, </a:t>
            </a:r>
            <a:r>
              <a:rPr lang="en-US" i="1" dirty="0" smtClean="0"/>
              <a:t>id</a:t>
            </a:r>
            <a:r>
              <a:rPr lang="en-US" dirty="0" smtClean="0"/>
              <a:t> and </a:t>
            </a:r>
            <a:r>
              <a:rPr lang="en-US" i="1" dirty="0" smtClean="0"/>
              <a:t>salary</a:t>
            </a:r>
            <a:r>
              <a:rPr lang="en-US" dirty="0" smtClean="0"/>
              <a:t> and pass these members to a function: </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69</a:t>
            </a:fld>
            <a:endParaRPr lang="en-US"/>
          </a:p>
        </p:txBody>
      </p:sp>
    </p:spTree>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initialization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members of a structure variable can be initialized using the syntax:</a:t>
            </a:r>
          </a:p>
          <a:p>
            <a:pPr>
              <a:buNone/>
            </a:pPr>
            <a:r>
              <a:rPr lang="en-US" sz="2100" b="1" i="1" dirty="0" smtClean="0">
                <a:solidFill>
                  <a:srgbClr val="FF0000"/>
                </a:solidFill>
              </a:rPr>
              <a:t>struct </a:t>
            </a:r>
            <a:r>
              <a:rPr lang="en-US" sz="2100" b="1" i="1" dirty="0" err="1" smtClean="0">
                <a:solidFill>
                  <a:srgbClr val="FF0000"/>
                </a:solidFill>
              </a:rPr>
              <a:t>structure_name</a:t>
            </a:r>
            <a:r>
              <a:rPr lang="en-US" sz="2100" b="1" i="1" dirty="0" smtClean="0">
                <a:solidFill>
                  <a:srgbClr val="FF0000"/>
                </a:solidFill>
              </a:rPr>
              <a:t> </a:t>
            </a:r>
            <a:r>
              <a:rPr lang="en-US" sz="2100" b="1" i="1" dirty="0" err="1" smtClean="0">
                <a:solidFill>
                  <a:srgbClr val="FF0000"/>
                </a:solidFill>
              </a:rPr>
              <a:t>structure_variable</a:t>
            </a:r>
            <a:r>
              <a:rPr lang="en-US" sz="2100" b="1" i="1" dirty="0" smtClean="0">
                <a:solidFill>
                  <a:srgbClr val="FF0000"/>
                </a:solidFill>
              </a:rPr>
              <a:t>={value1, value2, … , </a:t>
            </a:r>
            <a:r>
              <a:rPr lang="en-US" sz="2100" b="1" i="1" dirty="0" err="1" smtClean="0">
                <a:solidFill>
                  <a:srgbClr val="FF0000"/>
                </a:solidFill>
              </a:rPr>
              <a:t>valueN</a:t>
            </a:r>
            <a:r>
              <a:rPr lang="en-US" sz="2100" b="1" i="1" dirty="0" smtClean="0">
                <a:solidFill>
                  <a:srgbClr val="FF0000"/>
                </a:solidFill>
              </a:rPr>
              <a:t>};</a:t>
            </a:r>
          </a:p>
          <a:p>
            <a:pPr algn="just">
              <a:buNone/>
            </a:pPr>
            <a:r>
              <a:rPr lang="en-US" dirty="0" smtClean="0"/>
              <a:t>	where, value1 is initialized to the first member, value2 to the second member and so on.</a:t>
            </a:r>
          </a:p>
          <a:p>
            <a:pPr algn="just"/>
            <a:r>
              <a:rPr lang="en-US" dirty="0" smtClean="0"/>
              <a:t>So there is a one-to-one correspondence between the members and their initializing values.</a:t>
            </a:r>
          </a:p>
          <a:p>
            <a:pPr algn="just"/>
            <a:r>
              <a:rPr lang="en-US" dirty="0" smtClean="0"/>
              <a:t>Note: C does not allow the initialization of individual structure members within the structure definition template.</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ransition spd="med">
    <p:wipe dir="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76200"/>
            <a:ext cx="7498080" cy="6477000"/>
          </a:xfrm>
        </p:spPr>
        <p:txBody>
          <a:bodyPr numCol="2">
            <a:noAutofit/>
          </a:bodyPr>
          <a:lstStyle/>
          <a:p>
            <a:pPr>
              <a:buNone/>
            </a:pPr>
            <a:r>
              <a:rPr lang="en-US" sz="1200" b="1" dirty="0" smtClean="0"/>
              <a:t>void display(char [], int ,float);</a:t>
            </a:r>
          </a:p>
          <a:p>
            <a:pPr>
              <a:buNone/>
            </a:pPr>
            <a:r>
              <a:rPr lang="en-US" sz="1200" b="1" dirty="0" smtClean="0"/>
              <a:t>void main()</a:t>
            </a:r>
          </a:p>
          <a:p>
            <a:pPr>
              <a:buNone/>
            </a:pPr>
            <a:r>
              <a:rPr lang="en-US" sz="1200" b="1" dirty="0" smtClean="0"/>
              <a:t>{</a:t>
            </a:r>
          </a:p>
          <a:p>
            <a:pPr>
              <a:buNone/>
            </a:pPr>
            <a:r>
              <a:rPr lang="en-US" sz="1200" b="1" dirty="0" smtClean="0"/>
              <a:t>struct employee</a:t>
            </a:r>
          </a:p>
          <a:p>
            <a:pPr>
              <a:buNone/>
            </a:pPr>
            <a:r>
              <a:rPr lang="en-US" sz="1200" b="1" dirty="0" smtClean="0"/>
              <a:t>	{</a:t>
            </a:r>
          </a:p>
          <a:p>
            <a:pPr>
              <a:buNone/>
            </a:pPr>
            <a:r>
              <a:rPr lang="en-US" sz="1200" b="1" dirty="0" smtClean="0"/>
              <a:t>	char name[20];</a:t>
            </a:r>
          </a:p>
          <a:p>
            <a:pPr>
              <a:buNone/>
            </a:pPr>
            <a:r>
              <a:rPr lang="en-US" sz="1200" b="1" dirty="0" smtClean="0"/>
              <a:t>	int id;</a:t>
            </a:r>
          </a:p>
          <a:p>
            <a:pPr>
              <a:buNone/>
            </a:pPr>
            <a:r>
              <a:rPr lang="en-US" sz="1200" b="1" dirty="0" smtClean="0"/>
              <a:t>	float salary;</a:t>
            </a:r>
          </a:p>
          <a:p>
            <a:pPr>
              <a:buNone/>
            </a:pPr>
            <a:r>
              <a:rPr lang="en-US" sz="1200" b="1" dirty="0" smtClean="0"/>
              <a:t>	};</a:t>
            </a:r>
          </a:p>
          <a:p>
            <a:pPr>
              <a:buNone/>
            </a:pPr>
            <a:r>
              <a:rPr lang="en-US" sz="1200" b="1" dirty="0" smtClean="0"/>
              <a:t>struct employee </a:t>
            </a:r>
            <a:r>
              <a:rPr lang="en-US" sz="1200" b="1" dirty="0" err="1" smtClean="0"/>
              <a:t>emp</a:t>
            </a:r>
            <a:r>
              <a:rPr lang="en-US" sz="1200" b="1" dirty="0" smtClean="0"/>
              <a:t>;</a:t>
            </a:r>
          </a:p>
          <a:p>
            <a:pPr>
              <a:buNone/>
            </a:pPr>
            <a:r>
              <a:rPr lang="en-US" sz="1200" b="1" dirty="0" smtClean="0"/>
              <a:t>clrscr();</a:t>
            </a:r>
          </a:p>
          <a:p>
            <a:pPr>
              <a:buNone/>
            </a:pPr>
            <a:r>
              <a:rPr lang="en-US" sz="1200" b="1" dirty="0" smtClean="0"/>
              <a:t>printf("Employee name:\t");</a:t>
            </a:r>
          </a:p>
          <a:p>
            <a:pPr>
              <a:buNone/>
            </a:pPr>
            <a:r>
              <a:rPr lang="en-US" sz="1200" b="1" dirty="0" smtClean="0"/>
              <a:t>scanf("%</a:t>
            </a:r>
            <a:r>
              <a:rPr lang="en-US" sz="1200" b="1" dirty="0" err="1" smtClean="0"/>
              <a:t>s",emp.name</a:t>
            </a:r>
            <a:r>
              <a:rPr lang="en-US" sz="1200" b="1" dirty="0" smtClean="0"/>
              <a:t>);</a:t>
            </a:r>
          </a:p>
          <a:p>
            <a:pPr>
              <a:buNone/>
            </a:pPr>
            <a:r>
              <a:rPr lang="en-US" sz="1200" b="1" dirty="0" smtClean="0"/>
              <a:t>printf("\</a:t>
            </a:r>
            <a:r>
              <a:rPr lang="en-US" sz="1200" b="1" dirty="0" err="1" smtClean="0"/>
              <a:t>nEmployee</a:t>
            </a:r>
            <a:r>
              <a:rPr lang="en-US" sz="1200" b="1" dirty="0" smtClean="0"/>
              <a:t> id:\t");</a:t>
            </a:r>
          </a:p>
          <a:p>
            <a:pPr>
              <a:buNone/>
            </a:pPr>
            <a:r>
              <a:rPr lang="en-US" sz="1200" b="1" dirty="0" smtClean="0"/>
              <a:t>scanf("%</a:t>
            </a:r>
            <a:r>
              <a:rPr lang="en-US" sz="1200" b="1" dirty="0" err="1" smtClean="0"/>
              <a:t>d",&amp;emp.id</a:t>
            </a:r>
            <a:r>
              <a:rPr lang="en-US" sz="1200" b="1" dirty="0" smtClean="0"/>
              <a:t>);</a:t>
            </a:r>
          </a:p>
          <a:p>
            <a:pPr>
              <a:buNone/>
            </a:pPr>
            <a:r>
              <a:rPr lang="en-US" sz="1200" b="1" dirty="0" smtClean="0"/>
              <a:t>printf("\</a:t>
            </a:r>
            <a:r>
              <a:rPr lang="en-US" sz="1200" b="1" dirty="0" err="1" smtClean="0"/>
              <a:t>nEnter</a:t>
            </a:r>
            <a:r>
              <a:rPr lang="en-US" sz="1200" b="1" dirty="0" smtClean="0"/>
              <a:t> salary of employee:\t");</a:t>
            </a:r>
          </a:p>
          <a:p>
            <a:pPr>
              <a:buNone/>
            </a:pPr>
            <a:r>
              <a:rPr lang="en-US" sz="1200" b="1" dirty="0" smtClean="0"/>
              <a:t>scanf("%</a:t>
            </a:r>
            <a:r>
              <a:rPr lang="en-US" sz="1200" b="1" dirty="0" err="1" smtClean="0"/>
              <a:t>f",&amp;emp.salary</a:t>
            </a:r>
            <a:r>
              <a:rPr lang="en-US" sz="1200" b="1" dirty="0" smtClean="0"/>
              <a:t>);</a:t>
            </a:r>
          </a:p>
          <a:p>
            <a:pPr>
              <a:buNone/>
            </a:pPr>
            <a:r>
              <a:rPr lang="en-US" sz="1500" b="1" dirty="0" smtClean="0">
                <a:solidFill>
                  <a:srgbClr val="FF0000"/>
                </a:solidFill>
              </a:rPr>
              <a:t>display(</a:t>
            </a:r>
            <a:r>
              <a:rPr lang="en-US" sz="1500" b="1" dirty="0" err="1" smtClean="0">
                <a:solidFill>
                  <a:srgbClr val="FF0000"/>
                </a:solidFill>
              </a:rPr>
              <a:t>emp.name,emp.id,emp.salary</a:t>
            </a:r>
            <a:r>
              <a:rPr lang="en-US" sz="1500" b="1" dirty="0" smtClean="0">
                <a:solidFill>
                  <a:srgbClr val="FF0000"/>
                </a:solidFill>
              </a:rPr>
              <a:t>);</a:t>
            </a:r>
          </a:p>
          <a:p>
            <a:pPr>
              <a:buNone/>
            </a:pPr>
            <a:r>
              <a:rPr lang="en-US" sz="1200" b="1" dirty="0" smtClean="0"/>
              <a:t>printf("\n\n\</a:t>
            </a:r>
            <a:r>
              <a:rPr lang="en-US" sz="1200" b="1" dirty="0" err="1" smtClean="0"/>
              <a:t>nAfter</a:t>
            </a:r>
            <a:r>
              <a:rPr lang="en-US" sz="1200" b="1" dirty="0" smtClean="0"/>
              <a:t> function call\n");</a:t>
            </a:r>
          </a:p>
          <a:p>
            <a:pPr>
              <a:buNone/>
            </a:pPr>
            <a:r>
              <a:rPr lang="en-US" sz="1200" b="1" dirty="0" smtClean="0"/>
              <a:t>printf("\</a:t>
            </a:r>
            <a:r>
              <a:rPr lang="en-US" sz="1200" b="1" dirty="0" err="1" smtClean="0"/>
              <a:t>nName</a:t>
            </a:r>
            <a:r>
              <a:rPr lang="en-US" sz="1200" b="1" dirty="0" smtClean="0"/>
              <a:t>\t\t\</a:t>
            </a:r>
            <a:r>
              <a:rPr lang="en-US" sz="1200" b="1" dirty="0" err="1" smtClean="0"/>
              <a:t>tID</a:t>
            </a:r>
            <a:r>
              <a:rPr lang="en-US" sz="1200" b="1" dirty="0" smtClean="0"/>
              <a:t>\t\</a:t>
            </a:r>
            <a:r>
              <a:rPr lang="en-US" sz="1200" b="1" dirty="0" err="1" smtClean="0"/>
              <a:t>tSalary</a:t>
            </a:r>
            <a:r>
              <a:rPr lang="en-US" sz="1200" b="1" dirty="0" smtClean="0"/>
              <a:t>\n");</a:t>
            </a:r>
          </a:p>
          <a:p>
            <a:pPr>
              <a:buNone/>
            </a:pPr>
            <a:r>
              <a:rPr lang="en-US" sz="1200" b="1" dirty="0" smtClean="0"/>
              <a:t>printf("%s \t\t %d \t %.2f",emp.name,emp.id,emp.salary);</a:t>
            </a:r>
          </a:p>
          <a:p>
            <a:pPr>
              <a:buNone/>
            </a:pPr>
            <a:r>
              <a:rPr lang="en-US" sz="1200" b="1" dirty="0" smtClean="0"/>
              <a:t>getch();</a:t>
            </a:r>
          </a:p>
          <a:p>
            <a:pPr>
              <a:buNone/>
            </a:pPr>
            <a:r>
              <a:rPr lang="en-US" sz="1200" b="1" dirty="0" smtClean="0"/>
              <a:t>}</a:t>
            </a:r>
          </a:p>
          <a:p>
            <a:pPr>
              <a:buNone/>
            </a:pPr>
            <a:endParaRPr lang="en-US" sz="1600" b="1" dirty="0" smtClean="0"/>
          </a:p>
          <a:p>
            <a:pPr>
              <a:buNone/>
            </a:pPr>
            <a:r>
              <a:rPr lang="en-US" sz="1600" b="1" dirty="0" smtClean="0"/>
              <a:t>void display(char e[], int id, float </a:t>
            </a:r>
            <a:r>
              <a:rPr lang="en-US" sz="1600" b="1" dirty="0" err="1" smtClean="0"/>
              <a:t>sal</a:t>
            </a:r>
            <a:r>
              <a:rPr lang="en-US" sz="1600" b="1" dirty="0" smtClean="0"/>
              <a:t>)</a:t>
            </a:r>
          </a:p>
          <a:p>
            <a:pPr>
              <a:buNone/>
            </a:pPr>
            <a:r>
              <a:rPr lang="en-US" sz="1600" b="1" dirty="0" smtClean="0"/>
              <a:t>{</a:t>
            </a:r>
          </a:p>
          <a:p>
            <a:pPr>
              <a:buNone/>
            </a:pPr>
            <a:r>
              <a:rPr lang="en-US" sz="1600" b="1" dirty="0" smtClean="0"/>
              <a:t>printf("\</a:t>
            </a:r>
            <a:r>
              <a:rPr lang="en-US" sz="1600" b="1" dirty="0" err="1" smtClean="0"/>
              <a:t>nName</a:t>
            </a:r>
            <a:r>
              <a:rPr lang="en-US" sz="1600" b="1" dirty="0" smtClean="0"/>
              <a:t>\t\</a:t>
            </a:r>
            <a:r>
              <a:rPr lang="en-US" sz="1600" b="1" dirty="0" err="1" smtClean="0"/>
              <a:t>tID</a:t>
            </a:r>
            <a:r>
              <a:rPr lang="en-US" sz="1600" b="1" dirty="0" smtClean="0"/>
              <a:t>\t\</a:t>
            </a:r>
            <a:r>
              <a:rPr lang="en-US" sz="1600" b="1" dirty="0" err="1" smtClean="0"/>
              <a:t>tSalary</a:t>
            </a:r>
            <a:r>
              <a:rPr lang="en-US" sz="1600" b="1" dirty="0" smtClean="0"/>
              <a:t>\n");</a:t>
            </a:r>
          </a:p>
          <a:p>
            <a:pPr>
              <a:buNone/>
            </a:pPr>
            <a:r>
              <a:rPr lang="en-US" sz="1600" b="1" dirty="0" smtClean="0"/>
              <a:t>printf("%s\t\</a:t>
            </a:r>
            <a:r>
              <a:rPr lang="en-US" sz="1600" b="1" dirty="0" err="1" smtClean="0"/>
              <a:t>t%d</a:t>
            </a:r>
            <a:r>
              <a:rPr lang="en-US" sz="1600" b="1" dirty="0" smtClean="0"/>
              <a:t>\t\t%.2f",e,id,sal);</a:t>
            </a:r>
          </a:p>
          <a:p>
            <a:pPr>
              <a:buNone/>
            </a:pPr>
            <a:r>
              <a:rPr lang="en-US" sz="1600" b="1" dirty="0" err="1" smtClean="0"/>
              <a:t>strcat</a:t>
            </a:r>
            <a:r>
              <a:rPr lang="en-US" sz="1600" b="1" dirty="0" smtClean="0"/>
              <a:t>(e," Prakash");</a:t>
            </a:r>
          </a:p>
          <a:p>
            <a:pPr>
              <a:buNone/>
            </a:pPr>
            <a:r>
              <a:rPr lang="en-US" sz="1600" b="1" dirty="0" smtClean="0"/>
              <a:t>id=id+100;</a:t>
            </a:r>
          </a:p>
          <a:p>
            <a:pPr>
              <a:buNone/>
            </a:pPr>
            <a:r>
              <a:rPr lang="en-US" sz="1600" b="1" dirty="0" err="1" smtClean="0"/>
              <a:t>sal</a:t>
            </a:r>
            <a:r>
              <a:rPr lang="en-US" sz="1600" b="1" dirty="0" smtClean="0"/>
              <a:t>=sal+500;</a:t>
            </a:r>
          </a:p>
          <a:p>
            <a:pPr>
              <a:buNone/>
            </a:pPr>
            <a:r>
              <a:rPr lang="en-US" sz="1600" b="1" dirty="0" smtClean="0"/>
              <a:t>}</a:t>
            </a:r>
            <a:endParaRPr lang="en-US" sz="1600"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70</a:t>
            </a:fld>
            <a:endParaRPr lang="en-US"/>
          </a:p>
        </p:txBody>
      </p:sp>
    </p:spTree>
  </p:cSld>
  <p:clrMapOvr>
    <a:masterClrMapping/>
  </p:clrMapOvr>
  <p:transition spd="med">
    <p:wipe dir="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Passing whole structure to functions</a:t>
            </a:r>
            <a:endParaRPr lang="en-US" u="sng" dirty="0"/>
          </a:p>
        </p:txBody>
      </p:sp>
      <p:sp>
        <p:nvSpPr>
          <p:cNvPr id="3" name="Content Placeholder 2"/>
          <p:cNvSpPr>
            <a:spLocks noGrp="1"/>
          </p:cNvSpPr>
          <p:nvPr>
            <p:ph idx="1"/>
          </p:nvPr>
        </p:nvSpPr>
        <p:spPr/>
        <p:txBody>
          <a:bodyPr>
            <a:normAutofit fontScale="92500" lnSpcReduction="10000"/>
          </a:bodyPr>
          <a:lstStyle/>
          <a:p>
            <a:pPr algn="just"/>
            <a:r>
              <a:rPr lang="en-US" dirty="0" smtClean="0"/>
              <a:t>Whole structure can be passed to a function by the syntax:</a:t>
            </a:r>
          </a:p>
          <a:p>
            <a:pPr algn="just">
              <a:buNone/>
            </a:pPr>
            <a:r>
              <a:rPr lang="en-US" dirty="0" smtClean="0"/>
              <a:t>	</a:t>
            </a:r>
            <a:r>
              <a:rPr lang="en-US" sz="2800" b="1" i="1" dirty="0" err="1" smtClean="0">
                <a:solidFill>
                  <a:srgbClr val="FF0000"/>
                </a:solidFill>
              </a:rPr>
              <a:t>function_name</a:t>
            </a:r>
            <a:r>
              <a:rPr lang="en-US" sz="2800" b="1" i="1" dirty="0" smtClean="0">
                <a:solidFill>
                  <a:srgbClr val="FF0000"/>
                </a:solidFill>
              </a:rPr>
              <a:t>(</a:t>
            </a:r>
            <a:r>
              <a:rPr lang="en-US" sz="2800" b="1" i="1" dirty="0" err="1" smtClean="0">
                <a:solidFill>
                  <a:srgbClr val="FF0000"/>
                </a:solidFill>
              </a:rPr>
              <a:t>structure_variable_name</a:t>
            </a:r>
            <a:r>
              <a:rPr lang="en-US" sz="2800" b="1" i="1" dirty="0" smtClean="0">
                <a:solidFill>
                  <a:srgbClr val="FF0000"/>
                </a:solidFill>
              </a:rPr>
              <a:t>);</a:t>
            </a:r>
            <a:endParaRPr lang="en-US" b="1" i="1" dirty="0" smtClean="0">
              <a:solidFill>
                <a:srgbClr val="FF0000"/>
              </a:solidFill>
            </a:endParaRPr>
          </a:p>
          <a:p>
            <a:pPr algn="just"/>
            <a:r>
              <a:rPr lang="en-US" dirty="0" smtClean="0"/>
              <a:t>The called function has the form:</a:t>
            </a:r>
          </a:p>
          <a:p>
            <a:pPr algn="just">
              <a:buNone/>
            </a:pPr>
            <a:r>
              <a:rPr lang="en-US" sz="1600" b="1" i="1" dirty="0" smtClean="0"/>
              <a:t>	</a:t>
            </a:r>
            <a:r>
              <a:rPr lang="en-US" sz="1700" b="1" i="1" dirty="0" err="1" smtClean="0">
                <a:solidFill>
                  <a:srgbClr val="FF0000"/>
                </a:solidFill>
              </a:rPr>
              <a:t>return_type</a:t>
            </a:r>
            <a:r>
              <a:rPr lang="en-US" sz="1700" b="1" i="1" dirty="0" smtClean="0">
                <a:solidFill>
                  <a:srgbClr val="FF0000"/>
                </a:solidFill>
              </a:rPr>
              <a:t> </a:t>
            </a:r>
            <a:r>
              <a:rPr lang="en-US" sz="1700" b="1" i="1" dirty="0" err="1" smtClean="0">
                <a:solidFill>
                  <a:srgbClr val="FF0000"/>
                </a:solidFill>
              </a:rPr>
              <a:t>function_name</a:t>
            </a:r>
            <a:r>
              <a:rPr lang="en-US" sz="1700" b="1" i="1" dirty="0" smtClean="0">
                <a:solidFill>
                  <a:srgbClr val="FF0000"/>
                </a:solidFill>
              </a:rPr>
              <a:t>(struct </a:t>
            </a:r>
            <a:r>
              <a:rPr lang="en-US" sz="1700" b="1" i="1" dirty="0" err="1" smtClean="0">
                <a:solidFill>
                  <a:srgbClr val="FF0000"/>
                </a:solidFill>
              </a:rPr>
              <a:t>tag_name</a:t>
            </a:r>
            <a:r>
              <a:rPr lang="en-US" sz="1700" b="1" i="1" dirty="0" smtClean="0">
                <a:solidFill>
                  <a:srgbClr val="FF0000"/>
                </a:solidFill>
              </a:rPr>
              <a:t> </a:t>
            </a:r>
            <a:r>
              <a:rPr lang="en-US" sz="1700" b="1" i="1" dirty="0" err="1" smtClean="0">
                <a:solidFill>
                  <a:srgbClr val="FF0000"/>
                </a:solidFill>
              </a:rPr>
              <a:t>structure_variable_name</a:t>
            </a:r>
            <a:r>
              <a:rPr lang="en-US" sz="1700" b="1" i="1" dirty="0" smtClean="0">
                <a:solidFill>
                  <a:srgbClr val="FF0000"/>
                </a:solidFill>
              </a:rPr>
              <a:t>)</a:t>
            </a:r>
          </a:p>
          <a:p>
            <a:pPr algn="just">
              <a:buNone/>
            </a:pPr>
            <a:r>
              <a:rPr lang="en-US" sz="1700" dirty="0" smtClean="0">
                <a:solidFill>
                  <a:srgbClr val="FF0000"/>
                </a:solidFill>
              </a:rPr>
              <a:t>		</a:t>
            </a:r>
            <a:r>
              <a:rPr lang="en-US" sz="1700" b="1" dirty="0" smtClean="0">
                <a:solidFill>
                  <a:srgbClr val="FF0000"/>
                </a:solidFill>
              </a:rPr>
              <a:t>{</a:t>
            </a:r>
          </a:p>
          <a:p>
            <a:pPr algn="just">
              <a:buNone/>
            </a:pPr>
            <a:r>
              <a:rPr lang="en-US" sz="1700" b="1" dirty="0" smtClean="0">
                <a:solidFill>
                  <a:srgbClr val="FF0000"/>
                </a:solidFill>
              </a:rPr>
              <a:t>		… … … … …;</a:t>
            </a:r>
          </a:p>
          <a:p>
            <a:pPr algn="just">
              <a:buNone/>
            </a:pPr>
            <a:r>
              <a:rPr lang="en-US" sz="1700" b="1" dirty="0" smtClean="0">
                <a:solidFill>
                  <a:srgbClr val="FF0000"/>
                </a:solidFill>
              </a:rPr>
              <a:t>		}</a:t>
            </a:r>
          </a:p>
          <a:p>
            <a:pPr algn="just"/>
            <a:r>
              <a:rPr lang="en-US" dirty="0" smtClean="0"/>
              <a:t>Note: In this call, only a copy of the structure is passed to the function, so that any changes done to the structure members are not reflected in the original structure.</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71</a:t>
            </a:fld>
            <a:endParaRPr lang="en-US"/>
          </a:p>
        </p:txBody>
      </p:sp>
    </p:spTree>
  </p:cSld>
  <p:clrMapOvr>
    <a:masterClrMapping/>
  </p:clrMapOvr>
  <p:transition spd="med">
    <p:wipe dir="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76200"/>
            <a:ext cx="8153400" cy="6248400"/>
          </a:xfrm>
        </p:spPr>
        <p:txBody>
          <a:bodyPr numCol="2">
            <a:normAutofit fontScale="55000" lnSpcReduction="20000"/>
          </a:bodyPr>
          <a:lstStyle/>
          <a:p>
            <a:pPr>
              <a:buNone/>
            </a:pPr>
            <a:r>
              <a:rPr lang="en-US" b="1" dirty="0" smtClean="0"/>
              <a:t>void display(struct employee e);</a:t>
            </a:r>
          </a:p>
          <a:p>
            <a:pPr>
              <a:buNone/>
            </a:pPr>
            <a:r>
              <a:rPr lang="en-US" b="1" dirty="0" smtClean="0"/>
              <a:t>struct employee</a:t>
            </a:r>
          </a:p>
          <a:p>
            <a:pPr>
              <a:buNone/>
            </a:pPr>
            <a:r>
              <a:rPr lang="en-US" b="1" dirty="0" smtClean="0"/>
              <a:t>	{</a:t>
            </a:r>
          </a:p>
          <a:p>
            <a:pPr>
              <a:buNone/>
            </a:pPr>
            <a:r>
              <a:rPr lang="en-US" b="1" dirty="0" smtClean="0"/>
              <a:t>	char name[20];</a:t>
            </a:r>
          </a:p>
          <a:p>
            <a:pPr>
              <a:buNone/>
            </a:pPr>
            <a:r>
              <a:rPr lang="en-US" b="1" dirty="0" smtClean="0"/>
              <a:t>	int id;</a:t>
            </a:r>
          </a:p>
          <a:p>
            <a:pPr>
              <a:buNone/>
            </a:pPr>
            <a:r>
              <a:rPr lang="en-US" b="1" dirty="0" smtClean="0"/>
              <a:t>	float salary;</a:t>
            </a:r>
          </a:p>
          <a:p>
            <a:pPr>
              <a:buNone/>
            </a:pPr>
            <a:r>
              <a:rPr lang="en-US" b="1" dirty="0" smtClean="0"/>
              <a:t>	};</a:t>
            </a:r>
          </a:p>
          <a:p>
            <a:pPr>
              <a:buNone/>
            </a:pPr>
            <a:r>
              <a:rPr lang="en-US" b="1" dirty="0" smtClean="0"/>
              <a:t>void main()</a:t>
            </a:r>
          </a:p>
          <a:p>
            <a:pPr>
              <a:buNone/>
            </a:pPr>
            <a:r>
              <a:rPr lang="en-US" b="1" dirty="0" smtClean="0"/>
              <a:t>{</a:t>
            </a:r>
          </a:p>
          <a:p>
            <a:pPr>
              <a:buNone/>
            </a:pPr>
            <a:r>
              <a:rPr lang="en-US" b="1" dirty="0" smtClean="0"/>
              <a:t>struct employee </a:t>
            </a:r>
            <a:r>
              <a:rPr lang="en-US" b="1" dirty="0" err="1" smtClean="0"/>
              <a:t>emp</a:t>
            </a:r>
            <a:r>
              <a:rPr lang="en-US" b="1" dirty="0" smtClean="0"/>
              <a:t>;</a:t>
            </a:r>
          </a:p>
          <a:p>
            <a:pPr>
              <a:buNone/>
            </a:pPr>
            <a:r>
              <a:rPr lang="en-US" b="1" dirty="0" smtClean="0"/>
              <a:t>clrscr();</a:t>
            </a:r>
          </a:p>
          <a:p>
            <a:pPr>
              <a:buNone/>
            </a:pPr>
            <a:r>
              <a:rPr lang="en-US" b="1" dirty="0" smtClean="0"/>
              <a:t>printf("Employee name:\t");</a:t>
            </a:r>
          </a:p>
          <a:p>
            <a:pPr>
              <a:buNone/>
            </a:pPr>
            <a:r>
              <a:rPr lang="en-US" b="1" dirty="0" smtClean="0"/>
              <a:t>scanf("%</a:t>
            </a:r>
            <a:r>
              <a:rPr lang="en-US" b="1" dirty="0" err="1" smtClean="0"/>
              <a:t>s",emp.name</a:t>
            </a:r>
            <a:r>
              <a:rPr lang="en-US" b="1" dirty="0" smtClean="0"/>
              <a:t>);</a:t>
            </a:r>
          </a:p>
          <a:p>
            <a:pPr>
              <a:buNone/>
            </a:pPr>
            <a:r>
              <a:rPr lang="en-US" b="1" dirty="0" smtClean="0"/>
              <a:t>printf("\</a:t>
            </a:r>
            <a:r>
              <a:rPr lang="en-US" b="1" dirty="0" err="1" smtClean="0"/>
              <a:t>nEmployee</a:t>
            </a:r>
            <a:r>
              <a:rPr lang="en-US" b="1" dirty="0" smtClean="0"/>
              <a:t> id:\t");</a:t>
            </a:r>
          </a:p>
          <a:p>
            <a:pPr>
              <a:buNone/>
            </a:pPr>
            <a:r>
              <a:rPr lang="en-US" b="1" dirty="0" smtClean="0"/>
              <a:t>scanf("%</a:t>
            </a:r>
            <a:r>
              <a:rPr lang="en-US" b="1" dirty="0" err="1" smtClean="0"/>
              <a:t>d",&amp;emp.id</a:t>
            </a:r>
            <a:r>
              <a:rPr lang="en-US" b="1" dirty="0" smtClean="0"/>
              <a:t>);</a:t>
            </a:r>
          </a:p>
          <a:p>
            <a:pPr>
              <a:buNone/>
            </a:pPr>
            <a:r>
              <a:rPr lang="en-US" b="1" dirty="0" smtClean="0"/>
              <a:t>printf("\</a:t>
            </a:r>
            <a:r>
              <a:rPr lang="en-US" b="1" dirty="0" err="1" smtClean="0"/>
              <a:t>nEnter</a:t>
            </a:r>
            <a:r>
              <a:rPr lang="en-US" b="1" dirty="0" smtClean="0"/>
              <a:t> salary of employee:\t");</a:t>
            </a:r>
          </a:p>
          <a:p>
            <a:pPr>
              <a:buNone/>
            </a:pPr>
            <a:r>
              <a:rPr lang="en-US" b="1" dirty="0" smtClean="0"/>
              <a:t>scanf("%</a:t>
            </a:r>
            <a:r>
              <a:rPr lang="en-US" b="1" dirty="0" err="1" smtClean="0"/>
              <a:t>f",&amp;emp.salary</a:t>
            </a:r>
            <a:r>
              <a:rPr lang="en-US" b="1" dirty="0" smtClean="0"/>
              <a:t>);</a:t>
            </a:r>
          </a:p>
          <a:p>
            <a:pPr>
              <a:buNone/>
            </a:pPr>
            <a:r>
              <a:rPr lang="en-US" sz="4400" b="1" dirty="0" smtClean="0">
                <a:solidFill>
                  <a:srgbClr val="FF0000"/>
                </a:solidFill>
              </a:rPr>
              <a:t>display(</a:t>
            </a:r>
            <a:r>
              <a:rPr lang="en-US" sz="4400" b="1" dirty="0" err="1" smtClean="0">
                <a:solidFill>
                  <a:srgbClr val="FF0000"/>
                </a:solidFill>
              </a:rPr>
              <a:t>emp</a:t>
            </a:r>
            <a:r>
              <a:rPr lang="en-US" sz="4400" b="1" dirty="0" smtClean="0">
                <a:solidFill>
                  <a:srgbClr val="FF0000"/>
                </a:solidFill>
              </a:rPr>
              <a:t>);</a:t>
            </a:r>
            <a:endParaRPr lang="en-US" b="1" dirty="0" smtClean="0">
              <a:solidFill>
                <a:srgbClr val="FF0000"/>
              </a:solidFill>
            </a:endParaRPr>
          </a:p>
          <a:p>
            <a:pPr>
              <a:buNone/>
            </a:pPr>
            <a:endParaRPr lang="en-US" b="1" dirty="0" smtClean="0"/>
          </a:p>
          <a:p>
            <a:pPr>
              <a:buNone/>
            </a:pPr>
            <a:endParaRPr lang="en-US" b="1" dirty="0" smtClean="0"/>
          </a:p>
          <a:p>
            <a:pPr>
              <a:buNone/>
            </a:pPr>
            <a:r>
              <a:rPr lang="en-US" b="1" dirty="0" smtClean="0"/>
              <a:t>printf("\n\n\</a:t>
            </a:r>
            <a:r>
              <a:rPr lang="en-US" b="1" dirty="0" err="1" smtClean="0"/>
              <a:t>nAfter</a:t>
            </a:r>
            <a:r>
              <a:rPr lang="en-US" b="1" dirty="0" smtClean="0"/>
              <a:t> function call\n");</a:t>
            </a:r>
          </a:p>
          <a:p>
            <a:pPr>
              <a:buNone/>
            </a:pPr>
            <a:r>
              <a:rPr lang="en-US" b="1" dirty="0" smtClean="0"/>
              <a:t>printf("\</a:t>
            </a:r>
            <a:r>
              <a:rPr lang="en-US" b="1" dirty="0" err="1" smtClean="0"/>
              <a:t>nName</a:t>
            </a:r>
            <a:r>
              <a:rPr lang="en-US" b="1" dirty="0" smtClean="0"/>
              <a:t>\t\t\</a:t>
            </a:r>
            <a:r>
              <a:rPr lang="en-US" b="1" dirty="0" err="1" smtClean="0"/>
              <a:t>tID</a:t>
            </a:r>
            <a:r>
              <a:rPr lang="en-US" b="1" dirty="0" smtClean="0"/>
              <a:t>\t\</a:t>
            </a:r>
            <a:r>
              <a:rPr lang="en-US" b="1" dirty="0" err="1" smtClean="0"/>
              <a:t>tSalary</a:t>
            </a:r>
            <a:r>
              <a:rPr lang="en-US" b="1" dirty="0" smtClean="0"/>
              <a:t>\n");</a:t>
            </a:r>
          </a:p>
          <a:p>
            <a:pPr>
              <a:buNone/>
            </a:pPr>
            <a:r>
              <a:rPr lang="en-US" b="1" dirty="0" smtClean="0"/>
              <a:t>printf("%s \t\t\t %d \t %.2f",emp.name,emp.id,emp.salary);</a:t>
            </a:r>
          </a:p>
          <a:p>
            <a:pPr>
              <a:buNone/>
            </a:pPr>
            <a:r>
              <a:rPr lang="en-US" b="1" dirty="0" smtClean="0"/>
              <a:t>getch();</a:t>
            </a:r>
          </a:p>
          <a:p>
            <a:pPr>
              <a:buNone/>
            </a:pPr>
            <a:r>
              <a:rPr lang="en-US" b="1" dirty="0" smtClean="0"/>
              <a:t>}</a:t>
            </a:r>
          </a:p>
          <a:p>
            <a:pPr>
              <a:buNone/>
            </a:pPr>
            <a:endParaRPr lang="en-US" b="1" dirty="0" smtClean="0"/>
          </a:p>
          <a:p>
            <a:pPr>
              <a:buNone/>
            </a:pPr>
            <a:r>
              <a:rPr lang="en-US" b="1" dirty="0" smtClean="0"/>
              <a:t>void display(struct employee e)</a:t>
            </a:r>
          </a:p>
          <a:p>
            <a:pPr>
              <a:buNone/>
            </a:pPr>
            <a:r>
              <a:rPr lang="en-US" b="1" dirty="0" smtClean="0"/>
              <a:t>{</a:t>
            </a:r>
          </a:p>
          <a:p>
            <a:pPr>
              <a:buNone/>
            </a:pPr>
            <a:r>
              <a:rPr lang="en-US" b="1" dirty="0" smtClean="0"/>
              <a:t>printf("\</a:t>
            </a:r>
            <a:r>
              <a:rPr lang="en-US" b="1" dirty="0" err="1" smtClean="0"/>
              <a:t>nName</a:t>
            </a:r>
            <a:r>
              <a:rPr lang="en-US" b="1" dirty="0" smtClean="0"/>
              <a:t>\t\</a:t>
            </a:r>
            <a:r>
              <a:rPr lang="en-US" b="1" dirty="0" err="1" smtClean="0"/>
              <a:t>tID</a:t>
            </a:r>
            <a:r>
              <a:rPr lang="en-US" b="1" dirty="0" smtClean="0"/>
              <a:t>\t\</a:t>
            </a:r>
            <a:r>
              <a:rPr lang="en-US" b="1" dirty="0" err="1" smtClean="0"/>
              <a:t>tSalary</a:t>
            </a:r>
            <a:r>
              <a:rPr lang="en-US" b="1" dirty="0" smtClean="0"/>
              <a:t>\n");</a:t>
            </a:r>
          </a:p>
          <a:p>
            <a:pPr>
              <a:buNone/>
            </a:pPr>
            <a:r>
              <a:rPr lang="en-US" b="1" dirty="0" smtClean="0"/>
              <a:t>printf("%s\t\</a:t>
            </a:r>
            <a:r>
              <a:rPr lang="en-US" b="1" dirty="0" err="1" smtClean="0"/>
              <a:t>t%d</a:t>
            </a:r>
            <a:r>
              <a:rPr lang="en-US" b="1" dirty="0" smtClean="0"/>
              <a:t>\t\t%.2f",e.name,e.id,e.salary);</a:t>
            </a:r>
          </a:p>
          <a:p>
            <a:pPr>
              <a:buNone/>
            </a:pPr>
            <a:r>
              <a:rPr lang="en-US" b="1" dirty="0" err="1" smtClean="0"/>
              <a:t>strcat</a:t>
            </a:r>
            <a:r>
              <a:rPr lang="en-US" b="1" dirty="0" smtClean="0"/>
              <a:t>(e.name," Prakash");</a:t>
            </a:r>
          </a:p>
          <a:p>
            <a:pPr>
              <a:buNone/>
            </a:pPr>
            <a:r>
              <a:rPr lang="en-US" b="1" dirty="0" smtClean="0"/>
              <a:t>e.id=e.id+100;</a:t>
            </a:r>
          </a:p>
          <a:p>
            <a:pPr>
              <a:buNone/>
            </a:pPr>
            <a:r>
              <a:rPr lang="en-US" b="1" dirty="0" err="1" smtClean="0"/>
              <a:t>e.salary</a:t>
            </a:r>
            <a:r>
              <a:rPr lang="en-US" b="1" dirty="0" smtClean="0"/>
              <a:t>=e.salary+500;</a:t>
            </a:r>
          </a:p>
          <a:p>
            <a:pPr>
              <a:buNone/>
            </a:pPr>
            <a:r>
              <a:rPr lang="en-US" b="1" dirty="0" smtClean="0"/>
              <a:t>}</a:t>
            </a:r>
          </a:p>
          <a:p>
            <a:pPr>
              <a:buNone/>
            </a:pPr>
            <a:endParaRPr lang="en-US"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72</a:t>
            </a:fld>
            <a:endParaRPr lang="en-US"/>
          </a:p>
        </p:txBody>
      </p:sp>
      <p:sp>
        <p:nvSpPr>
          <p:cNvPr id="6" name="Rectangle 5"/>
          <p:cNvSpPr/>
          <p:nvPr/>
        </p:nvSpPr>
        <p:spPr>
          <a:xfrm>
            <a:off x="2061844" y="5786735"/>
            <a:ext cx="7005956" cy="461665"/>
          </a:xfrm>
          <a:prstGeom prst="rect">
            <a:avLst/>
          </a:prstGeom>
          <a:noFill/>
        </p:spPr>
        <p:txBody>
          <a:bodyPr wrap="none" lIns="91440" tIns="45720" rIns="91440" bIns="45720">
            <a:spAutoFit/>
          </a:bodyPr>
          <a:lstStyle/>
          <a:p>
            <a:pPr algn="ctr"/>
            <a:r>
              <a:rPr lang="en-US" sz="2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Note: The structure needs to be declared global</a:t>
            </a:r>
            <a:endParaRPr lang="en-US" sz="2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cSld>
  <p:clrMapOvr>
    <a:masterClrMapping/>
  </p:clrMapOvr>
  <p:transition spd="med">
    <p:wipe dir="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u="sng" dirty="0" smtClean="0"/>
              <a:t>Passing structure pointer to functions</a:t>
            </a:r>
            <a:endParaRPr lang="en-US" sz="3600" b="1" u="sng" dirty="0"/>
          </a:p>
        </p:txBody>
      </p:sp>
      <p:sp>
        <p:nvSpPr>
          <p:cNvPr id="3" name="Content Placeholder 2"/>
          <p:cNvSpPr>
            <a:spLocks noGrp="1"/>
          </p:cNvSpPr>
          <p:nvPr>
            <p:ph idx="1"/>
          </p:nvPr>
        </p:nvSpPr>
        <p:spPr/>
        <p:txBody>
          <a:bodyPr/>
          <a:lstStyle/>
          <a:p>
            <a:pPr algn="just"/>
            <a:r>
              <a:rPr lang="en-US" dirty="0" smtClean="0"/>
              <a:t>In this case, address of structure variable is passed as an actual argument to a function.</a:t>
            </a:r>
          </a:p>
          <a:p>
            <a:pPr algn="just"/>
            <a:r>
              <a:rPr lang="en-US" dirty="0" smtClean="0"/>
              <a:t>The corresponding formal argument must be a structure type pointer variable.</a:t>
            </a:r>
          </a:p>
          <a:p>
            <a:pPr algn="just"/>
            <a:r>
              <a:rPr lang="en-US" dirty="0" smtClean="0"/>
              <a:t>Note: Any changes made to the members in the called function are directly reflected in the calling function.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73</a:t>
            </a:fld>
            <a:endParaRPr lang="en-US"/>
          </a:p>
        </p:txBody>
      </p:sp>
    </p:spTree>
  </p:cSld>
  <p:clrMapOvr>
    <a:masterClrMapping/>
  </p:clrMapOvr>
  <p:transition spd="med">
    <p:wipe dir="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0"/>
            <a:ext cx="7498080" cy="6248400"/>
          </a:xfrm>
        </p:spPr>
        <p:txBody>
          <a:bodyPr numCol="2">
            <a:normAutofit lnSpcReduction="10000"/>
          </a:bodyPr>
          <a:lstStyle/>
          <a:p>
            <a:pPr>
              <a:buNone/>
            </a:pPr>
            <a:r>
              <a:rPr lang="en-US" sz="1800" b="1" dirty="0" smtClean="0"/>
              <a:t>void display(struct employee *e);</a:t>
            </a:r>
          </a:p>
          <a:p>
            <a:pPr>
              <a:buNone/>
            </a:pPr>
            <a:r>
              <a:rPr lang="en-US" sz="1800" b="1" dirty="0" smtClean="0"/>
              <a:t>struct employee</a:t>
            </a:r>
          </a:p>
          <a:p>
            <a:pPr>
              <a:buNone/>
            </a:pPr>
            <a:r>
              <a:rPr lang="en-US" sz="1800" b="1" dirty="0" smtClean="0"/>
              <a:t>	{</a:t>
            </a:r>
          </a:p>
          <a:p>
            <a:pPr>
              <a:buNone/>
            </a:pPr>
            <a:r>
              <a:rPr lang="en-US" sz="1800" b="1" dirty="0" smtClean="0"/>
              <a:t>	char name[20];</a:t>
            </a:r>
          </a:p>
          <a:p>
            <a:pPr>
              <a:buNone/>
            </a:pPr>
            <a:r>
              <a:rPr lang="en-US" sz="1800" b="1" dirty="0" smtClean="0"/>
              <a:t>	int id;</a:t>
            </a:r>
          </a:p>
          <a:p>
            <a:pPr>
              <a:buNone/>
            </a:pPr>
            <a:r>
              <a:rPr lang="en-US" sz="1800" b="1" dirty="0" smtClean="0"/>
              <a:t>	float salary;</a:t>
            </a:r>
          </a:p>
          <a:p>
            <a:pPr>
              <a:buNone/>
            </a:pPr>
            <a:r>
              <a:rPr lang="en-US" sz="1800" b="1" dirty="0" smtClean="0"/>
              <a:t>	};</a:t>
            </a:r>
          </a:p>
          <a:p>
            <a:pPr>
              <a:buNone/>
            </a:pPr>
            <a:r>
              <a:rPr lang="en-US" sz="1800" b="1" dirty="0" smtClean="0"/>
              <a:t>void main()</a:t>
            </a:r>
          </a:p>
          <a:p>
            <a:pPr>
              <a:buNone/>
            </a:pPr>
            <a:r>
              <a:rPr lang="en-US" sz="1800" b="1" dirty="0" smtClean="0"/>
              <a:t>{</a:t>
            </a:r>
          </a:p>
          <a:p>
            <a:pPr>
              <a:buNone/>
            </a:pPr>
            <a:r>
              <a:rPr lang="en-US" sz="1800" b="1" dirty="0" smtClean="0"/>
              <a:t>struct employee </a:t>
            </a:r>
            <a:r>
              <a:rPr lang="en-US" sz="1800" b="1" dirty="0" err="1" smtClean="0"/>
              <a:t>emp</a:t>
            </a:r>
            <a:r>
              <a:rPr lang="en-US" sz="1800" b="1" dirty="0" smtClean="0"/>
              <a:t>;</a:t>
            </a:r>
          </a:p>
          <a:p>
            <a:pPr>
              <a:buNone/>
            </a:pPr>
            <a:r>
              <a:rPr lang="en-US" sz="1800" b="1" dirty="0" smtClean="0"/>
              <a:t>clrscr();</a:t>
            </a:r>
          </a:p>
          <a:p>
            <a:pPr>
              <a:buNone/>
            </a:pPr>
            <a:r>
              <a:rPr lang="en-US" sz="1800" b="1" dirty="0" smtClean="0"/>
              <a:t>printf("Employee name:\t");</a:t>
            </a:r>
          </a:p>
          <a:p>
            <a:pPr>
              <a:buNone/>
            </a:pPr>
            <a:r>
              <a:rPr lang="en-US" sz="1800" b="1" dirty="0" smtClean="0"/>
              <a:t>scanf("%</a:t>
            </a:r>
            <a:r>
              <a:rPr lang="en-US" sz="1800" b="1" dirty="0" err="1" smtClean="0"/>
              <a:t>s",emp.name</a:t>
            </a:r>
            <a:r>
              <a:rPr lang="en-US" sz="1800" b="1" dirty="0" smtClean="0"/>
              <a:t>);</a:t>
            </a:r>
          </a:p>
          <a:p>
            <a:pPr>
              <a:buNone/>
            </a:pPr>
            <a:r>
              <a:rPr lang="en-US" sz="1800" b="1" dirty="0" smtClean="0"/>
              <a:t>printf("\</a:t>
            </a:r>
            <a:r>
              <a:rPr lang="en-US" sz="1800" b="1" dirty="0" err="1" smtClean="0"/>
              <a:t>nEmployee</a:t>
            </a:r>
            <a:r>
              <a:rPr lang="en-US" sz="1800" b="1" dirty="0" smtClean="0"/>
              <a:t> id:\t");</a:t>
            </a:r>
          </a:p>
          <a:p>
            <a:pPr>
              <a:buNone/>
            </a:pPr>
            <a:r>
              <a:rPr lang="en-US" sz="1800" b="1" dirty="0" smtClean="0"/>
              <a:t>scanf("%</a:t>
            </a:r>
            <a:r>
              <a:rPr lang="en-US" sz="1800" b="1" dirty="0" err="1" smtClean="0"/>
              <a:t>d",&amp;emp.id</a:t>
            </a:r>
            <a:r>
              <a:rPr lang="en-US" sz="1800" b="1" dirty="0" smtClean="0"/>
              <a:t>);</a:t>
            </a:r>
          </a:p>
          <a:p>
            <a:pPr>
              <a:buNone/>
            </a:pPr>
            <a:r>
              <a:rPr lang="en-US" sz="1800" b="1" dirty="0" smtClean="0"/>
              <a:t>printf("\</a:t>
            </a:r>
            <a:r>
              <a:rPr lang="en-US" sz="1800" b="1" dirty="0" err="1" smtClean="0"/>
              <a:t>nEnter</a:t>
            </a:r>
            <a:r>
              <a:rPr lang="en-US" sz="1800" b="1" dirty="0" smtClean="0"/>
              <a:t> salary of employee:\t");</a:t>
            </a:r>
          </a:p>
          <a:p>
            <a:pPr>
              <a:buNone/>
            </a:pPr>
            <a:r>
              <a:rPr lang="en-US" sz="1800" b="1" dirty="0" smtClean="0"/>
              <a:t>scanf("%</a:t>
            </a:r>
            <a:r>
              <a:rPr lang="en-US" sz="1800" b="1" dirty="0" err="1" smtClean="0"/>
              <a:t>f",&amp;emp.salary</a:t>
            </a:r>
            <a:r>
              <a:rPr lang="en-US" sz="1800" b="1" dirty="0" smtClean="0"/>
              <a:t>);</a:t>
            </a:r>
          </a:p>
          <a:p>
            <a:pPr>
              <a:buNone/>
            </a:pPr>
            <a:r>
              <a:rPr lang="en-US" sz="1800" b="1" dirty="0" smtClean="0"/>
              <a:t>display(&amp;</a:t>
            </a:r>
            <a:r>
              <a:rPr lang="en-US" sz="1800" b="1" dirty="0" err="1" smtClean="0"/>
              <a:t>emp</a:t>
            </a:r>
            <a:r>
              <a:rPr lang="en-US" sz="1800" b="1" dirty="0" smtClean="0"/>
              <a:t>);</a:t>
            </a:r>
          </a:p>
          <a:p>
            <a:pPr>
              <a:buNone/>
            </a:pPr>
            <a:r>
              <a:rPr lang="en-US" sz="1800" b="1" dirty="0" smtClean="0"/>
              <a:t>printf("\n\n\</a:t>
            </a:r>
            <a:r>
              <a:rPr lang="en-US" sz="1800" b="1" dirty="0" err="1" smtClean="0"/>
              <a:t>nAfter</a:t>
            </a:r>
            <a:r>
              <a:rPr lang="en-US" sz="1800" b="1" dirty="0" smtClean="0"/>
              <a:t> function call\n");</a:t>
            </a:r>
          </a:p>
          <a:p>
            <a:pPr>
              <a:buNone/>
            </a:pPr>
            <a:r>
              <a:rPr lang="en-US" sz="1800" b="1" dirty="0" smtClean="0"/>
              <a:t>printf("\</a:t>
            </a:r>
            <a:r>
              <a:rPr lang="en-US" sz="1800" b="1" dirty="0" err="1" smtClean="0"/>
              <a:t>nName</a:t>
            </a:r>
            <a:r>
              <a:rPr lang="en-US" sz="1800" b="1" dirty="0" smtClean="0"/>
              <a:t>\t\t\</a:t>
            </a:r>
            <a:r>
              <a:rPr lang="en-US" sz="1800" b="1" dirty="0" err="1" smtClean="0"/>
              <a:t>tID</a:t>
            </a:r>
            <a:r>
              <a:rPr lang="en-US" sz="1800" b="1" dirty="0" smtClean="0"/>
              <a:t>\t\</a:t>
            </a:r>
            <a:r>
              <a:rPr lang="en-US" sz="1800" b="1" dirty="0" err="1" smtClean="0"/>
              <a:t>tSalary</a:t>
            </a:r>
            <a:r>
              <a:rPr lang="en-US" sz="1800" b="1" dirty="0" smtClean="0"/>
              <a:t>\n");</a:t>
            </a:r>
          </a:p>
          <a:p>
            <a:pPr>
              <a:buNone/>
            </a:pPr>
            <a:r>
              <a:rPr lang="en-US" sz="1800" b="1" dirty="0" smtClean="0"/>
              <a:t>printf("%s \t\t\t %d \t %.2f",emp.name,emp.id,emp.salary);</a:t>
            </a:r>
          </a:p>
          <a:p>
            <a:pPr>
              <a:buNone/>
            </a:pPr>
            <a:r>
              <a:rPr lang="en-US" sz="1800" b="1" dirty="0" smtClean="0"/>
              <a:t>getch();</a:t>
            </a:r>
          </a:p>
          <a:p>
            <a:pPr>
              <a:buNone/>
            </a:pPr>
            <a:r>
              <a:rPr lang="en-US" sz="1800" b="1" dirty="0" smtClean="0"/>
              <a:t>}</a:t>
            </a:r>
          </a:p>
          <a:p>
            <a:pPr>
              <a:buNone/>
            </a:pPr>
            <a:endParaRPr lang="en-US" sz="1800" b="1" dirty="0" smtClean="0"/>
          </a:p>
          <a:p>
            <a:pPr>
              <a:buNone/>
            </a:pPr>
            <a:r>
              <a:rPr lang="en-US" sz="1800" b="1" dirty="0" smtClean="0"/>
              <a:t>void display(struct employee *e)</a:t>
            </a:r>
          </a:p>
          <a:p>
            <a:pPr>
              <a:buNone/>
            </a:pPr>
            <a:r>
              <a:rPr lang="en-US" sz="1800" b="1" dirty="0" smtClean="0"/>
              <a:t>{</a:t>
            </a:r>
          </a:p>
          <a:p>
            <a:pPr>
              <a:buNone/>
            </a:pPr>
            <a:r>
              <a:rPr lang="en-US" sz="1800" b="1" dirty="0" smtClean="0"/>
              <a:t>printf("\</a:t>
            </a:r>
            <a:r>
              <a:rPr lang="en-US" sz="1800" b="1" dirty="0" err="1" smtClean="0"/>
              <a:t>nName</a:t>
            </a:r>
            <a:r>
              <a:rPr lang="en-US" sz="1800" b="1" dirty="0" smtClean="0"/>
              <a:t>\t\</a:t>
            </a:r>
            <a:r>
              <a:rPr lang="en-US" sz="1800" b="1" dirty="0" err="1" smtClean="0"/>
              <a:t>tID</a:t>
            </a:r>
            <a:r>
              <a:rPr lang="en-US" sz="1800" b="1" dirty="0" smtClean="0"/>
              <a:t>\t\</a:t>
            </a:r>
            <a:r>
              <a:rPr lang="en-US" sz="1800" b="1" dirty="0" err="1" smtClean="0"/>
              <a:t>tSalary</a:t>
            </a:r>
            <a:r>
              <a:rPr lang="en-US" sz="1800" b="1" dirty="0" smtClean="0"/>
              <a:t>\n");</a:t>
            </a:r>
          </a:p>
          <a:p>
            <a:pPr>
              <a:buNone/>
            </a:pPr>
            <a:r>
              <a:rPr lang="en-US" sz="1800" b="1" dirty="0" smtClean="0"/>
              <a:t>printf("%s\t\</a:t>
            </a:r>
            <a:r>
              <a:rPr lang="en-US" sz="1800" b="1" dirty="0" err="1" smtClean="0"/>
              <a:t>t%d</a:t>
            </a:r>
            <a:r>
              <a:rPr lang="en-US" sz="1800" b="1" dirty="0" smtClean="0"/>
              <a:t>\t\t%.2f",e-&gt;</a:t>
            </a:r>
            <a:r>
              <a:rPr lang="en-US" sz="1800" b="1" dirty="0" err="1" smtClean="0"/>
              <a:t>name,e</a:t>
            </a:r>
            <a:r>
              <a:rPr lang="en-US" sz="1800" b="1" dirty="0" smtClean="0"/>
              <a:t>-&gt;</a:t>
            </a:r>
            <a:r>
              <a:rPr lang="en-US" sz="1800" b="1" dirty="0" err="1" smtClean="0"/>
              <a:t>id,e</a:t>
            </a:r>
            <a:r>
              <a:rPr lang="en-US" sz="1800" b="1" dirty="0" smtClean="0"/>
              <a:t>-&gt;salary);</a:t>
            </a:r>
          </a:p>
          <a:p>
            <a:pPr>
              <a:buNone/>
            </a:pPr>
            <a:r>
              <a:rPr lang="en-US" sz="1800" b="1" dirty="0" err="1" smtClean="0"/>
              <a:t>strcat</a:t>
            </a:r>
            <a:r>
              <a:rPr lang="en-US" sz="1800" b="1" dirty="0" smtClean="0"/>
              <a:t>(e-&gt;name," Prakash");</a:t>
            </a:r>
          </a:p>
          <a:p>
            <a:pPr>
              <a:buNone/>
            </a:pPr>
            <a:r>
              <a:rPr lang="en-US" sz="1800" b="1" dirty="0" smtClean="0"/>
              <a:t>e-&gt;id=e-&gt;id+100;</a:t>
            </a:r>
          </a:p>
          <a:p>
            <a:pPr>
              <a:buNone/>
            </a:pPr>
            <a:r>
              <a:rPr lang="en-US" sz="1800" b="1" dirty="0" smtClean="0"/>
              <a:t>e-&gt;salary=e-&gt;salary+500;</a:t>
            </a:r>
          </a:p>
          <a:p>
            <a:pPr>
              <a:buNone/>
            </a:pPr>
            <a:r>
              <a:rPr lang="en-US" sz="1800" b="1" dirty="0" smtClean="0"/>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74</a:t>
            </a:fld>
            <a:endParaRPr lang="en-US"/>
          </a:p>
        </p:txBody>
      </p:sp>
    </p:spTree>
  </p:cSld>
  <p:clrMapOvr>
    <a:masterClrMapping/>
  </p:clrMapOvr>
  <p:transition spd="med">
    <p:wipe dir="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u="sng" dirty="0" smtClean="0"/>
              <a:t>Passing array of structures to functions</a:t>
            </a:r>
            <a:endParaRPr lang="en-US" sz="2800" b="1" u="sng" dirty="0"/>
          </a:p>
        </p:txBody>
      </p:sp>
      <p:sp>
        <p:nvSpPr>
          <p:cNvPr id="3" name="Content Placeholder 2"/>
          <p:cNvSpPr>
            <a:spLocks noGrp="1"/>
          </p:cNvSpPr>
          <p:nvPr>
            <p:ph idx="1"/>
          </p:nvPr>
        </p:nvSpPr>
        <p:spPr/>
        <p:txBody>
          <a:bodyPr>
            <a:normAutofit fontScale="92500" lnSpcReduction="20000"/>
          </a:bodyPr>
          <a:lstStyle/>
          <a:p>
            <a:pPr algn="just"/>
            <a:r>
              <a:rPr lang="en-US" dirty="0" smtClean="0"/>
              <a:t>Passing an array of structure type to a function is similar to passing an array of any type to a function.</a:t>
            </a:r>
          </a:p>
          <a:p>
            <a:pPr algn="just"/>
            <a:r>
              <a:rPr lang="en-US" dirty="0" smtClean="0"/>
              <a:t>That is, the name of the array of structure is passed by the calling function which is the base address of the array of structure.</a:t>
            </a:r>
          </a:p>
          <a:p>
            <a:pPr algn="just"/>
            <a:r>
              <a:rPr lang="en-US" dirty="0" smtClean="0"/>
              <a:t>Thus, any changes made to the array of structure by the called function are directly reflected in the original structure.</a:t>
            </a:r>
          </a:p>
          <a:p>
            <a:pPr algn="just"/>
            <a:r>
              <a:rPr lang="en-US" dirty="0" smtClean="0">
                <a:solidFill>
                  <a:srgbClr val="FF0000"/>
                </a:solidFill>
              </a:rPr>
              <a:t>Note: </a:t>
            </a:r>
            <a:r>
              <a:rPr lang="en-US" dirty="0" smtClean="0"/>
              <a:t>The function prototype comes after the structure definition.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75</a:t>
            </a:fld>
            <a:endParaRPr lang="en-US"/>
          </a:p>
        </p:txBody>
      </p:sp>
    </p:spTree>
  </p:cSld>
  <p:clrMapOvr>
    <a:masterClrMapping/>
  </p:clrMapOvr>
  <p:transition spd="med">
    <p:wipe dir="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76200"/>
            <a:ext cx="7498080" cy="6248400"/>
          </a:xfrm>
        </p:spPr>
        <p:txBody>
          <a:bodyPr numCol="2">
            <a:normAutofit fontScale="32500" lnSpcReduction="20000"/>
          </a:bodyPr>
          <a:lstStyle/>
          <a:p>
            <a:pPr>
              <a:buNone/>
            </a:pPr>
            <a:r>
              <a:rPr lang="en-US" sz="4000" b="1" dirty="0" smtClean="0">
                <a:latin typeface="Times New Roman" pitchFamily="18" charset="0"/>
                <a:cs typeface="Times New Roman" pitchFamily="18" charset="0"/>
              </a:rPr>
              <a:t>struct employee</a:t>
            </a:r>
          </a:p>
          <a:p>
            <a:pPr>
              <a:buNone/>
            </a:pPr>
            <a:r>
              <a:rPr lang="en-US" sz="4000" b="1" dirty="0" smtClean="0">
                <a:latin typeface="Times New Roman" pitchFamily="18" charset="0"/>
                <a:cs typeface="Times New Roman" pitchFamily="18" charset="0"/>
              </a:rPr>
              <a:t>	{</a:t>
            </a:r>
          </a:p>
          <a:p>
            <a:pPr>
              <a:buNone/>
            </a:pPr>
            <a:r>
              <a:rPr lang="en-US" sz="4000" b="1" dirty="0" smtClean="0">
                <a:latin typeface="Times New Roman" pitchFamily="18" charset="0"/>
                <a:cs typeface="Times New Roman" pitchFamily="18" charset="0"/>
              </a:rPr>
              <a:t>	char name[20];</a:t>
            </a:r>
          </a:p>
          <a:p>
            <a:pPr>
              <a:buNone/>
            </a:pPr>
            <a:r>
              <a:rPr lang="en-US" sz="4000" b="1" dirty="0" smtClean="0">
                <a:latin typeface="Times New Roman" pitchFamily="18" charset="0"/>
                <a:cs typeface="Times New Roman" pitchFamily="18" charset="0"/>
              </a:rPr>
              <a:t>	int id;</a:t>
            </a:r>
          </a:p>
          <a:p>
            <a:pPr>
              <a:buNone/>
            </a:pPr>
            <a:r>
              <a:rPr lang="en-US" sz="4000" b="1" dirty="0" smtClean="0">
                <a:latin typeface="Times New Roman" pitchFamily="18" charset="0"/>
                <a:cs typeface="Times New Roman" pitchFamily="18" charset="0"/>
              </a:rPr>
              <a:t>	float salary;</a:t>
            </a:r>
          </a:p>
          <a:p>
            <a:pPr>
              <a:buNone/>
            </a:pPr>
            <a:r>
              <a:rPr lang="en-US" sz="4000" b="1" dirty="0" smtClean="0">
                <a:latin typeface="Times New Roman" pitchFamily="18" charset="0"/>
                <a:cs typeface="Times New Roman" pitchFamily="18" charset="0"/>
              </a:rPr>
              <a:t>	};</a:t>
            </a:r>
          </a:p>
          <a:p>
            <a:pPr>
              <a:buNone/>
            </a:pPr>
            <a:r>
              <a:rPr lang="en-US" sz="4000" b="1" dirty="0" smtClean="0">
                <a:latin typeface="Times New Roman" pitchFamily="18" charset="0"/>
                <a:cs typeface="Times New Roman" pitchFamily="18" charset="0"/>
              </a:rPr>
              <a:t>void display(struct employee []);</a:t>
            </a:r>
          </a:p>
          <a:p>
            <a:pPr>
              <a:buNone/>
            </a:pPr>
            <a:r>
              <a:rPr lang="en-US" sz="4000" b="1" dirty="0" smtClean="0">
                <a:latin typeface="Times New Roman" pitchFamily="18" charset="0"/>
                <a:cs typeface="Times New Roman" pitchFamily="18" charset="0"/>
              </a:rPr>
              <a:t>void main()</a:t>
            </a:r>
          </a:p>
          <a:p>
            <a:pPr>
              <a:buNone/>
            </a:pPr>
            <a:r>
              <a:rPr lang="en-US" sz="4000" b="1" dirty="0" smtClean="0">
                <a:latin typeface="Times New Roman" pitchFamily="18" charset="0"/>
                <a:cs typeface="Times New Roman" pitchFamily="18" charset="0"/>
              </a:rPr>
              <a:t>{</a:t>
            </a:r>
          </a:p>
          <a:p>
            <a:pPr>
              <a:buNone/>
            </a:pPr>
            <a:r>
              <a:rPr lang="en-US" sz="4000" b="1" dirty="0" smtClean="0">
                <a:latin typeface="Times New Roman" pitchFamily="18" charset="0"/>
                <a:cs typeface="Times New Roman" pitchFamily="18" charset="0"/>
              </a:rPr>
              <a:t>struct employee </a:t>
            </a:r>
            <a:r>
              <a:rPr lang="en-US" sz="4000" b="1" dirty="0" err="1" smtClean="0">
                <a:latin typeface="Times New Roman" pitchFamily="18" charset="0"/>
                <a:cs typeface="Times New Roman" pitchFamily="18" charset="0"/>
              </a:rPr>
              <a:t>emp</a:t>
            </a:r>
            <a:r>
              <a:rPr lang="en-US" sz="4000" b="1" dirty="0" smtClean="0">
                <a:latin typeface="Times New Roman" pitchFamily="18" charset="0"/>
                <a:cs typeface="Times New Roman" pitchFamily="18" charset="0"/>
              </a:rPr>
              <a:t>[2];</a:t>
            </a:r>
          </a:p>
          <a:p>
            <a:pPr>
              <a:buNone/>
            </a:pPr>
            <a:r>
              <a:rPr lang="en-US" sz="4000" b="1" dirty="0" smtClean="0">
                <a:latin typeface="Times New Roman" pitchFamily="18" charset="0"/>
                <a:cs typeface="Times New Roman" pitchFamily="18" charset="0"/>
              </a:rPr>
              <a:t>float temp;</a:t>
            </a:r>
          </a:p>
          <a:p>
            <a:pPr>
              <a:buNone/>
            </a:pPr>
            <a:r>
              <a:rPr lang="en-US" sz="4000" b="1" dirty="0" smtClean="0">
                <a:latin typeface="Times New Roman" pitchFamily="18" charset="0"/>
                <a:cs typeface="Times New Roman" pitchFamily="18" charset="0"/>
              </a:rPr>
              <a:t>int i;</a:t>
            </a:r>
          </a:p>
          <a:p>
            <a:pPr>
              <a:buNone/>
            </a:pPr>
            <a:r>
              <a:rPr lang="en-US" sz="4000" b="1" dirty="0" smtClean="0">
                <a:latin typeface="Times New Roman" pitchFamily="18" charset="0"/>
                <a:cs typeface="Times New Roman" pitchFamily="18" charset="0"/>
              </a:rPr>
              <a:t>clrscr();</a:t>
            </a:r>
          </a:p>
          <a:p>
            <a:pPr>
              <a:buNone/>
            </a:pPr>
            <a:r>
              <a:rPr lang="en-US" sz="4000" b="1" dirty="0" smtClean="0">
                <a:latin typeface="Times New Roman" pitchFamily="18" charset="0"/>
                <a:cs typeface="Times New Roman" pitchFamily="18" charset="0"/>
              </a:rPr>
              <a:t>for(i=0;i&lt;2;i++)</a:t>
            </a:r>
          </a:p>
          <a:p>
            <a:pPr>
              <a:buNone/>
            </a:pPr>
            <a:r>
              <a:rPr lang="en-US" sz="4000" b="1" dirty="0" smtClean="0">
                <a:latin typeface="Times New Roman" pitchFamily="18" charset="0"/>
                <a:cs typeface="Times New Roman" pitchFamily="18" charset="0"/>
              </a:rPr>
              <a:t>	{</a:t>
            </a:r>
          </a:p>
          <a:p>
            <a:pPr>
              <a:buNone/>
            </a:pPr>
            <a:r>
              <a:rPr lang="en-US" sz="4000" b="1" dirty="0" smtClean="0">
                <a:latin typeface="Times New Roman" pitchFamily="18" charset="0"/>
                <a:cs typeface="Times New Roman" pitchFamily="18" charset="0"/>
              </a:rPr>
              <a:t>	printf("\n Enter info. about employee%d",i+1);</a:t>
            </a:r>
          </a:p>
          <a:p>
            <a:pPr>
              <a:buNone/>
            </a:pPr>
            <a:r>
              <a:rPr lang="en-US" sz="4000" b="1" dirty="0" smtClean="0">
                <a:latin typeface="Times New Roman" pitchFamily="18" charset="0"/>
                <a:cs typeface="Times New Roman" pitchFamily="18" charset="0"/>
              </a:rPr>
              <a:t>	printf("\n Employee name:\t");</a:t>
            </a:r>
          </a:p>
          <a:p>
            <a:pPr>
              <a:buNone/>
            </a:pPr>
            <a:r>
              <a:rPr lang="en-US" sz="4000" b="1" dirty="0" smtClean="0">
                <a:latin typeface="Times New Roman" pitchFamily="18" charset="0"/>
                <a:cs typeface="Times New Roman" pitchFamily="18" charset="0"/>
              </a:rPr>
              <a:t>	scanf("%s", </a:t>
            </a:r>
            <a:r>
              <a:rPr lang="en-US" sz="4000" b="1" dirty="0" err="1" smtClean="0">
                <a:latin typeface="Times New Roman" pitchFamily="18" charset="0"/>
                <a:cs typeface="Times New Roman" pitchFamily="18" charset="0"/>
              </a:rPr>
              <a:t>emp</a:t>
            </a:r>
            <a:r>
              <a:rPr lang="en-US" sz="4000" b="1" dirty="0" smtClean="0">
                <a:latin typeface="Times New Roman" pitchFamily="18" charset="0"/>
                <a:cs typeface="Times New Roman" pitchFamily="18" charset="0"/>
              </a:rPr>
              <a:t>[i].name);</a:t>
            </a:r>
          </a:p>
          <a:p>
            <a:pPr>
              <a:buNone/>
            </a:pPr>
            <a:r>
              <a:rPr lang="en-US" sz="4000" b="1" dirty="0" smtClean="0">
                <a:latin typeface="Times New Roman" pitchFamily="18" charset="0"/>
                <a:cs typeface="Times New Roman" pitchFamily="18" charset="0"/>
              </a:rPr>
              <a:t>	printf("\n Employee id:\t");</a:t>
            </a:r>
          </a:p>
          <a:p>
            <a:pPr>
              <a:buNone/>
            </a:pPr>
            <a:r>
              <a:rPr lang="en-US" sz="4000" b="1" dirty="0" smtClean="0">
                <a:latin typeface="Times New Roman" pitchFamily="18" charset="0"/>
                <a:cs typeface="Times New Roman" pitchFamily="18" charset="0"/>
              </a:rPr>
              <a:t>	scanf("%d", &amp;</a:t>
            </a:r>
            <a:r>
              <a:rPr lang="en-US" sz="4000" b="1" dirty="0" err="1" smtClean="0">
                <a:latin typeface="Times New Roman" pitchFamily="18" charset="0"/>
                <a:cs typeface="Times New Roman" pitchFamily="18" charset="0"/>
              </a:rPr>
              <a:t>emp</a:t>
            </a:r>
            <a:r>
              <a:rPr lang="en-US" sz="4000" b="1" dirty="0" smtClean="0">
                <a:latin typeface="Times New Roman" pitchFamily="18" charset="0"/>
                <a:cs typeface="Times New Roman" pitchFamily="18" charset="0"/>
              </a:rPr>
              <a:t>[i].id);</a:t>
            </a:r>
          </a:p>
          <a:p>
            <a:pPr>
              <a:buNone/>
            </a:pPr>
            <a:r>
              <a:rPr lang="en-US" sz="4000" b="1" dirty="0" smtClean="0">
                <a:latin typeface="Times New Roman" pitchFamily="18" charset="0"/>
                <a:cs typeface="Times New Roman" pitchFamily="18" charset="0"/>
              </a:rPr>
              <a:t>	printf("\n Enter salary of employee:\t");</a:t>
            </a:r>
          </a:p>
          <a:p>
            <a:pPr>
              <a:buNone/>
            </a:pPr>
            <a:r>
              <a:rPr lang="en-US" sz="4000" b="1" dirty="0" smtClean="0">
                <a:latin typeface="Times New Roman" pitchFamily="18" charset="0"/>
                <a:cs typeface="Times New Roman" pitchFamily="18" charset="0"/>
              </a:rPr>
              <a:t>	scanf("%f", &amp;temp);</a:t>
            </a:r>
          </a:p>
          <a:p>
            <a:pPr>
              <a:buNone/>
            </a:pP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emp</a:t>
            </a:r>
            <a:r>
              <a:rPr lang="en-US" sz="4000" b="1" dirty="0" smtClean="0">
                <a:latin typeface="Times New Roman" pitchFamily="18" charset="0"/>
                <a:cs typeface="Times New Roman" pitchFamily="18" charset="0"/>
              </a:rPr>
              <a:t>[i].salary=temp;</a:t>
            </a:r>
          </a:p>
          <a:p>
            <a:pPr>
              <a:buNone/>
            </a:pPr>
            <a:r>
              <a:rPr lang="en-US" sz="4000" b="1" dirty="0" smtClean="0">
                <a:latin typeface="Times New Roman" pitchFamily="18" charset="0"/>
                <a:cs typeface="Times New Roman" pitchFamily="18" charset="0"/>
              </a:rPr>
              <a:t>	}</a:t>
            </a:r>
          </a:p>
          <a:p>
            <a:pPr>
              <a:buNone/>
            </a:pPr>
            <a:r>
              <a:rPr lang="en-US" sz="4000" b="1" dirty="0" smtClean="0">
                <a:latin typeface="Times New Roman" pitchFamily="18" charset="0"/>
                <a:cs typeface="Times New Roman" pitchFamily="18" charset="0"/>
              </a:rPr>
              <a:t>display(</a:t>
            </a:r>
            <a:r>
              <a:rPr lang="en-US" sz="4000" b="1" dirty="0" err="1" smtClean="0">
                <a:latin typeface="Times New Roman" pitchFamily="18" charset="0"/>
                <a:cs typeface="Times New Roman" pitchFamily="18" charset="0"/>
              </a:rPr>
              <a:t>emp</a:t>
            </a:r>
            <a:r>
              <a:rPr lang="en-US" sz="4000" b="1" dirty="0" smtClean="0">
                <a:latin typeface="Times New Roman" pitchFamily="18" charset="0"/>
                <a:cs typeface="Times New Roman" pitchFamily="18" charset="0"/>
              </a:rPr>
              <a:t>);</a:t>
            </a:r>
          </a:p>
          <a:p>
            <a:pPr>
              <a:buNone/>
            </a:pPr>
            <a:r>
              <a:rPr lang="en-US" sz="4000" b="1" dirty="0" smtClean="0">
                <a:latin typeface="Times New Roman" pitchFamily="18" charset="0"/>
                <a:cs typeface="Times New Roman" pitchFamily="18" charset="0"/>
              </a:rPr>
              <a:t>printf("\n\n\</a:t>
            </a:r>
            <a:r>
              <a:rPr lang="en-US" sz="4000" b="1" dirty="0" err="1" smtClean="0">
                <a:latin typeface="Times New Roman" pitchFamily="18" charset="0"/>
                <a:cs typeface="Times New Roman" pitchFamily="18" charset="0"/>
              </a:rPr>
              <a:t>nAfter</a:t>
            </a:r>
            <a:r>
              <a:rPr lang="en-US" sz="4000" b="1" dirty="0" smtClean="0">
                <a:latin typeface="Times New Roman" pitchFamily="18" charset="0"/>
                <a:cs typeface="Times New Roman" pitchFamily="18" charset="0"/>
              </a:rPr>
              <a:t> function call\n");</a:t>
            </a:r>
          </a:p>
          <a:p>
            <a:pPr>
              <a:buNone/>
            </a:pPr>
            <a:r>
              <a:rPr lang="en-US" sz="4000" b="1" dirty="0" smtClean="0">
                <a:latin typeface="Times New Roman" pitchFamily="18" charset="0"/>
                <a:cs typeface="Times New Roman" pitchFamily="18" charset="0"/>
              </a:rPr>
              <a:t>printf("\</a:t>
            </a:r>
            <a:r>
              <a:rPr lang="en-US" sz="4000" b="1" dirty="0" err="1" smtClean="0">
                <a:latin typeface="Times New Roman" pitchFamily="18" charset="0"/>
                <a:cs typeface="Times New Roman" pitchFamily="18" charset="0"/>
              </a:rPr>
              <a:t>nName</a:t>
            </a:r>
            <a:r>
              <a:rPr lang="en-US" sz="4000" b="1" dirty="0" smtClean="0">
                <a:latin typeface="Times New Roman" pitchFamily="18" charset="0"/>
                <a:cs typeface="Times New Roman" pitchFamily="18" charset="0"/>
              </a:rPr>
              <a:t>\t\t\</a:t>
            </a:r>
            <a:r>
              <a:rPr lang="en-US" sz="4000" b="1" dirty="0" err="1" smtClean="0">
                <a:latin typeface="Times New Roman" pitchFamily="18" charset="0"/>
                <a:cs typeface="Times New Roman" pitchFamily="18" charset="0"/>
              </a:rPr>
              <a:t>tID</a:t>
            </a:r>
            <a:r>
              <a:rPr lang="en-US" sz="4000" b="1" dirty="0" smtClean="0">
                <a:latin typeface="Times New Roman" pitchFamily="18" charset="0"/>
                <a:cs typeface="Times New Roman" pitchFamily="18" charset="0"/>
              </a:rPr>
              <a:t>\t\</a:t>
            </a:r>
            <a:r>
              <a:rPr lang="en-US" sz="4000" b="1" dirty="0" err="1" smtClean="0">
                <a:latin typeface="Times New Roman" pitchFamily="18" charset="0"/>
                <a:cs typeface="Times New Roman" pitchFamily="18" charset="0"/>
              </a:rPr>
              <a:t>tSalary</a:t>
            </a:r>
            <a:r>
              <a:rPr lang="en-US" sz="4000" b="1" dirty="0" smtClean="0">
                <a:latin typeface="Times New Roman" pitchFamily="18" charset="0"/>
                <a:cs typeface="Times New Roman" pitchFamily="18" charset="0"/>
              </a:rPr>
              <a:t>\n");</a:t>
            </a:r>
          </a:p>
          <a:p>
            <a:pPr>
              <a:buNone/>
            </a:pPr>
            <a:r>
              <a:rPr lang="en-US" sz="4000" b="1" dirty="0" smtClean="0">
                <a:latin typeface="Times New Roman" pitchFamily="18" charset="0"/>
                <a:cs typeface="Times New Roman" pitchFamily="18" charset="0"/>
              </a:rPr>
              <a:t>for(i=0;i&lt;2;i++)</a:t>
            </a:r>
          </a:p>
          <a:p>
            <a:pPr>
              <a:buNone/>
            </a:pPr>
            <a:r>
              <a:rPr lang="en-US" sz="4000" b="1" dirty="0" smtClean="0">
                <a:latin typeface="Times New Roman" pitchFamily="18" charset="0"/>
                <a:cs typeface="Times New Roman" pitchFamily="18" charset="0"/>
              </a:rPr>
              <a:t>	{</a:t>
            </a:r>
          </a:p>
          <a:p>
            <a:pPr>
              <a:buNone/>
            </a:pPr>
            <a:r>
              <a:rPr lang="en-US" sz="4000" b="1" dirty="0" smtClean="0">
                <a:latin typeface="Times New Roman" pitchFamily="18" charset="0"/>
                <a:cs typeface="Times New Roman" pitchFamily="18" charset="0"/>
              </a:rPr>
              <a:t>	printf("%s \t\t %d \t %.2f\</a:t>
            </a:r>
            <a:r>
              <a:rPr lang="en-US" sz="4000" b="1" dirty="0" err="1" smtClean="0">
                <a:latin typeface="Times New Roman" pitchFamily="18" charset="0"/>
                <a:cs typeface="Times New Roman" pitchFamily="18" charset="0"/>
              </a:rPr>
              <a:t>n",emp</a:t>
            </a:r>
            <a:r>
              <a:rPr lang="en-US" sz="4000" b="1" dirty="0" smtClean="0">
                <a:latin typeface="Times New Roman" pitchFamily="18" charset="0"/>
                <a:cs typeface="Times New Roman" pitchFamily="18" charset="0"/>
              </a:rPr>
              <a:t>[i].</a:t>
            </a:r>
            <a:r>
              <a:rPr lang="en-US" sz="4000" b="1" dirty="0" err="1" smtClean="0">
                <a:latin typeface="Times New Roman" pitchFamily="18" charset="0"/>
                <a:cs typeface="Times New Roman" pitchFamily="18" charset="0"/>
              </a:rPr>
              <a:t>name,emp</a:t>
            </a:r>
            <a:r>
              <a:rPr lang="en-US" sz="4000" b="1" dirty="0" smtClean="0">
                <a:latin typeface="Times New Roman" pitchFamily="18" charset="0"/>
                <a:cs typeface="Times New Roman" pitchFamily="18" charset="0"/>
              </a:rPr>
              <a:t>[i].</a:t>
            </a:r>
            <a:r>
              <a:rPr lang="en-US" sz="4000" b="1" dirty="0" err="1" smtClean="0">
                <a:latin typeface="Times New Roman" pitchFamily="18" charset="0"/>
                <a:cs typeface="Times New Roman" pitchFamily="18" charset="0"/>
              </a:rPr>
              <a:t>id,emp</a:t>
            </a:r>
            <a:r>
              <a:rPr lang="en-US" sz="4000" b="1" dirty="0" smtClean="0">
                <a:latin typeface="Times New Roman" pitchFamily="18" charset="0"/>
                <a:cs typeface="Times New Roman" pitchFamily="18" charset="0"/>
              </a:rPr>
              <a:t>[i].salary);</a:t>
            </a:r>
          </a:p>
          <a:p>
            <a:pPr>
              <a:buNone/>
            </a:pPr>
            <a:r>
              <a:rPr lang="en-US" sz="4000" b="1" dirty="0" smtClean="0">
                <a:latin typeface="Times New Roman" pitchFamily="18" charset="0"/>
                <a:cs typeface="Times New Roman" pitchFamily="18" charset="0"/>
              </a:rPr>
              <a:t>	}</a:t>
            </a:r>
          </a:p>
          <a:p>
            <a:pPr>
              <a:buNone/>
            </a:pPr>
            <a:r>
              <a:rPr lang="en-US" sz="4000" b="1" dirty="0" smtClean="0">
                <a:latin typeface="Times New Roman" pitchFamily="18" charset="0"/>
                <a:cs typeface="Times New Roman" pitchFamily="18" charset="0"/>
              </a:rPr>
              <a:t>getch();</a:t>
            </a:r>
          </a:p>
          <a:p>
            <a:pPr>
              <a:buNone/>
            </a:pPr>
            <a:r>
              <a:rPr lang="en-US" sz="4000" b="1" dirty="0" smtClean="0">
                <a:latin typeface="Times New Roman" pitchFamily="18" charset="0"/>
                <a:cs typeface="Times New Roman" pitchFamily="18" charset="0"/>
              </a:rPr>
              <a:t>}</a:t>
            </a:r>
          </a:p>
          <a:p>
            <a:pPr>
              <a:buNone/>
            </a:pPr>
            <a:endParaRPr lang="en-US" sz="4000" b="1" dirty="0" smtClean="0">
              <a:latin typeface="Times New Roman" pitchFamily="18" charset="0"/>
              <a:cs typeface="Times New Roman" pitchFamily="18" charset="0"/>
            </a:endParaRPr>
          </a:p>
          <a:p>
            <a:pPr>
              <a:buNone/>
            </a:pPr>
            <a:r>
              <a:rPr lang="en-US" sz="4000" b="1" dirty="0" smtClean="0">
                <a:latin typeface="Times New Roman" pitchFamily="18" charset="0"/>
                <a:cs typeface="Times New Roman" pitchFamily="18" charset="0"/>
              </a:rPr>
              <a:t>void display(struct employee </a:t>
            </a:r>
            <a:r>
              <a:rPr lang="en-US" sz="4000" b="1" dirty="0" err="1" smtClean="0">
                <a:latin typeface="Times New Roman" pitchFamily="18" charset="0"/>
                <a:cs typeface="Times New Roman" pitchFamily="18" charset="0"/>
              </a:rPr>
              <a:t>ee</a:t>
            </a:r>
            <a:r>
              <a:rPr lang="en-US" sz="4000" b="1" dirty="0" smtClean="0">
                <a:latin typeface="Times New Roman" pitchFamily="18" charset="0"/>
                <a:cs typeface="Times New Roman" pitchFamily="18" charset="0"/>
              </a:rPr>
              <a:t>[])</a:t>
            </a:r>
          </a:p>
          <a:p>
            <a:pPr>
              <a:buNone/>
            </a:pPr>
            <a:r>
              <a:rPr lang="en-US" sz="4000" b="1" dirty="0" smtClean="0">
                <a:latin typeface="Times New Roman" pitchFamily="18" charset="0"/>
                <a:cs typeface="Times New Roman" pitchFamily="18" charset="0"/>
              </a:rPr>
              <a:t>{</a:t>
            </a:r>
          </a:p>
          <a:p>
            <a:pPr>
              <a:buNone/>
            </a:pPr>
            <a:r>
              <a:rPr lang="en-US" sz="4000" b="1" dirty="0" smtClean="0">
                <a:latin typeface="Times New Roman" pitchFamily="18" charset="0"/>
                <a:cs typeface="Times New Roman" pitchFamily="18" charset="0"/>
              </a:rPr>
              <a:t>int i;</a:t>
            </a:r>
          </a:p>
          <a:p>
            <a:pPr>
              <a:buNone/>
            </a:pPr>
            <a:r>
              <a:rPr lang="en-US" sz="4000" b="1" dirty="0" smtClean="0">
                <a:latin typeface="Times New Roman" pitchFamily="18" charset="0"/>
                <a:cs typeface="Times New Roman" pitchFamily="18" charset="0"/>
              </a:rPr>
              <a:t>printf("\n Name\t\t ID\t\t Salary\n");</a:t>
            </a:r>
          </a:p>
          <a:p>
            <a:pPr>
              <a:buNone/>
            </a:pPr>
            <a:r>
              <a:rPr lang="en-US" sz="4000" b="1" dirty="0" smtClean="0">
                <a:latin typeface="Times New Roman" pitchFamily="18" charset="0"/>
                <a:cs typeface="Times New Roman" pitchFamily="18" charset="0"/>
              </a:rPr>
              <a:t>for(i=0;i&lt;2;i++)</a:t>
            </a:r>
          </a:p>
          <a:p>
            <a:pPr>
              <a:buNone/>
            </a:pPr>
            <a:r>
              <a:rPr lang="en-US" sz="4000" b="1" dirty="0" smtClean="0">
                <a:latin typeface="Times New Roman" pitchFamily="18" charset="0"/>
                <a:cs typeface="Times New Roman" pitchFamily="18" charset="0"/>
              </a:rPr>
              <a:t>	{</a:t>
            </a:r>
          </a:p>
          <a:p>
            <a:pPr>
              <a:buNone/>
            </a:pPr>
            <a:r>
              <a:rPr lang="en-US" sz="4000" b="1" dirty="0" smtClean="0">
                <a:latin typeface="Times New Roman" pitchFamily="18" charset="0"/>
                <a:cs typeface="Times New Roman" pitchFamily="18" charset="0"/>
              </a:rPr>
              <a:t>	printf("%s\t\</a:t>
            </a:r>
            <a:r>
              <a:rPr lang="en-US" sz="4000" b="1" dirty="0" err="1" smtClean="0">
                <a:latin typeface="Times New Roman" pitchFamily="18" charset="0"/>
                <a:cs typeface="Times New Roman" pitchFamily="18" charset="0"/>
              </a:rPr>
              <a:t>t%d</a:t>
            </a:r>
            <a:r>
              <a:rPr lang="en-US" sz="4000" b="1" dirty="0" smtClean="0">
                <a:latin typeface="Times New Roman" pitchFamily="18" charset="0"/>
                <a:cs typeface="Times New Roman" pitchFamily="18" charset="0"/>
              </a:rPr>
              <a:t>\t\t%.2f\</a:t>
            </a:r>
            <a:r>
              <a:rPr lang="en-US" sz="4000" b="1" dirty="0" err="1" smtClean="0">
                <a:latin typeface="Times New Roman" pitchFamily="18" charset="0"/>
                <a:cs typeface="Times New Roman" pitchFamily="18" charset="0"/>
              </a:rPr>
              <a:t>n",ee</a:t>
            </a:r>
            <a:r>
              <a:rPr lang="en-US" sz="4000" b="1" dirty="0" smtClean="0">
                <a:latin typeface="Times New Roman" pitchFamily="18" charset="0"/>
                <a:cs typeface="Times New Roman" pitchFamily="18" charset="0"/>
              </a:rPr>
              <a:t>[i].</a:t>
            </a:r>
            <a:r>
              <a:rPr lang="en-US" sz="4000" b="1" dirty="0" err="1" smtClean="0">
                <a:latin typeface="Times New Roman" pitchFamily="18" charset="0"/>
                <a:cs typeface="Times New Roman" pitchFamily="18" charset="0"/>
              </a:rPr>
              <a:t>name,ee</a:t>
            </a:r>
            <a:r>
              <a:rPr lang="en-US" sz="4000" b="1" dirty="0" smtClean="0">
                <a:latin typeface="Times New Roman" pitchFamily="18" charset="0"/>
                <a:cs typeface="Times New Roman" pitchFamily="18" charset="0"/>
              </a:rPr>
              <a:t>[i].</a:t>
            </a:r>
            <a:r>
              <a:rPr lang="en-US" sz="4000" b="1" dirty="0" err="1" smtClean="0">
                <a:latin typeface="Times New Roman" pitchFamily="18" charset="0"/>
                <a:cs typeface="Times New Roman" pitchFamily="18" charset="0"/>
              </a:rPr>
              <a:t>id,ee</a:t>
            </a:r>
            <a:r>
              <a:rPr lang="en-US" sz="4000" b="1" dirty="0" smtClean="0">
                <a:latin typeface="Times New Roman" pitchFamily="18" charset="0"/>
                <a:cs typeface="Times New Roman" pitchFamily="18" charset="0"/>
              </a:rPr>
              <a:t>[i].salary);</a:t>
            </a:r>
          </a:p>
          <a:p>
            <a:pPr>
              <a:buNone/>
            </a:pP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strcat</a:t>
            </a:r>
            <a:r>
              <a:rPr lang="en-US" sz="4000" b="1" dirty="0" smtClean="0">
                <a:latin typeface="Times New Roman" pitchFamily="18" charset="0"/>
                <a:cs typeface="Times New Roman" pitchFamily="18" charset="0"/>
              </a:rPr>
              <a:t>(</a:t>
            </a:r>
            <a:r>
              <a:rPr lang="en-US" sz="4000" b="1" dirty="0" err="1" smtClean="0">
                <a:latin typeface="Times New Roman" pitchFamily="18" charset="0"/>
                <a:cs typeface="Times New Roman" pitchFamily="18" charset="0"/>
              </a:rPr>
              <a:t>ee</a:t>
            </a:r>
            <a:r>
              <a:rPr lang="en-US" sz="4000" b="1" dirty="0" smtClean="0">
                <a:latin typeface="Times New Roman" pitchFamily="18" charset="0"/>
                <a:cs typeface="Times New Roman" pitchFamily="18" charset="0"/>
              </a:rPr>
              <a:t>[i].name," Prakash");</a:t>
            </a:r>
          </a:p>
          <a:p>
            <a:pPr>
              <a:buNone/>
            </a:pP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ee</a:t>
            </a:r>
            <a:r>
              <a:rPr lang="en-US" sz="4000" b="1" dirty="0" smtClean="0">
                <a:latin typeface="Times New Roman" pitchFamily="18" charset="0"/>
                <a:cs typeface="Times New Roman" pitchFamily="18" charset="0"/>
              </a:rPr>
              <a:t>[i].id=</a:t>
            </a:r>
            <a:r>
              <a:rPr lang="en-US" sz="4000" b="1" dirty="0" err="1" smtClean="0">
                <a:latin typeface="Times New Roman" pitchFamily="18" charset="0"/>
                <a:cs typeface="Times New Roman" pitchFamily="18" charset="0"/>
              </a:rPr>
              <a:t>ee</a:t>
            </a:r>
            <a:r>
              <a:rPr lang="en-US" sz="4000" b="1" dirty="0" smtClean="0">
                <a:latin typeface="Times New Roman" pitchFamily="18" charset="0"/>
                <a:cs typeface="Times New Roman" pitchFamily="18" charset="0"/>
              </a:rPr>
              <a:t>[i].id+100;</a:t>
            </a:r>
          </a:p>
          <a:p>
            <a:pPr>
              <a:buNone/>
            </a:pP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ee</a:t>
            </a:r>
            <a:r>
              <a:rPr lang="en-US" sz="4000" b="1" dirty="0" smtClean="0">
                <a:latin typeface="Times New Roman" pitchFamily="18" charset="0"/>
                <a:cs typeface="Times New Roman" pitchFamily="18" charset="0"/>
              </a:rPr>
              <a:t>[i].salary=</a:t>
            </a:r>
            <a:r>
              <a:rPr lang="en-US" sz="4000" b="1" dirty="0" err="1" smtClean="0">
                <a:latin typeface="Times New Roman" pitchFamily="18" charset="0"/>
                <a:cs typeface="Times New Roman" pitchFamily="18" charset="0"/>
              </a:rPr>
              <a:t>ee</a:t>
            </a:r>
            <a:r>
              <a:rPr lang="en-US" sz="4000" b="1" dirty="0" smtClean="0">
                <a:latin typeface="Times New Roman" pitchFamily="18" charset="0"/>
                <a:cs typeface="Times New Roman" pitchFamily="18" charset="0"/>
              </a:rPr>
              <a:t>[i].salary+500;</a:t>
            </a:r>
          </a:p>
          <a:p>
            <a:pPr>
              <a:buNone/>
            </a:pPr>
            <a:r>
              <a:rPr lang="en-US" sz="4000" b="1" dirty="0" smtClean="0">
                <a:latin typeface="Times New Roman" pitchFamily="18" charset="0"/>
                <a:cs typeface="Times New Roman" pitchFamily="18" charset="0"/>
              </a:rPr>
              <a:t>	}</a:t>
            </a:r>
          </a:p>
          <a:p>
            <a:pPr>
              <a:buNone/>
            </a:pPr>
            <a:r>
              <a:rPr lang="en-US" sz="4000" b="1" dirty="0" smtClean="0">
                <a:latin typeface="Times New Roman" pitchFamily="18" charset="0"/>
                <a:cs typeface="Times New Roman" pitchFamily="18" charset="0"/>
              </a:rPr>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76</a:t>
            </a:fld>
            <a:endParaRPr lang="en-US"/>
          </a:p>
        </p:txBody>
      </p:sp>
    </p:spTree>
  </p:cSld>
  <p:clrMapOvr>
    <a:masterClrMapping/>
  </p:clrMapOvr>
  <p:transition spd="med">
    <p:wipe dir="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p:txBody>
          <a:bodyPr>
            <a:normAutofit/>
          </a:bodyPr>
          <a:lstStyle/>
          <a:p>
            <a:pPr algn="just"/>
            <a:r>
              <a:rPr lang="en-US" dirty="0" smtClean="0"/>
              <a:t>Define a structure Coordinate having data members x and y for x and y coordinates. Take values for two points and find the distance between them. Use a function to calculate the distance but the result should be displayed in main function.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77</a:t>
            </a:fld>
            <a:endParaRPr lang="en-US"/>
          </a:p>
        </p:txBody>
      </p:sp>
    </p:spTree>
  </p:cSld>
  <p:clrMapOvr>
    <a:masterClrMapping/>
  </p:clrMapOvr>
  <p:transition spd="med">
    <p:wipe dir="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0"/>
            <a:ext cx="7498080" cy="6858000"/>
          </a:xfrm>
        </p:spPr>
        <p:txBody>
          <a:bodyPr numCol="1">
            <a:noAutofit/>
          </a:bodyPr>
          <a:lstStyle/>
          <a:p>
            <a:pPr>
              <a:buNone/>
            </a:pPr>
            <a:r>
              <a:rPr lang="en-US" sz="1100" b="1" dirty="0" smtClean="0">
                <a:latin typeface="Times New Roman" pitchFamily="18" charset="0"/>
                <a:cs typeface="Times New Roman" pitchFamily="18" charset="0"/>
              </a:rPr>
              <a:t>#include &lt;</a:t>
            </a:r>
            <a:r>
              <a:rPr lang="en-US" sz="1100" b="1" dirty="0" err="1" smtClean="0">
                <a:latin typeface="Times New Roman" pitchFamily="18" charset="0"/>
                <a:cs typeface="Times New Roman" pitchFamily="18" charset="0"/>
              </a:rPr>
              <a:t>math.h</a:t>
            </a:r>
            <a:r>
              <a:rPr lang="en-US" sz="1100" b="1" dirty="0" smtClean="0">
                <a:latin typeface="Times New Roman" pitchFamily="18" charset="0"/>
                <a:cs typeface="Times New Roman" pitchFamily="18" charset="0"/>
              </a:rPr>
              <a:t>&gt;</a:t>
            </a:r>
          </a:p>
          <a:p>
            <a:pPr>
              <a:buNone/>
            </a:pPr>
            <a:r>
              <a:rPr lang="en-US" sz="1100" b="1" dirty="0" smtClean="0">
                <a:latin typeface="Times New Roman" pitchFamily="18" charset="0"/>
                <a:cs typeface="Times New Roman" pitchFamily="18" charset="0"/>
              </a:rPr>
              <a:t>struct coordinate</a:t>
            </a:r>
          </a:p>
          <a:p>
            <a:pPr>
              <a:buNone/>
            </a:pPr>
            <a:r>
              <a:rPr lang="en-US" sz="1100" b="1" dirty="0" smtClean="0">
                <a:latin typeface="Times New Roman" pitchFamily="18" charset="0"/>
                <a:cs typeface="Times New Roman" pitchFamily="18" charset="0"/>
              </a:rPr>
              <a:t>	{</a:t>
            </a:r>
          </a:p>
          <a:p>
            <a:pPr>
              <a:buNone/>
            </a:pPr>
            <a:r>
              <a:rPr lang="en-US" sz="1100" b="1" dirty="0" smtClean="0">
                <a:latin typeface="Times New Roman" pitchFamily="18" charset="0"/>
                <a:cs typeface="Times New Roman" pitchFamily="18" charset="0"/>
              </a:rPr>
              <a:t>	int x;</a:t>
            </a:r>
          </a:p>
          <a:p>
            <a:pPr>
              <a:buNone/>
            </a:pPr>
            <a:r>
              <a:rPr lang="en-US" sz="1100" b="1" dirty="0" smtClean="0">
                <a:latin typeface="Times New Roman" pitchFamily="18" charset="0"/>
                <a:cs typeface="Times New Roman" pitchFamily="18" charset="0"/>
              </a:rPr>
              <a:t>	int y;</a:t>
            </a:r>
          </a:p>
          <a:p>
            <a:pPr>
              <a:buNone/>
            </a:pPr>
            <a:r>
              <a:rPr lang="en-US" sz="1100" b="1" dirty="0" smtClean="0">
                <a:latin typeface="Times New Roman" pitchFamily="18" charset="0"/>
                <a:cs typeface="Times New Roman" pitchFamily="18" charset="0"/>
              </a:rPr>
              <a:t>	};</a:t>
            </a:r>
          </a:p>
          <a:p>
            <a:pPr>
              <a:buNone/>
            </a:pPr>
            <a:r>
              <a:rPr lang="en-US" sz="1100" b="1" dirty="0" smtClean="0">
                <a:latin typeface="Times New Roman" pitchFamily="18" charset="0"/>
                <a:cs typeface="Times New Roman" pitchFamily="18" charset="0"/>
              </a:rPr>
              <a:t>float </a:t>
            </a:r>
            <a:r>
              <a:rPr lang="en-US" sz="1100" b="1" dirty="0" err="1" smtClean="0">
                <a:latin typeface="Times New Roman" pitchFamily="18" charset="0"/>
                <a:cs typeface="Times New Roman" pitchFamily="18" charset="0"/>
              </a:rPr>
              <a:t>calculate_distance</a:t>
            </a:r>
            <a:r>
              <a:rPr lang="en-US" sz="1100" b="1" dirty="0" smtClean="0">
                <a:latin typeface="Times New Roman" pitchFamily="18" charset="0"/>
                <a:cs typeface="Times New Roman" pitchFamily="18" charset="0"/>
              </a:rPr>
              <a:t>(struct coordinate []);</a:t>
            </a:r>
          </a:p>
          <a:p>
            <a:pPr>
              <a:buNone/>
            </a:pPr>
            <a:r>
              <a:rPr lang="en-US" sz="1100" b="1" dirty="0" smtClean="0">
                <a:latin typeface="Times New Roman" pitchFamily="18" charset="0"/>
                <a:cs typeface="Times New Roman" pitchFamily="18" charset="0"/>
              </a:rPr>
              <a:t>void main()</a:t>
            </a:r>
          </a:p>
          <a:p>
            <a:pPr>
              <a:buNone/>
            </a:pPr>
            <a:r>
              <a:rPr lang="en-US" sz="1100" b="1" dirty="0" smtClean="0">
                <a:latin typeface="Times New Roman" pitchFamily="18" charset="0"/>
                <a:cs typeface="Times New Roman" pitchFamily="18" charset="0"/>
              </a:rPr>
              <a:t>{</a:t>
            </a:r>
          </a:p>
          <a:p>
            <a:pPr>
              <a:buNone/>
            </a:pPr>
            <a:r>
              <a:rPr lang="en-US" sz="1100" b="1" dirty="0" smtClean="0">
                <a:latin typeface="Times New Roman" pitchFamily="18" charset="0"/>
                <a:cs typeface="Times New Roman" pitchFamily="18" charset="0"/>
              </a:rPr>
              <a:t>struct coordinate point[2];</a:t>
            </a:r>
          </a:p>
          <a:p>
            <a:pPr>
              <a:buNone/>
            </a:pPr>
            <a:r>
              <a:rPr lang="en-US" sz="1100" b="1" dirty="0" smtClean="0">
                <a:latin typeface="Times New Roman" pitchFamily="18" charset="0"/>
                <a:cs typeface="Times New Roman" pitchFamily="18" charset="0"/>
              </a:rPr>
              <a:t>int i;</a:t>
            </a:r>
          </a:p>
          <a:p>
            <a:pPr>
              <a:buNone/>
            </a:pPr>
            <a:r>
              <a:rPr lang="en-US" sz="1100" b="1" dirty="0" smtClean="0">
                <a:latin typeface="Times New Roman" pitchFamily="18" charset="0"/>
                <a:cs typeface="Times New Roman" pitchFamily="18" charset="0"/>
              </a:rPr>
              <a:t>float distance;</a:t>
            </a:r>
          </a:p>
          <a:p>
            <a:pPr>
              <a:buNone/>
            </a:pPr>
            <a:r>
              <a:rPr lang="en-US" sz="1100" b="1" dirty="0" smtClean="0">
                <a:latin typeface="Times New Roman" pitchFamily="18" charset="0"/>
                <a:cs typeface="Times New Roman" pitchFamily="18" charset="0"/>
              </a:rPr>
              <a:t>clrscr();</a:t>
            </a:r>
          </a:p>
          <a:p>
            <a:pPr>
              <a:buNone/>
            </a:pPr>
            <a:r>
              <a:rPr lang="en-US" sz="1100" b="1" dirty="0" smtClean="0">
                <a:latin typeface="Times New Roman" pitchFamily="18" charset="0"/>
                <a:cs typeface="Times New Roman" pitchFamily="18" charset="0"/>
              </a:rPr>
              <a:t>for(i=0;i&lt;2;i++)</a:t>
            </a:r>
          </a:p>
          <a:p>
            <a:pPr>
              <a:buNone/>
            </a:pPr>
            <a:r>
              <a:rPr lang="en-US" sz="1100" b="1" dirty="0" smtClean="0">
                <a:latin typeface="Times New Roman" pitchFamily="18" charset="0"/>
                <a:cs typeface="Times New Roman" pitchFamily="18" charset="0"/>
              </a:rPr>
              <a:t>	{</a:t>
            </a:r>
          </a:p>
          <a:p>
            <a:pPr>
              <a:buNone/>
            </a:pPr>
            <a:r>
              <a:rPr lang="en-US" sz="1100" b="1" dirty="0" smtClean="0">
                <a:latin typeface="Times New Roman" pitchFamily="18" charset="0"/>
                <a:cs typeface="Times New Roman" pitchFamily="18" charset="0"/>
              </a:rPr>
              <a:t>	printf("\n Enter x-</a:t>
            </a:r>
            <a:r>
              <a:rPr lang="en-US" sz="1100" b="1" dirty="0" err="1" smtClean="0">
                <a:latin typeface="Times New Roman" pitchFamily="18" charset="0"/>
                <a:cs typeface="Times New Roman" pitchFamily="18" charset="0"/>
              </a:rPr>
              <a:t>cordinate</a:t>
            </a:r>
            <a:r>
              <a:rPr lang="en-US" sz="1100" b="1" dirty="0" smtClean="0">
                <a:latin typeface="Times New Roman" pitchFamily="18" charset="0"/>
                <a:cs typeface="Times New Roman" pitchFamily="18" charset="0"/>
              </a:rPr>
              <a:t> for </a:t>
            </a:r>
            <a:r>
              <a:rPr lang="en-US" sz="1100" b="1" dirty="0" err="1" smtClean="0">
                <a:latin typeface="Times New Roman" pitchFamily="18" charset="0"/>
                <a:cs typeface="Times New Roman" pitchFamily="18" charset="0"/>
              </a:rPr>
              <a:t>point%d</a:t>
            </a:r>
            <a:r>
              <a:rPr lang="en-US" sz="1100" b="1" dirty="0" smtClean="0">
                <a:latin typeface="Times New Roman" pitchFamily="18" charset="0"/>
                <a:cs typeface="Times New Roman" pitchFamily="18" charset="0"/>
              </a:rPr>
              <a:t>:\t",i+1);</a:t>
            </a:r>
          </a:p>
          <a:p>
            <a:pPr>
              <a:buNone/>
            </a:pPr>
            <a:r>
              <a:rPr lang="en-US" sz="1100" b="1" dirty="0" smtClean="0">
                <a:latin typeface="Times New Roman" pitchFamily="18" charset="0"/>
                <a:cs typeface="Times New Roman" pitchFamily="18" charset="0"/>
              </a:rPr>
              <a:t>	scanf("%</a:t>
            </a:r>
            <a:r>
              <a:rPr lang="en-US" sz="1100" b="1" dirty="0" err="1" smtClean="0">
                <a:latin typeface="Times New Roman" pitchFamily="18" charset="0"/>
                <a:cs typeface="Times New Roman" pitchFamily="18" charset="0"/>
              </a:rPr>
              <a:t>d",&amp;point</a:t>
            </a:r>
            <a:r>
              <a:rPr lang="en-US" sz="1100" b="1" dirty="0" smtClean="0">
                <a:latin typeface="Times New Roman" pitchFamily="18" charset="0"/>
                <a:cs typeface="Times New Roman" pitchFamily="18" charset="0"/>
              </a:rPr>
              <a:t>[i].x);</a:t>
            </a:r>
          </a:p>
          <a:p>
            <a:pPr>
              <a:buNone/>
            </a:pPr>
            <a:r>
              <a:rPr lang="en-US" sz="1100" b="1" dirty="0" smtClean="0">
                <a:latin typeface="Times New Roman" pitchFamily="18" charset="0"/>
                <a:cs typeface="Times New Roman" pitchFamily="18" charset="0"/>
              </a:rPr>
              <a:t>	printf("\n Enter y-coordinate for </a:t>
            </a:r>
            <a:r>
              <a:rPr lang="en-US" sz="1100" b="1" dirty="0" err="1" smtClean="0">
                <a:latin typeface="Times New Roman" pitchFamily="18" charset="0"/>
                <a:cs typeface="Times New Roman" pitchFamily="18" charset="0"/>
              </a:rPr>
              <a:t>point%d</a:t>
            </a:r>
            <a:r>
              <a:rPr lang="en-US" sz="1100" b="1" dirty="0" smtClean="0">
                <a:latin typeface="Times New Roman" pitchFamily="18" charset="0"/>
                <a:cs typeface="Times New Roman" pitchFamily="18" charset="0"/>
              </a:rPr>
              <a:t>:\t",i+1);</a:t>
            </a:r>
          </a:p>
          <a:p>
            <a:pPr>
              <a:buNone/>
            </a:pPr>
            <a:r>
              <a:rPr lang="en-US" sz="1100" b="1" dirty="0" smtClean="0">
                <a:latin typeface="Times New Roman" pitchFamily="18" charset="0"/>
                <a:cs typeface="Times New Roman" pitchFamily="18" charset="0"/>
              </a:rPr>
              <a:t>	scanf("%d", &amp;point[i].y);</a:t>
            </a:r>
          </a:p>
          <a:p>
            <a:pPr>
              <a:buNone/>
            </a:pPr>
            <a:r>
              <a:rPr lang="en-US" sz="1100" b="1" dirty="0" smtClean="0">
                <a:latin typeface="Times New Roman" pitchFamily="18" charset="0"/>
                <a:cs typeface="Times New Roman" pitchFamily="18" charset="0"/>
              </a:rPr>
              <a:t>	}</a:t>
            </a:r>
          </a:p>
          <a:p>
            <a:pPr>
              <a:buNone/>
            </a:pPr>
            <a:r>
              <a:rPr lang="en-US" sz="1100" b="1" dirty="0" smtClean="0">
                <a:latin typeface="Times New Roman" pitchFamily="18" charset="0"/>
                <a:cs typeface="Times New Roman" pitchFamily="18" charset="0"/>
              </a:rPr>
              <a:t>distance=</a:t>
            </a:r>
            <a:r>
              <a:rPr lang="en-US" sz="1100" b="1" dirty="0" err="1" smtClean="0">
                <a:latin typeface="Times New Roman" pitchFamily="18" charset="0"/>
                <a:cs typeface="Times New Roman" pitchFamily="18" charset="0"/>
              </a:rPr>
              <a:t>calculate_distance</a:t>
            </a:r>
            <a:r>
              <a:rPr lang="en-US" sz="1100" b="1" dirty="0" smtClean="0">
                <a:latin typeface="Times New Roman" pitchFamily="18" charset="0"/>
                <a:cs typeface="Times New Roman" pitchFamily="18" charset="0"/>
              </a:rPr>
              <a:t>(point);</a:t>
            </a:r>
          </a:p>
          <a:p>
            <a:pPr>
              <a:buNone/>
            </a:pPr>
            <a:r>
              <a:rPr lang="en-US" sz="1100" b="1" dirty="0" smtClean="0">
                <a:latin typeface="Times New Roman" pitchFamily="18" charset="0"/>
                <a:cs typeface="Times New Roman" pitchFamily="18" charset="0"/>
              </a:rPr>
              <a:t>printf("\n Distance between points=%.2f",distance);</a:t>
            </a:r>
          </a:p>
          <a:p>
            <a:pPr>
              <a:buNone/>
            </a:pPr>
            <a:r>
              <a:rPr lang="en-US" sz="1100" b="1" dirty="0" smtClean="0">
                <a:latin typeface="Times New Roman" pitchFamily="18" charset="0"/>
                <a:cs typeface="Times New Roman" pitchFamily="18" charset="0"/>
              </a:rPr>
              <a:t>getch();</a:t>
            </a:r>
          </a:p>
          <a:p>
            <a:pPr>
              <a:buNone/>
            </a:pPr>
            <a:r>
              <a:rPr lang="en-US" sz="1100" b="1" dirty="0" smtClean="0">
                <a:latin typeface="Times New Roman" pitchFamily="18" charset="0"/>
                <a:cs typeface="Times New Roman" pitchFamily="18" charset="0"/>
              </a:rPr>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78</a:t>
            </a:fld>
            <a:endParaRPr lang="en-US"/>
          </a:p>
        </p:txBody>
      </p:sp>
    </p:spTree>
  </p:cSld>
  <p:clrMapOvr>
    <a:masterClrMapping/>
  </p:clrMapOvr>
  <p:transition spd="med">
    <p:wipe dir="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019800"/>
          </a:xfrm>
        </p:spPr>
        <p:txBody>
          <a:bodyPr numCol="1">
            <a:normAutofit/>
          </a:bodyPr>
          <a:lstStyle/>
          <a:p>
            <a:pPr>
              <a:buNone/>
            </a:pPr>
            <a:r>
              <a:rPr lang="en-US" sz="2400" b="1" dirty="0" smtClean="0"/>
              <a:t>float </a:t>
            </a:r>
            <a:r>
              <a:rPr lang="en-US" sz="2400" b="1" dirty="0" err="1" smtClean="0"/>
              <a:t>calculate_distance</a:t>
            </a:r>
            <a:r>
              <a:rPr lang="en-US" sz="2400" b="1" dirty="0" smtClean="0"/>
              <a:t>(struct coordinate p[])</a:t>
            </a:r>
          </a:p>
          <a:p>
            <a:pPr>
              <a:buNone/>
            </a:pPr>
            <a:r>
              <a:rPr lang="en-US" sz="2400" b="1" dirty="0" smtClean="0"/>
              <a:t>{</a:t>
            </a:r>
          </a:p>
          <a:p>
            <a:pPr>
              <a:buNone/>
            </a:pPr>
            <a:r>
              <a:rPr lang="en-US" sz="2400" b="1" dirty="0" smtClean="0"/>
              <a:t>float d;</a:t>
            </a:r>
          </a:p>
          <a:p>
            <a:pPr>
              <a:buNone/>
            </a:pPr>
            <a:r>
              <a:rPr lang="es-ES" sz="2400" b="1" dirty="0" smtClean="0"/>
              <a:t>d=(p[1].x-p[0].x)*(p[1].x-p[0].x)+(p[1].y-p[0].y)*(p[1].y-p[0].y);</a:t>
            </a:r>
          </a:p>
          <a:p>
            <a:pPr>
              <a:buNone/>
            </a:pPr>
            <a:r>
              <a:rPr lang="en-US" sz="2400" b="1" dirty="0" smtClean="0"/>
              <a:t>d=</a:t>
            </a:r>
            <a:r>
              <a:rPr lang="en-US" sz="2400" b="1" dirty="0" err="1" smtClean="0"/>
              <a:t>sqrt</a:t>
            </a:r>
            <a:r>
              <a:rPr lang="en-US" sz="2400" b="1" dirty="0" smtClean="0"/>
              <a:t>(d);</a:t>
            </a:r>
          </a:p>
          <a:p>
            <a:pPr>
              <a:buNone/>
            </a:pPr>
            <a:r>
              <a:rPr lang="en-US" sz="2400" b="1" dirty="0" smtClean="0"/>
              <a:t>return d;</a:t>
            </a:r>
          </a:p>
          <a:p>
            <a:pPr>
              <a:buNone/>
            </a:pPr>
            <a:r>
              <a:rPr lang="en-US" sz="2400" b="1" dirty="0" smtClean="0"/>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79</a:t>
            </a:fld>
            <a:endParaRPr lang="en-US"/>
          </a:p>
        </p:txBody>
      </p:sp>
    </p:spTree>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52400"/>
            <a:ext cx="7498080" cy="6096000"/>
          </a:xfrm>
        </p:spPr>
        <p:txBody>
          <a:bodyPr>
            <a:normAutofit fontScale="62500" lnSpcReduction="20000"/>
          </a:bodyPr>
          <a:lstStyle/>
          <a:p>
            <a:pPr>
              <a:buNone/>
            </a:pPr>
            <a:r>
              <a:rPr lang="en-US" dirty="0" smtClean="0"/>
              <a:t>void main()</a:t>
            </a:r>
          </a:p>
          <a:p>
            <a:pPr>
              <a:buNone/>
            </a:pPr>
            <a:r>
              <a:rPr lang="en-US" dirty="0" smtClean="0"/>
              <a:t>{</a:t>
            </a:r>
          </a:p>
          <a:p>
            <a:pPr>
              <a:buNone/>
            </a:pPr>
            <a:r>
              <a:rPr lang="en-US" dirty="0" smtClean="0"/>
              <a:t>struct student</a:t>
            </a:r>
          </a:p>
          <a:p>
            <a:pPr>
              <a:buNone/>
            </a:pPr>
            <a:r>
              <a:rPr lang="en-US" dirty="0" smtClean="0"/>
              <a:t>	{</a:t>
            </a:r>
          </a:p>
          <a:p>
            <a:pPr>
              <a:buNone/>
            </a:pPr>
            <a:r>
              <a:rPr lang="en-US" dirty="0" smtClean="0"/>
              <a:t>	char name[20];</a:t>
            </a:r>
          </a:p>
          <a:p>
            <a:pPr>
              <a:buNone/>
            </a:pPr>
            <a:r>
              <a:rPr lang="en-US" dirty="0" smtClean="0"/>
              <a:t>	int </a:t>
            </a:r>
            <a:r>
              <a:rPr lang="en-US" dirty="0" err="1" smtClean="0"/>
              <a:t>roll_no</a:t>
            </a:r>
            <a:r>
              <a:rPr lang="en-US" dirty="0" smtClean="0"/>
              <a:t>;</a:t>
            </a:r>
          </a:p>
          <a:p>
            <a:pPr>
              <a:buNone/>
            </a:pPr>
            <a:r>
              <a:rPr lang="en-US" dirty="0" smtClean="0"/>
              <a:t>	float marks;</a:t>
            </a:r>
          </a:p>
          <a:p>
            <a:pPr>
              <a:buNone/>
            </a:pPr>
            <a:r>
              <a:rPr lang="en-US" dirty="0" smtClean="0"/>
              <a:t>	char gender;</a:t>
            </a:r>
          </a:p>
          <a:p>
            <a:pPr>
              <a:buNone/>
            </a:pPr>
            <a:r>
              <a:rPr lang="en-US" dirty="0" smtClean="0"/>
              <a:t>	long int </a:t>
            </a:r>
            <a:r>
              <a:rPr lang="en-US" dirty="0" err="1" smtClean="0"/>
              <a:t>phone_no</a:t>
            </a:r>
            <a:r>
              <a:rPr lang="en-US" dirty="0" smtClean="0"/>
              <a:t>;</a:t>
            </a:r>
          </a:p>
          <a:p>
            <a:pPr>
              <a:buNone/>
            </a:pPr>
            <a:r>
              <a:rPr lang="en-US" dirty="0" smtClean="0"/>
              <a:t>	};</a:t>
            </a:r>
          </a:p>
          <a:p>
            <a:pPr>
              <a:buNone/>
            </a:pPr>
            <a:r>
              <a:rPr lang="en-US" dirty="0" smtClean="0"/>
              <a:t>struct student st1={"Nanda </a:t>
            </a:r>
            <a:r>
              <a:rPr lang="en-US" dirty="0" err="1" smtClean="0"/>
              <a:t>Kishor</a:t>
            </a:r>
            <a:r>
              <a:rPr lang="en-US" dirty="0" smtClean="0"/>
              <a:t> Ray", 4, 89.5, 'M', 5010670};</a:t>
            </a:r>
          </a:p>
          <a:p>
            <a:pPr>
              <a:buNone/>
            </a:pPr>
            <a:r>
              <a:rPr lang="en-US" dirty="0" smtClean="0"/>
              <a:t>clrscr();</a:t>
            </a:r>
          </a:p>
          <a:p>
            <a:pPr>
              <a:buNone/>
            </a:pPr>
            <a:r>
              <a:rPr lang="de-DE" dirty="0" smtClean="0"/>
              <a:t>printf("Name\t\t\tRoll No.\tMarks\t\tGender\tPhone No.");</a:t>
            </a:r>
          </a:p>
          <a:p>
            <a:pPr>
              <a:buNone/>
            </a:pPr>
            <a:r>
              <a:rPr lang="en-US" dirty="0" smtClean="0"/>
              <a:t>printf("\n.........................................................................\n");</a:t>
            </a:r>
          </a:p>
          <a:p>
            <a:pPr>
              <a:buNone/>
            </a:pPr>
            <a:r>
              <a:rPr lang="en-US" dirty="0" smtClean="0"/>
              <a:t>printf("\</a:t>
            </a:r>
            <a:r>
              <a:rPr lang="en-US" dirty="0" err="1" smtClean="0"/>
              <a:t>n%s</a:t>
            </a:r>
            <a:r>
              <a:rPr lang="en-US" dirty="0" smtClean="0"/>
              <a:t>\</a:t>
            </a:r>
            <a:r>
              <a:rPr lang="en-US" dirty="0" err="1" smtClean="0"/>
              <a:t>t%d</a:t>
            </a:r>
            <a:r>
              <a:rPr lang="en-US" dirty="0" smtClean="0"/>
              <a:t>\t\</a:t>
            </a:r>
            <a:r>
              <a:rPr lang="en-US" dirty="0" err="1" smtClean="0"/>
              <a:t>t%f</a:t>
            </a:r>
            <a:r>
              <a:rPr lang="en-US" dirty="0" smtClean="0"/>
              <a:t>\</a:t>
            </a:r>
            <a:r>
              <a:rPr lang="en-US" dirty="0" err="1" smtClean="0"/>
              <a:t>t%c</a:t>
            </a:r>
            <a:r>
              <a:rPr lang="en-US" dirty="0" smtClean="0"/>
              <a:t>\</a:t>
            </a:r>
            <a:r>
              <a:rPr lang="en-US" dirty="0" err="1" smtClean="0"/>
              <a:t>t%ld</a:t>
            </a:r>
            <a:r>
              <a:rPr lang="en-US" dirty="0" smtClean="0"/>
              <a:t>", st1.name, st1.roll_no, st1.marks, st1.gender, st1.phone_no);</a:t>
            </a:r>
          </a:p>
          <a:p>
            <a:pPr>
              <a:buNone/>
            </a:pPr>
            <a:r>
              <a:rPr lang="en-US" dirty="0" smtClean="0"/>
              <a:t>getch();</a:t>
            </a:r>
          </a:p>
          <a:p>
            <a:pPr>
              <a:buNone/>
            </a:pPr>
            <a:r>
              <a:rPr lang="en-US" dirty="0" smtClean="0"/>
              <a:t>}</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
        <p:nvSpPr>
          <p:cNvPr id="6" name="Rectangle 5"/>
          <p:cNvSpPr/>
          <p:nvPr/>
        </p:nvSpPr>
        <p:spPr>
          <a:xfrm>
            <a:off x="4948019" y="1524000"/>
            <a:ext cx="3781805" cy="830997"/>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4800" b="1" cap="none" spc="0" dirty="0" smtClean="0">
                <a:ln/>
                <a:solidFill>
                  <a:schemeClr val="accent3"/>
                </a:solidFill>
                <a:effectLst/>
              </a:rPr>
              <a:t>Initialization</a:t>
            </a:r>
            <a:endParaRPr lang="en-US" sz="4800" b="1" cap="none" spc="0" dirty="0">
              <a:ln/>
              <a:solidFill>
                <a:schemeClr val="accent3"/>
              </a:solidFill>
              <a:effectLst/>
            </a:endParaRPr>
          </a:p>
        </p:txBody>
      </p:sp>
      <p:cxnSp>
        <p:nvCxnSpPr>
          <p:cNvPr id="8" name="Straight Arrow Connector 7"/>
          <p:cNvCxnSpPr/>
          <p:nvPr/>
        </p:nvCxnSpPr>
        <p:spPr>
          <a:xfrm flipH="1">
            <a:off x="6248400" y="2209800"/>
            <a:ext cx="685800" cy="1143000"/>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dir="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Union</a:t>
            </a:r>
            <a:endParaRPr lang="en-US" dirty="0"/>
          </a:p>
        </p:txBody>
      </p:sp>
      <p:sp>
        <p:nvSpPr>
          <p:cNvPr id="3" name="Content Placeholder 2"/>
          <p:cNvSpPr>
            <a:spLocks noGrp="1"/>
          </p:cNvSpPr>
          <p:nvPr>
            <p:ph idx="1"/>
          </p:nvPr>
        </p:nvSpPr>
        <p:spPr>
          <a:xfrm>
            <a:off x="1435608" y="1447800"/>
            <a:ext cx="7498080" cy="5105400"/>
          </a:xfrm>
        </p:spPr>
        <p:txBody>
          <a:bodyPr>
            <a:normAutofit fontScale="77500" lnSpcReduction="20000"/>
          </a:bodyPr>
          <a:lstStyle/>
          <a:p>
            <a:pPr algn="just"/>
            <a:r>
              <a:rPr lang="en-US" dirty="0" smtClean="0">
                <a:latin typeface="Times New Roman" pitchFamily="18" charset="0"/>
                <a:cs typeface="Times New Roman" pitchFamily="18" charset="0"/>
              </a:rPr>
              <a:t>Unions are similar to structure in the sense that they are also used to group together members of different data types.</a:t>
            </a:r>
          </a:p>
          <a:p>
            <a:pPr algn="just"/>
            <a:r>
              <a:rPr lang="en-US" dirty="0" smtClean="0">
                <a:latin typeface="Times New Roman" pitchFamily="18" charset="0"/>
                <a:cs typeface="Times New Roman" pitchFamily="18" charset="0"/>
              </a:rPr>
              <a:t>The distinction lies in the fact that all members within a union share the same memory space whereas each member within a structure is allocated a unique memory space.</a:t>
            </a:r>
          </a:p>
          <a:p>
            <a:pPr algn="just"/>
            <a:r>
              <a:rPr lang="en-US" dirty="0" smtClean="0">
                <a:latin typeface="Times New Roman" pitchFamily="18" charset="0"/>
                <a:cs typeface="Times New Roman" pitchFamily="18" charset="0"/>
              </a:rPr>
              <a:t>In case of union, the compiler allocates a memory space that is large enough to hold the largest variable type in the union.</a:t>
            </a:r>
          </a:p>
          <a:p>
            <a:pPr algn="just"/>
            <a:r>
              <a:rPr lang="en-US" dirty="0" smtClean="0">
                <a:latin typeface="Times New Roman" pitchFamily="18" charset="0"/>
                <a:cs typeface="Times New Roman" pitchFamily="18" charset="0"/>
              </a:rPr>
              <a:t>Since same memory space is shared by all the members of a union, only one variable can reside in the memory at a time, and when another variable is set in the memory, the previous variable is replaced by the new one.</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80</a:t>
            </a:fld>
            <a:endParaRPr lang="en-US"/>
          </a:p>
        </p:txBody>
      </p:sp>
    </p:spTree>
  </p:cSld>
  <p:clrMapOvr>
    <a:masterClrMapping/>
  </p:clrMapOvr>
  <p:transition spd="med">
    <p:wipe dir="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28600"/>
            <a:ext cx="4888992" cy="990600"/>
          </a:xfrm>
        </p:spPr>
        <p:txBody>
          <a:bodyPr/>
          <a:lstStyle/>
          <a:p>
            <a:r>
              <a:rPr lang="en-US" dirty="0" smtClean="0"/>
              <a:t>Union…</a:t>
            </a:r>
            <a:endParaRPr lang="en-US" dirty="0"/>
          </a:p>
        </p:txBody>
      </p:sp>
      <p:sp>
        <p:nvSpPr>
          <p:cNvPr id="3" name="Content Placeholder 2"/>
          <p:cNvSpPr>
            <a:spLocks noGrp="1"/>
          </p:cNvSpPr>
          <p:nvPr>
            <p:ph idx="1"/>
          </p:nvPr>
        </p:nvSpPr>
        <p:spPr>
          <a:xfrm>
            <a:off x="1435608" y="1143000"/>
            <a:ext cx="7498080" cy="5334000"/>
          </a:xfrm>
        </p:spPr>
        <p:txBody>
          <a:bodyPr>
            <a:normAutofit fontScale="77500" lnSpcReduction="20000"/>
          </a:bodyPr>
          <a:lstStyle/>
          <a:p>
            <a:pPr algn="just"/>
            <a:r>
              <a:rPr lang="en-US" dirty="0" smtClean="0"/>
              <a:t>A union is declared using the keyword </a:t>
            </a:r>
            <a:r>
              <a:rPr lang="en-US" i="1" dirty="0" smtClean="0">
                <a:solidFill>
                  <a:srgbClr val="FF0000"/>
                </a:solidFill>
              </a:rPr>
              <a:t>union</a:t>
            </a:r>
            <a:r>
              <a:rPr lang="en-US" i="1" dirty="0" smtClean="0"/>
              <a:t> as:</a:t>
            </a:r>
          </a:p>
          <a:p>
            <a:pPr algn="just">
              <a:buNone/>
            </a:pPr>
            <a:r>
              <a:rPr lang="en-US" dirty="0" smtClean="0"/>
              <a:t>			</a:t>
            </a:r>
            <a:r>
              <a:rPr lang="en-US" i="1" dirty="0" smtClean="0">
                <a:solidFill>
                  <a:srgbClr val="FF0000"/>
                </a:solidFill>
              </a:rPr>
              <a:t>union student</a:t>
            </a:r>
          </a:p>
          <a:p>
            <a:pPr algn="just">
              <a:buNone/>
            </a:pPr>
            <a:r>
              <a:rPr lang="en-US" i="1" dirty="0" smtClean="0">
                <a:solidFill>
                  <a:srgbClr val="FF0000"/>
                </a:solidFill>
              </a:rPr>
              <a:t>				{</a:t>
            </a:r>
          </a:p>
          <a:p>
            <a:pPr algn="just">
              <a:buNone/>
            </a:pPr>
            <a:r>
              <a:rPr lang="en-US" i="1" dirty="0" smtClean="0">
                <a:solidFill>
                  <a:srgbClr val="FF0000"/>
                </a:solidFill>
              </a:rPr>
              <a:t>				char name[20];</a:t>
            </a:r>
          </a:p>
          <a:p>
            <a:pPr algn="just">
              <a:buNone/>
            </a:pPr>
            <a:r>
              <a:rPr lang="en-US" i="1" dirty="0" smtClean="0">
                <a:solidFill>
                  <a:srgbClr val="FF0000"/>
                </a:solidFill>
              </a:rPr>
              <a:t>				int </a:t>
            </a:r>
            <a:r>
              <a:rPr lang="en-US" i="1" dirty="0" err="1" smtClean="0">
                <a:solidFill>
                  <a:srgbClr val="FF0000"/>
                </a:solidFill>
              </a:rPr>
              <a:t>roll_no</a:t>
            </a:r>
            <a:r>
              <a:rPr lang="en-US" i="1" dirty="0" smtClean="0">
                <a:solidFill>
                  <a:srgbClr val="FF0000"/>
                </a:solidFill>
              </a:rPr>
              <a:t>;</a:t>
            </a:r>
          </a:p>
          <a:p>
            <a:pPr algn="just">
              <a:buNone/>
            </a:pPr>
            <a:r>
              <a:rPr lang="en-US" i="1" dirty="0" smtClean="0">
                <a:solidFill>
                  <a:srgbClr val="FF0000"/>
                </a:solidFill>
              </a:rPr>
              <a:t>				float marks;</a:t>
            </a:r>
          </a:p>
          <a:p>
            <a:pPr algn="just">
              <a:buNone/>
            </a:pPr>
            <a:r>
              <a:rPr lang="en-US" i="1" dirty="0" smtClean="0">
                <a:solidFill>
                  <a:srgbClr val="FF0000"/>
                </a:solidFill>
              </a:rPr>
              <a:t>				char section;</a:t>
            </a:r>
          </a:p>
          <a:p>
            <a:pPr algn="just">
              <a:buNone/>
            </a:pPr>
            <a:r>
              <a:rPr lang="en-US" i="1" dirty="0" smtClean="0">
                <a:solidFill>
                  <a:srgbClr val="FF0000"/>
                </a:solidFill>
              </a:rPr>
              <a:t>				};</a:t>
            </a:r>
          </a:p>
          <a:p>
            <a:pPr algn="just">
              <a:buNone/>
            </a:pPr>
            <a:r>
              <a:rPr lang="en-US" i="1" dirty="0" smtClean="0"/>
              <a:t>			</a:t>
            </a:r>
            <a:r>
              <a:rPr lang="en-US" i="1" dirty="0" smtClean="0">
                <a:solidFill>
                  <a:srgbClr val="FF0000"/>
                </a:solidFill>
              </a:rPr>
              <a:t>union student s;</a:t>
            </a:r>
          </a:p>
          <a:p>
            <a:pPr algn="just"/>
            <a:r>
              <a:rPr lang="en-US" dirty="0" smtClean="0"/>
              <a:t>While accessing union members, we should make sure that we are accessing the member whose value is currently residing in the memory. Otherwise we will get erroneous output (which is machine dependent).</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81</a:t>
            </a:fld>
            <a:endParaRPr lang="en-US"/>
          </a:p>
        </p:txBody>
      </p:sp>
    </p:spTree>
  </p:cSld>
  <p:clrMapOvr>
    <a:masterClrMapping/>
  </p:clrMapOvr>
  <p:transition spd="med">
    <p:wipe dir="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76200"/>
            <a:ext cx="7498080" cy="6248400"/>
          </a:xfrm>
        </p:spPr>
        <p:txBody>
          <a:bodyPr>
            <a:normAutofit fontScale="40000" lnSpcReduction="20000"/>
          </a:bodyPr>
          <a:lstStyle/>
          <a:p>
            <a:pPr>
              <a:buNone/>
            </a:pPr>
            <a:r>
              <a:rPr lang="en-US" b="1" dirty="0" smtClean="0">
                <a:latin typeface="Times New Roman" pitchFamily="18" charset="0"/>
                <a:cs typeface="Times New Roman" pitchFamily="18" charset="0"/>
              </a:rPr>
              <a:t>union student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char name[20];</a:t>
            </a:r>
          </a:p>
          <a:p>
            <a:pPr>
              <a:buNone/>
            </a:pPr>
            <a:r>
              <a:rPr lang="en-US" b="1" dirty="0" smtClean="0">
                <a:latin typeface="Times New Roman" pitchFamily="18" charset="0"/>
                <a:cs typeface="Times New Roman" pitchFamily="18" charset="0"/>
              </a:rPr>
              <a:t>	int </a:t>
            </a:r>
            <a:r>
              <a:rPr lang="en-US" b="1" dirty="0" err="1" smtClean="0">
                <a:latin typeface="Times New Roman" pitchFamily="18" charset="0"/>
                <a:cs typeface="Times New Roman" pitchFamily="18" charset="0"/>
              </a:rPr>
              <a:t>roll_no</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float marks;</a:t>
            </a:r>
          </a:p>
          <a:p>
            <a:pPr>
              <a:buNone/>
            </a:pPr>
            <a:r>
              <a:rPr lang="en-US" b="1" dirty="0" smtClean="0">
                <a:latin typeface="Times New Roman" pitchFamily="18" charset="0"/>
                <a:cs typeface="Times New Roman" pitchFamily="18" charset="0"/>
              </a:rPr>
              <a:t>	char section;</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union student s;</a:t>
            </a:r>
          </a:p>
          <a:p>
            <a:pPr>
              <a:buNone/>
            </a:pPr>
            <a:r>
              <a:rPr lang="en-US" b="1" dirty="0" smtClean="0">
                <a:latin typeface="Times New Roman" pitchFamily="18" charset="0"/>
                <a:cs typeface="Times New Roman" pitchFamily="18" charset="0"/>
              </a:rPr>
              <a:t>clrscr();</a:t>
            </a:r>
          </a:p>
          <a:p>
            <a:pPr>
              <a:buNone/>
            </a:pPr>
            <a:r>
              <a:rPr lang="en-US" b="1" dirty="0" smtClean="0">
                <a:latin typeface="Times New Roman" pitchFamily="18" charset="0"/>
                <a:cs typeface="Times New Roman" pitchFamily="18" charset="0"/>
              </a:rPr>
              <a:t>printf("Size of union=%d\n", </a:t>
            </a:r>
            <a:r>
              <a:rPr lang="en-US" b="1" dirty="0" err="1" smtClean="0">
                <a:latin typeface="Times New Roman" pitchFamily="18" charset="0"/>
                <a:cs typeface="Times New Roman" pitchFamily="18" charset="0"/>
              </a:rPr>
              <a:t>sizeof</a:t>
            </a:r>
            <a:r>
              <a:rPr lang="en-US" b="1" dirty="0" smtClean="0">
                <a:latin typeface="Times New Roman" pitchFamily="18" charset="0"/>
                <a:cs typeface="Times New Roman" pitchFamily="18" charset="0"/>
              </a:rPr>
              <a:t>(s));</a:t>
            </a:r>
          </a:p>
          <a:p>
            <a:pPr>
              <a:buNone/>
            </a:pPr>
            <a:r>
              <a:rPr lang="en-US" b="1" dirty="0" err="1" smtClean="0">
                <a:latin typeface="Times New Roman" pitchFamily="18" charset="0"/>
                <a:cs typeface="Times New Roman" pitchFamily="18" charset="0"/>
              </a:rPr>
              <a:t>strcpy</a:t>
            </a:r>
            <a:r>
              <a:rPr lang="en-US" b="1" dirty="0" smtClean="0">
                <a:latin typeface="Times New Roman" pitchFamily="18" charset="0"/>
                <a:cs typeface="Times New Roman" pitchFamily="18" charset="0"/>
              </a:rPr>
              <a:t>(s.name, "Lok");</a:t>
            </a:r>
          </a:p>
          <a:p>
            <a:pPr>
              <a:buNone/>
            </a:pPr>
            <a:r>
              <a:rPr lang="en-US" b="1" dirty="0" smtClean="0">
                <a:latin typeface="Times New Roman" pitchFamily="18" charset="0"/>
                <a:cs typeface="Times New Roman" pitchFamily="18" charset="0"/>
              </a:rPr>
              <a:t>printf("Name=%s\t", s.name);</a:t>
            </a:r>
          </a:p>
          <a:p>
            <a:pPr>
              <a:buNone/>
            </a:pPr>
            <a:r>
              <a:rPr lang="en-US" b="1" dirty="0" smtClean="0">
                <a:latin typeface="Times New Roman" pitchFamily="18" charset="0"/>
                <a:cs typeface="Times New Roman" pitchFamily="18" charset="0"/>
              </a:rPr>
              <a:t>printf("Location=%u", s.name);</a:t>
            </a:r>
          </a:p>
          <a:p>
            <a:pPr>
              <a:buNone/>
            </a:pPr>
            <a:r>
              <a:rPr lang="en-US" b="1" dirty="0" err="1" smtClean="0">
                <a:latin typeface="Times New Roman" pitchFamily="18" charset="0"/>
                <a:cs typeface="Times New Roman" pitchFamily="18" charset="0"/>
              </a:rPr>
              <a:t>s.roll_no</a:t>
            </a:r>
            <a:r>
              <a:rPr lang="en-US" b="1" dirty="0" smtClean="0">
                <a:latin typeface="Times New Roman" pitchFamily="18" charset="0"/>
                <a:cs typeface="Times New Roman" pitchFamily="18" charset="0"/>
              </a:rPr>
              <a:t>=10;</a:t>
            </a:r>
          </a:p>
          <a:p>
            <a:pPr>
              <a:buNone/>
            </a:pPr>
            <a:r>
              <a:rPr lang="en-US" b="1" dirty="0" smtClean="0">
                <a:latin typeface="Times New Roman" pitchFamily="18" charset="0"/>
                <a:cs typeface="Times New Roman" pitchFamily="18" charset="0"/>
              </a:rPr>
              <a:t>printf("\</a:t>
            </a:r>
            <a:r>
              <a:rPr lang="en-US" b="1" dirty="0" err="1" smtClean="0">
                <a:latin typeface="Times New Roman" pitchFamily="18" charset="0"/>
                <a:cs typeface="Times New Roman" pitchFamily="18" charset="0"/>
              </a:rPr>
              <a:t>nRoll</a:t>
            </a:r>
            <a:r>
              <a:rPr lang="en-US" b="1" dirty="0" smtClean="0">
                <a:latin typeface="Times New Roman" pitchFamily="18" charset="0"/>
                <a:cs typeface="Times New Roman" pitchFamily="18" charset="0"/>
              </a:rPr>
              <a:t>=%d \</a:t>
            </a:r>
            <a:r>
              <a:rPr lang="en-US" b="1" dirty="0" err="1" smtClean="0">
                <a:latin typeface="Times New Roman" pitchFamily="18" charset="0"/>
                <a:cs typeface="Times New Roman" pitchFamily="18" charset="0"/>
              </a:rPr>
              <a:t>tLocation</a:t>
            </a:r>
            <a:r>
              <a:rPr lang="en-US" b="1" dirty="0" smtClean="0">
                <a:latin typeface="Times New Roman" pitchFamily="18" charset="0"/>
                <a:cs typeface="Times New Roman" pitchFamily="18" charset="0"/>
              </a:rPr>
              <a:t>=%u", </a:t>
            </a:r>
            <a:r>
              <a:rPr lang="en-US" b="1" dirty="0" err="1" smtClean="0">
                <a:latin typeface="Times New Roman" pitchFamily="18" charset="0"/>
                <a:cs typeface="Times New Roman" pitchFamily="18" charset="0"/>
              </a:rPr>
              <a:t>s.roll_no</a:t>
            </a:r>
            <a:r>
              <a:rPr lang="en-US" b="1" dirty="0" smtClean="0">
                <a:latin typeface="Times New Roman" pitchFamily="18" charset="0"/>
                <a:cs typeface="Times New Roman" pitchFamily="18" charset="0"/>
              </a:rPr>
              <a:t>, &amp;</a:t>
            </a:r>
            <a:r>
              <a:rPr lang="en-US" b="1" dirty="0" err="1" smtClean="0">
                <a:latin typeface="Times New Roman" pitchFamily="18" charset="0"/>
                <a:cs typeface="Times New Roman" pitchFamily="18" charset="0"/>
              </a:rPr>
              <a:t>s.roll_no</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s.marks</a:t>
            </a:r>
            <a:r>
              <a:rPr lang="en-US" b="1" dirty="0" smtClean="0">
                <a:latin typeface="Times New Roman" pitchFamily="18" charset="0"/>
                <a:cs typeface="Times New Roman" pitchFamily="18" charset="0"/>
              </a:rPr>
              <a:t>=91.5;</a:t>
            </a:r>
          </a:p>
          <a:p>
            <a:pPr>
              <a:buNone/>
            </a:pPr>
            <a:r>
              <a:rPr lang="en-US" b="1" dirty="0" smtClean="0">
                <a:latin typeface="Times New Roman" pitchFamily="18" charset="0"/>
                <a:cs typeface="Times New Roman" pitchFamily="18" charset="0"/>
              </a:rPr>
              <a:t>printf("\</a:t>
            </a:r>
            <a:r>
              <a:rPr lang="en-US" b="1" dirty="0" err="1" smtClean="0">
                <a:latin typeface="Times New Roman" pitchFamily="18" charset="0"/>
                <a:cs typeface="Times New Roman" pitchFamily="18" charset="0"/>
              </a:rPr>
              <a:t>nMarks</a:t>
            </a:r>
            <a:r>
              <a:rPr lang="en-US" b="1" dirty="0" smtClean="0">
                <a:latin typeface="Times New Roman" pitchFamily="18" charset="0"/>
                <a:cs typeface="Times New Roman" pitchFamily="18" charset="0"/>
              </a:rPr>
              <a:t>=%.2f \</a:t>
            </a:r>
            <a:r>
              <a:rPr lang="en-US" b="1" dirty="0" err="1" smtClean="0">
                <a:latin typeface="Times New Roman" pitchFamily="18" charset="0"/>
                <a:cs typeface="Times New Roman" pitchFamily="18" charset="0"/>
              </a:rPr>
              <a:t>tLocation</a:t>
            </a:r>
            <a:r>
              <a:rPr lang="en-US" b="1" dirty="0" smtClean="0">
                <a:latin typeface="Times New Roman" pitchFamily="18" charset="0"/>
                <a:cs typeface="Times New Roman" pitchFamily="18" charset="0"/>
              </a:rPr>
              <a:t>=%u", </a:t>
            </a:r>
            <a:r>
              <a:rPr lang="en-US" b="1" dirty="0" err="1" smtClean="0">
                <a:latin typeface="Times New Roman" pitchFamily="18" charset="0"/>
                <a:cs typeface="Times New Roman" pitchFamily="18" charset="0"/>
              </a:rPr>
              <a:t>s.marks</a:t>
            </a:r>
            <a:r>
              <a:rPr lang="en-US" b="1" dirty="0" smtClean="0">
                <a:latin typeface="Times New Roman" pitchFamily="18" charset="0"/>
                <a:cs typeface="Times New Roman" pitchFamily="18" charset="0"/>
              </a:rPr>
              <a:t>, &amp;</a:t>
            </a:r>
            <a:r>
              <a:rPr lang="en-US" b="1" dirty="0" err="1" smtClean="0">
                <a:latin typeface="Times New Roman" pitchFamily="18" charset="0"/>
                <a:cs typeface="Times New Roman" pitchFamily="18" charset="0"/>
              </a:rPr>
              <a:t>s.marks</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s.section</a:t>
            </a:r>
            <a:r>
              <a:rPr lang="en-US" b="1" dirty="0" smtClean="0">
                <a:latin typeface="Times New Roman" pitchFamily="18" charset="0"/>
                <a:cs typeface="Times New Roman" pitchFamily="18" charset="0"/>
              </a:rPr>
              <a:t>='A';</a:t>
            </a:r>
          </a:p>
          <a:p>
            <a:pPr>
              <a:buNone/>
            </a:pPr>
            <a:r>
              <a:rPr lang="fr-FR" b="1" dirty="0" smtClean="0">
                <a:latin typeface="Times New Roman" pitchFamily="18" charset="0"/>
                <a:cs typeface="Times New Roman" pitchFamily="18" charset="0"/>
              </a:rPr>
              <a:t>printf("\</a:t>
            </a:r>
            <a:r>
              <a:rPr lang="fr-FR" b="1" dirty="0" err="1" smtClean="0">
                <a:latin typeface="Times New Roman" pitchFamily="18" charset="0"/>
                <a:cs typeface="Times New Roman" pitchFamily="18" charset="0"/>
              </a:rPr>
              <a:t>nSection</a:t>
            </a:r>
            <a:r>
              <a:rPr lang="fr-FR" b="1" dirty="0" smtClean="0">
                <a:latin typeface="Times New Roman" pitchFamily="18" charset="0"/>
                <a:cs typeface="Times New Roman" pitchFamily="18" charset="0"/>
              </a:rPr>
              <a:t>=%c \</a:t>
            </a:r>
            <a:r>
              <a:rPr lang="fr-FR" b="1" dirty="0" err="1" smtClean="0">
                <a:latin typeface="Times New Roman" pitchFamily="18" charset="0"/>
                <a:cs typeface="Times New Roman" pitchFamily="18" charset="0"/>
              </a:rPr>
              <a:t>tLocation</a:t>
            </a:r>
            <a:r>
              <a:rPr lang="fr-FR" b="1" dirty="0" smtClean="0">
                <a:latin typeface="Times New Roman" pitchFamily="18" charset="0"/>
                <a:cs typeface="Times New Roman" pitchFamily="18" charset="0"/>
              </a:rPr>
              <a:t>=%u", </a:t>
            </a:r>
            <a:r>
              <a:rPr lang="fr-FR" b="1" dirty="0" err="1" smtClean="0">
                <a:latin typeface="Times New Roman" pitchFamily="18" charset="0"/>
                <a:cs typeface="Times New Roman" pitchFamily="18" charset="0"/>
              </a:rPr>
              <a:t>s.section</a:t>
            </a:r>
            <a:r>
              <a:rPr lang="fr-FR" b="1" dirty="0" smtClean="0">
                <a:latin typeface="Times New Roman" pitchFamily="18" charset="0"/>
                <a:cs typeface="Times New Roman" pitchFamily="18" charset="0"/>
              </a:rPr>
              <a:t>, &amp;</a:t>
            </a:r>
            <a:r>
              <a:rPr lang="fr-FR" b="1" dirty="0" err="1" smtClean="0">
                <a:latin typeface="Times New Roman" pitchFamily="18" charset="0"/>
                <a:cs typeface="Times New Roman" pitchFamily="18" charset="0"/>
              </a:rPr>
              <a:t>s.section</a:t>
            </a:r>
            <a:r>
              <a:rPr lang="fr-FR"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printf("\n\</a:t>
            </a:r>
            <a:r>
              <a:rPr lang="en-US" b="1" dirty="0" err="1" smtClean="0">
                <a:latin typeface="Times New Roman" pitchFamily="18" charset="0"/>
                <a:cs typeface="Times New Roman" pitchFamily="18" charset="0"/>
              </a:rPr>
              <a:t>nErroneous</a:t>
            </a:r>
            <a:r>
              <a:rPr lang="en-US" b="1" dirty="0" smtClean="0">
                <a:latin typeface="Times New Roman" pitchFamily="18" charset="0"/>
                <a:cs typeface="Times New Roman" pitchFamily="18" charset="0"/>
              </a:rPr>
              <a:t> output");</a:t>
            </a:r>
          </a:p>
          <a:p>
            <a:pPr>
              <a:buNone/>
            </a:pPr>
            <a:r>
              <a:rPr lang="en-US" b="1" dirty="0" smtClean="0">
                <a:latin typeface="Times New Roman" pitchFamily="18" charset="0"/>
                <a:cs typeface="Times New Roman" pitchFamily="18" charset="0"/>
              </a:rPr>
              <a:t>printf("\n\</a:t>
            </a:r>
            <a:r>
              <a:rPr lang="en-US" b="1" dirty="0" err="1" smtClean="0">
                <a:latin typeface="Times New Roman" pitchFamily="18" charset="0"/>
                <a:cs typeface="Times New Roman" pitchFamily="18" charset="0"/>
              </a:rPr>
              <a:t>nName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tRoll</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tMarks</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tSection</a:t>
            </a:r>
            <a:r>
              <a:rPr lang="en-US" b="1" dirty="0" smtClean="0">
                <a:latin typeface="Times New Roman" pitchFamily="18" charset="0"/>
                <a:cs typeface="Times New Roman" pitchFamily="18" charset="0"/>
              </a:rPr>
              <a:t>\n");</a:t>
            </a:r>
          </a:p>
          <a:p>
            <a:pPr>
              <a:buNone/>
            </a:pPr>
            <a:r>
              <a:rPr lang="en-US" b="1" dirty="0" smtClean="0">
                <a:latin typeface="Times New Roman" pitchFamily="18" charset="0"/>
                <a:cs typeface="Times New Roman" pitchFamily="18" charset="0"/>
              </a:rPr>
              <a:t>printf("%s\</a:t>
            </a:r>
            <a:r>
              <a:rPr lang="en-US" b="1" dirty="0" err="1" smtClean="0">
                <a:latin typeface="Times New Roman" pitchFamily="18" charset="0"/>
                <a:cs typeface="Times New Roman" pitchFamily="18" charset="0"/>
              </a:rPr>
              <a:t>t%d</a:t>
            </a:r>
            <a:r>
              <a:rPr lang="en-US" b="1" dirty="0" smtClean="0">
                <a:latin typeface="Times New Roman" pitchFamily="18" charset="0"/>
                <a:cs typeface="Times New Roman" pitchFamily="18" charset="0"/>
              </a:rPr>
              <a:t>\t%.2f\</a:t>
            </a:r>
            <a:r>
              <a:rPr lang="en-US" b="1" dirty="0" err="1" smtClean="0">
                <a:latin typeface="Times New Roman" pitchFamily="18" charset="0"/>
                <a:cs typeface="Times New Roman" pitchFamily="18" charset="0"/>
              </a:rPr>
              <a:t>t%c</a:t>
            </a:r>
            <a:r>
              <a:rPr lang="en-US" b="1" dirty="0" smtClean="0">
                <a:latin typeface="Times New Roman" pitchFamily="18" charset="0"/>
                <a:cs typeface="Times New Roman" pitchFamily="18" charset="0"/>
              </a:rPr>
              <a:t>", s.name, </a:t>
            </a:r>
            <a:r>
              <a:rPr lang="en-US" b="1" dirty="0" err="1" smtClean="0">
                <a:latin typeface="Times New Roman" pitchFamily="18" charset="0"/>
                <a:cs typeface="Times New Roman" pitchFamily="18" charset="0"/>
              </a:rPr>
              <a:t>s.roll_no</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s.marks</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s.section</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82</a:t>
            </a:fld>
            <a:endParaRPr lang="en-US"/>
          </a:p>
        </p:txBody>
      </p:sp>
    </p:spTree>
  </p:cSld>
  <p:clrMapOvr>
    <a:masterClrMapping/>
  </p:clrMapOvr>
  <p:transition spd="med">
    <p:wipe dir="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p:txBody>
          <a:bodyPr/>
          <a:lstStyle/>
          <a:p>
            <a:pPr algn="just"/>
            <a:r>
              <a:rPr lang="en-US" dirty="0" smtClean="0"/>
              <a:t>Write a menu driven program which performs the following jobs:</a:t>
            </a:r>
          </a:p>
          <a:p>
            <a:pPr marL="973836" lvl="1" indent="-571500" algn="just">
              <a:buFont typeface="+mj-lt"/>
              <a:buAutoNum type="romanLcPeriod"/>
            </a:pPr>
            <a:r>
              <a:rPr lang="en-US" dirty="0" smtClean="0"/>
              <a:t>Create a structure named student with member variables: roll, name, grade, gender, age.</a:t>
            </a:r>
          </a:p>
          <a:p>
            <a:pPr marL="973836" lvl="1" indent="-571500" algn="just">
              <a:buFont typeface="+mj-lt"/>
              <a:buAutoNum type="romanLcPeriod"/>
            </a:pPr>
            <a:r>
              <a:rPr lang="en-US" dirty="0" smtClean="0"/>
              <a:t>Define ten structure variables of type student and using loop take input for all ten structure variables.</a:t>
            </a:r>
          </a:p>
          <a:p>
            <a:pPr marL="973836" lvl="1" indent="-571500" algn="just">
              <a:buFont typeface="+mj-lt"/>
              <a:buAutoNum type="romanLcPeriod"/>
            </a:pPr>
            <a:r>
              <a:rPr lang="en-US" dirty="0" smtClean="0"/>
              <a:t>Display names of all male students.</a:t>
            </a:r>
          </a:p>
          <a:p>
            <a:pPr marL="973836" lvl="1" indent="-571500" algn="just">
              <a:buFont typeface="+mj-lt"/>
              <a:buAutoNum type="romanLcPeriod"/>
            </a:pPr>
            <a:r>
              <a:rPr lang="en-US" dirty="0" smtClean="0"/>
              <a:t>Exit.</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83</a:t>
            </a:fld>
            <a:endParaRPr lang="en-US"/>
          </a:p>
        </p:txBody>
      </p:sp>
    </p:spTree>
  </p:cSld>
  <p:clrMapOvr>
    <a:masterClrMapping/>
  </p:clrMapOvr>
  <p:transition spd="med">
    <p:wipe dir="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52400"/>
            <a:ext cx="7498080" cy="6096000"/>
          </a:xfrm>
        </p:spPr>
        <p:txBody>
          <a:bodyPr>
            <a:normAutofit fontScale="47500" lnSpcReduction="20000"/>
          </a:bodyPr>
          <a:lstStyle/>
          <a:p>
            <a:pPr>
              <a:buNone/>
            </a:pPr>
            <a:r>
              <a:rPr lang="en-US" b="1" dirty="0" smtClean="0">
                <a:latin typeface="Times New Roman" pitchFamily="18" charset="0"/>
                <a:cs typeface="Times New Roman" pitchFamily="18" charset="0"/>
              </a:rPr>
              <a:t>#define N 10</a:t>
            </a:r>
          </a:p>
          <a:p>
            <a:pPr>
              <a:buNone/>
            </a:pPr>
            <a:r>
              <a:rPr lang="en-US" b="1" dirty="0" smtClean="0">
                <a:latin typeface="Times New Roman" pitchFamily="18" charset="0"/>
                <a:cs typeface="Times New Roman" pitchFamily="18" charset="0"/>
              </a:rPr>
              <a:t>struct student</a:t>
            </a:r>
          </a:p>
          <a:p>
            <a:pPr>
              <a:buNone/>
            </a:pPr>
            <a:r>
              <a:rPr lang="en-US" b="1" dirty="0" smtClean="0">
                <a:latin typeface="Times New Roman" pitchFamily="18" charset="0"/>
                <a:cs typeface="Times New Roman" pitchFamily="18" charset="0"/>
              </a:rPr>
              <a:t>	{</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	int roll;</a:t>
            </a:r>
          </a:p>
          <a:p>
            <a:pPr>
              <a:buNone/>
            </a:pPr>
            <a:r>
              <a:rPr lang="en-US" b="1" dirty="0" smtClean="0">
                <a:latin typeface="Times New Roman" pitchFamily="18" charset="0"/>
                <a:cs typeface="Times New Roman" pitchFamily="18" charset="0"/>
              </a:rPr>
              <a:t>	char name[20];</a:t>
            </a:r>
          </a:p>
          <a:p>
            <a:pPr>
              <a:buNone/>
            </a:pPr>
            <a:r>
              <a:rPr lang="en-US" b="1" dirty="0" smtClean="0">
                <a:latin typeface="Times New Roman" pitchFamily="18" charset="0"/>
                <a:cs typeface="Times New Roman" pitchFamily="18" charset="0"/>
              </a:rPr>
              <a:t>	int grade;</a:t>
            </a:r>
          </a:p>
          <a:p>
            <a:pPr>
              <a:buNone/>
            </a:pPr>
            <a:r>
              <a:rPr lang="en-US" b="1" dirty="0" smtClean="0">
                <a:latin typeface="Times New Roman" pitchFamily="18" charset="0"/>
                <a:cs typeface="Times New Roman" pitchFamily="18" charset="0"/>
              </a:rPr>
              <a:t>	char gender;</a:t>
            </a:r>
          </a:p>
          <a:p>
            <a:pPr>
              <a:buNone/>
            </a:pPr>
            <a:r>
              <a:rPr lang="en-US" b="1" dirty="0" smtClean="0">
                <a:latin typeface="Times New Roman" pitchFamily="18" charset="0"/>
                <a:cs typeface="Times New Roman" pitchFamily="18" charset="0"/>
              </a:rPr>
              <a:t>	int age;</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struct student s[N];</a:t>
            </a:r>
          </a:p>
          <a:p>
            <a:pPr>
              <a:buNone/>
            </a:pPr>
            <a:r>
              <a:rPr lang="en-US" b="1" dirty="0" smtClean="0">
                <a:latin typeface="Times New Roman" pitchFamily="18" charset="0"/>
                <a:cs typeface="Times New Roman" pitchFamily="18" charset="0"/>
              </a:rPr>
              <a:t>char option;</a:t>
            </a:r>
          </a:p>
          <a:p>
            <a:pPr>
              <a:buNone/>
            </a:pPr>
            <a:r>
              <a:rPr lang="en-US" b="1" dirty="0" smtClean="0">
                <a:latin typeface="Times New Roman" pitchFamily="18" charset="0"/>
                <a:cs typeface="Times New Roman" pitchFamily="18" charset="0"/>
              </a:rPr>
              <a:t>char choice='y';</a:t>
            </a:r>
          </a:p>
          <a:p>
            <a:pPr>
              <a:buNone/>
            </a:pPr>
            <a:r>
              <a:rPr lang="en-US" b="1" dirty="0" smtClean="0">
                <a:latin typeface="Times New Roman" pitchFamily="18" charset="0"/>
                <a:cs typeface="Times New Roman" pitchFamily="18" charset="0"/>
              </a:rPr>
              <a:t>int i;</a:t>
            </a:r>
          </a:p>
          <a:p>
            <a:pPr>
              <a:buNone/>
            </a:pPr>
            <a:r>
              <a:rPr lang="en-US" b="1" dirty="0" smtClean="0">
                <a:latin typeface="Times New Roman" pitchFamily="18" charset="0"/>
                <a:cs typeface="Times New Roman" pitchFamily="18" charset="0"/>
              </a:rPr>
              <a:t>clrscr();</a:t>
            </a:r>
          </a:p>
          <a:p>
            <a:pPr>
              <a:buNone/>
            </a:pPr>
            <a:r>
              <a:rPr lang="en-US" b="1" dirty="0" smtClean="0">
                <a:latin typeface="Times New Roman" pitchFamily="18" charset="0"/>
                <a:cs typeface="Times New Roman" pitchFamily="18" charset="0"/>
              </a:rPr>
              <a:t>printf("Menu Driven Program");</a:t>
            </a:r>
          </a:p>
          <a:p>
            <a:pPr>
              <a:buNone/>
            </a:pPr>
            <a:r>
              <a:rPr lang="en-US" b="1" dirty="0" smtClean="0">
                <a:latin typeface="Times New Roman" pitchFamily="18" charset="0"/>
                <a:cs typeface="Times New Roman" pitchFamily="18" charset="0"/>
              </a:rPr>
              <a:t>printf("\n Enter 1 for inputting student information");</a:t>
            </a:r>
          </a:p>
          <a:p>
            <a:pPr>
              <a:buNone/>
            </a:pPr>
            <a:r>
              <a:rPr lang="en-US" b="1" dirty="0" smtClean="0">
                <a:latin typeface="Times New Roman" pitchFamily="18" charset="0"/>
                <a:cs typeface="Times New Roman" pitchFamily="18" charset="0"/>
              </a:rPr>
              <a:t>printf("\n Enter 2 to display all male students");</a:t>
            </a:r>
          </a:p>
          <a:p>
            <a:pPr>
              <a:buNone/>
            </a:pPr>
            <a:r>
              <a:rPr lang="en-US" b="1" dirty="0" smtClean="0">
                <a:latin typeface="Times New Roman" pitchFamily="18" charset="0"/>
                <a:cs typeface="Times New Roman" pitchFamily="18" charset="0"/>
              </a:rPr>
              <a:t>printf("\n Enter 3 for exit");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84</a:t>
            </a:fld>
            <a:endParaRPr lang="en-US"/>
          </a:p>
        </p:txBody>
      </p:sp>
    </p:spTree>
  </p:cSld>
  <p:clrMapOvr>
    <a:masterClrMapping/>
  </p:clrMapOvr>
  <p:transition spd="med">
    <p:wipe dir="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52400"/>
            <a:ext cx="7498080" cy="6096000"/>
          </a:xfrm>
        </p:spPr>
        <p:txBody>
          <a:bodyPr>
            <a:normAutofit fontScale="47500" lnSpcReduction="20000"/>
          </a:bodyPr>
          <a:lstStyle/>
          <a:p>
            <a:pPr>
              <a:buNone/>
            </a:pPr>
            <a:r>
              <a:rPr lang="en-US" b="1" dirty="0" smtClean="0">
                <a:latin typeface="Times New Roman" pitchFamily="18" charset="0"/>
                <a:cs typeface="Times New Roman" pitchFamily="18" charset="0"/>
              </a:rPr>
              <a:t>while(choice!='n')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printf("\n Enter your option:\t");</a:t>
            </a:r>
          </a:p>
          <a:p>
            <a:pPr>
              <a:buNone/>
            </a:pPr>
            <a:r>
              <a:rPr lang="en-US" b="1" dirty="0" smtClean="0">
                <a:latin typeface="Times New Roman" pitchFamily="18" charset="0"/>
                <a:cs typeface="Times New Roman" pitchFamily="18" charset="0"/>
              </a:rPr>
              <a:t>scanf(" %c", &amp;option);</a:t>
            </a:r>
          </a:p>
          <a:p>
            <a:pPr>
              <a:buNone/>
            </a:pPr>
            <a:r>
              <a:rPr lang="en-US" b="1" dirty="0" smtClean="0">
                <a:latin typeface="Times New Roman" pitchFamily="18" charset="0"/>
                <a:cs typeface="Times New Roman" pitchFamily="18" charset="0"/>
              </a:rPr>
              <a:t>switch(option)</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case '1':</a:t>
            </a:r>
          </a:p>
          <a:p>
            <a:pPr>
              <a:buNone/>
            </a:pPr>
            <a:r>
              <a:rPr lang="en-US" b="1" dirty="0" smtClean="0">
                <a:latin typeface="Times New Roman" pitchFamily="18" charset="0"/>
                <a:cs typeface="Times New Roman" pitchFamily="18" charset="0"/>
              </a:rPr>
              <a:t>		printf("\n Enter info about %d students", N);</a:t>
            </a:r>
          </a:p>
          <a:p>
            <a:pPr>
              <a:buNone/>
            </a:pPr>
            <a:r>
              <a:rPr lang="en-US" b="1" dirty="0" smtClean="0">
                <a:latin typeface="Times New Roman" pitchFamily="18" charset="0"/>
                <a:cs typeface="Times New Roman" pitchFamily="18" charset="0"/>
              </a:rPr>
              <a:t>		for(i=0;i&lt;</a:t>
            </a:r>
            <a:r>
              <a:rPr lang="en-US" b="1" dirty="0" err="1" smtClean="0">
                <a:latin typeface="Times New Roman" pitchFamily="18" charset="0"/>
                <a:cs typeface="Times New Roman" pitchFamily="18" charset="0"/>
              </a:rPr>
              <a:t>N;i</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printf("\n Info. about student%d",i+1);</a:t>
            </a:r>
          </a:p>
          <a:p>
            <a:pPr>
              <a:buNone/>
            </a:pPr>
            <a:r>
              <a:rPr lang="en-US" b="1" dirty="0" smtClean="0">
                <a:latin typeface="Times New Roman" pitchFamily="18" charset="0"/>
                <a:cs typeface="Times New Roman" pitchFamily="18" charset="0"/>
              </a:rPr>
              <a:t>			printf("\n Roll:\t");</a:t>
            </a:r>
          </a:p>
          <a:p>
            <a:pPr>
              <a:buNone/>
            </a:pPr>
            <a:r>
              <a:rPr lang="en-US" b="1" dirty="0" smtClean="0">
                <a:latin typeface="Times New Roman" pitchFamily="18" charset="0"/>
                <a:cs typeface="Times New Roman" pitchFamily="18" charset="0"/>
              </a:rPr>
              <a:t>			scanf("%d", &amp;s[i].roll);</a:t>
            </a:r>
          </a:p>
          <a:p>
            <a:pPr>
              <a:buNone/>
            </a:pPr>
            <a:r>
              <a:rPr lang="en-US" b="1" dirty="0" smtClean="0">
                <a:latin typeface="Times New Roman" pitchFamily="18" charset="0"/>
                <a:cs typeface="Times New Roman" pitchFamily="18" charset="0"/>
              </a:rPr>
              <a:t>			printf("\n Name:\t");</a:t>
            </a:r>
          </a:p>
          <a:p>
            <a:pPr>
              <a:buNone/>
            </a:pPr>
            <a:r>
              <a:rPr lang="en-US" b="1" dirty="0" smtClean="0">
                <a:latin typeface="Times New Roman" pitchFamily="18" charset="0"/>
                <a:cs typeface="Times New Roman" pitchFamily="18" charset="0"/>
              </a:rPr>
              <a:t>			scanf("%s", s[i].name);</a:t>
            </a:r>
          </a:p>
          <a:p>
            <a:pPr>
              <a:buNone/>
            </a:pPr>
            <a:r>
              <a:rPr lang="en-US" b="1" dirty="0" smtClean="0">
                <a:latin typeface="Times New Roman" pitchFamily="18" charset="0"/>
                <a:cs typeface="Times New Roman" pitchFamily="18" charset="0"/>
              </a:rPr>
              <a:t>			printf("\n Grade:\t");</a:t>
            </a:r>
          </a:p>
          <a:p>
            <a:pPr>
              <a:buNone/>
            </a:pPr>
            <a:r>
              <a:rPr lang="en-US" b="1" dirty="0" smtClean="0">
                <a:latin typeface="Times New Roman" pitchFamily="18" charset="0"/>
                <a:cs typeface="Times New Roman" pitchFamily="18" charset="0"/>
              </a:rPr>
              <a:t>			scanf("%d", &amp;s[i].grade);</a:t>
            </a:r>
          </a:p>
          <a:p>
            <a:pPr>
              <a:buNone/>
            </a:pPr>
            <a:r>
              <a:rPr lang="en-US" b="1" dirty="0" smtClean="0">
                <a:latin typeface="Times New Roman" pitchFamily="18" charset="0"/>
                <a:cs typeface="Times New Roman" pitchFamily="18" charset="0"/>
              </a:rPr>
              <a:t>			printf("\n Gender(M/F):\t");</a:t>
            </a:r>
          </a:p>
          <a:p>
            <a:pPr>
              <a:buNone/>
            </a:pPr>
            <a:r>
              <a:rPr lang="en-US" b="1" dirty="0" smtClean="0">
                <a:latin typeface="Times New Roman" pitchFamily="18" charset="0"/>
                <a:cs typeface="Times New Roman" pitchFamily="18" charset="0"/>
              </a:rPr>
              <a:t>			scanf(" %c", &amp;s[i].gender);</a:t>
            </a:r>
          </a:p>
          <a:p>
            <a:pPr>
              <a:buNone/>
            </a:pPr>
            <a:r>
              <a:rPr lang="en-US" b="1" dirty="0" smtClean="0">
                <a:latin typeface="Times New Roman" pitchFamily="18" charset="0"/>
                <a:cs typeface="Times New Roman" pitchFamily="18" charset="0"/>
              </a:rPr>
              <a:t>			printf("\n Age:\t");</a:t>
            </a:r>
          </a:p>
          <a:p>
            <a:pPr>
              <a:buNone/>
            </a:pPr>
            <a:r>
              <a:rPr lang="en-US" b="1" dirty="0" smtClean="0">
                <a:latin typeface="Times New Roman" pitchFamily="18" charset="0"/>
                <a:cs typeface="Times New Roman" pitchFamily="18" charset="0"/>
              </a:rPr>
              <a:t>			scanf("%d", &amp;s[i].age);</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break;</a:t>
            </a:r>
          </a:p>
          <a:p>
            <a:pPr>
              <a:buNone/>
            </a:pPr>
            <a:endParaRPr lang="en-US" b="1" dirty="0" smtClean="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85</a:t>
            </a:fld>
            <a:endParaRPr lang="en-US"/>
          </a:p>
        </p:txBody>
      </p:sp>
    </p:spTree>
  </p:cSld>
  <p:clrMapOvr>
    <a:masterClrMapping/>
  </p:clrMapOvr>
  <p:transition spd="med">
    <p:wipe dir="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096000"/>
          </a:xfrm>
        </p:spPr>
        <p:txBody>
          <a:bodyPr>
            <a:normAutofit fontScale="62500" lnSpcReduction="20000"/>
          </a:bodyPr>
          <a:lstStyle/>
          <a:p>
            <a:pPr>
              <a:buNone/>
            </a:pPr>
            <a:r>
              <a:rPr lang="en-US" b="1" dirty="0" smtClean="0">
                <a:latin typeface="Times New Roman" pitchFamily="18" charset="0"/>
                <a:cs typeface="Times New Roman" pitchFamily="18" charset="0"/>
              </a:rPr>
              <a:t>	case '2':</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nList</a:t>
            </a:r>
            <a:r>
              <a:rPr lang="en-US" b="1" dirty="0" smtClean="0">
                <a:latin typeface="Times New Roman" pitchFamily="18" charset="0"/>
                <a:cs typeface="Times New Roman" pitchFamily="18" charset="0"/>
              </a:rPr>
              <a:t> of Male Students");</a:t>
            </a:r>
          </a:p>
          <a:p>
            <a:pPr>
              <a:buNone/>
            </a:pPr>
            <a:r>
              <a:rPr lang="en-US" b="1" dirty="0" smtClean="0">
                <a:latin typeface="Times New Roman" pitchFamily="18" charset="0"/>
                <a:cs typeface="Times New Roman" pitchFamily="18" charset="0"/>
              </a:rPr>
              <a:t>			for(i=0;i&lt;</a:t>
            </a:r>
            <a:r>
              <a:rPr lang="en-US" b="1" dirty="0" err="1" smtClean="0">
                <a:latin typeface="Times New Roman" pitchFamily="18" charset="0"/>
                <a:cs typeface="Times New Roman" pitchFamily="18" charset="0"/>
              </a:rPr>
              <a:t>N;i</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if(s[i].gender=='M')</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n%s</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n",s</a:t>
            </a:r>
            <a:r>
              <a:rPr lang="en-US" b="1" dirty="0" smtClean="0">
                <a:latin typeface="Times New Roman" pitchFamily="18" charset="0"/>
                <a:cs typeface="Times New Roman" pitchFamily="18" charset="0"/>
              </a:rPr>
              <a:t>[i].name);</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break;</a:t>
            </a:r>
          </a:p>
          <a:p>
            <a:pPr>
              <a:buNone/>
            </a:pPr>
            <a:r>
              <a:rPr lang="en-US" b="1" dirty="0" smtClean="0">
                <a:latin typeface="Times New Roman" pitchFamily="18" charset="0"/>
                <a:cs typeface="Times New Roman" pitchFamily="18" charset="0"/>
              </a:rPr>
              <a:t>	case '3':</a:t>
            </a:r>
          </a:p>
          <a:p>
            <a:pPr>
              <a:buNone/>
            </a:pPr>
            <a:r>
              <a:rPr lang="en-US" b="1" dirty="0" smtClean="0">
                <a:latin typeface="Times New Roman" pitchFamily="18" charset="0"/>
                <a:cs typeface="Times New Roman" pitchFamily="18" charset="0"/>
              </a:rPr>
              <a:t>			exit(0);</a:t>
            </a:r>
          </a:p>
          <a:p>
            <a:pPr>
              <a:buNone/>
            </a:pPr>
            <a:r>
              <a:rPr lang="en-US" b="1" dirty="0" smtClean="0">
                <a:latin typeface="Times New Roman" pitchFamily="18" charset="0"/>
                <a:cs typeface="Times New Roman" pitchFamily="18" charset="0"/>
              </a:rPr>
              <a:t>	default:</a:t>
            </a:r>
          </a:p>
          <a:p>
            <a:pPr>
              <a:buNone/>
            </a:pPr>
            <a:r>
              <a:rPr lang="en-US" b="1" dirty="0" smtClean="0">
                <a:latin typeface="Times New Roman" pitchFamily="18" charset="0"/>
                <a:cs typeface="Times New Roman" pitchFamily="18" charset="0"/>
              </a:rPr>
              <a:t>			printf("Invalid Option!!!");</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printf("Do you want to continue?(y/n)");</a:t>
            </a:r>
          </a:p>
          <a:p>
            <a:pPr>
              <a:buNone/>
            </a:pPr>
            <a:r>
              <a:rPr lang="en-US" b="1" dirty="0" smtClean="0">
                <a:latin typeface="Times New Roman" pitchFamily="18" charset="0"/>
                <a:cs typeface="Times New Roman" pitchFamily="18" charset="0"/>
              </a:rPr>
              <a:t>	scanf(" %c", &amp;choice);</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86</a:t>
            </a:fld>
            <a:endParaRPr lang="en-US"/>
          </a:p>
        </p:txBody>
      </p:sp>
    </p:spTree>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Partial Initialization</a:t>
            </a:r>
            <a:endParaRPr lang="en-US" dirty="0"/>
          </a:p>
        </p:txBody>
      </p:sp>
      <p:sp>
        <p:nvSpPr>
          <p:cNvPr id="3" name="Content Placeholder 2"/>
          <p:cNvSpPr>
            <a:spLocks noGrp="1"/>
          </p:cNvSpPr>
          <p:nvPr>
            <p:ph idx="1"/>
          </p:nvPr>
        </p:nvSpPr>
        <p:spPr/>
        <p:txBody>
          <a:bodyPr/>
          <a:lstStyle/>
          <a:p>
            <a:pPr algn="just"/>
            <a:r>
              <a:rPr lang="en-US" dirty="0" smtClean="0"/>
              <a:t>We can initialize the first few members and leave the remaining blank.</a:t>
            </a:r>
          </a:p>
          <a:p>
            <a:pPr algn="just"/>
            <a:r>
              <a:rPr lang="en-US" dirty="0" smtClean="0"/>
              <a:t>However, the uninitialized members should be only at the end of the list.</a:t>
            </a:r>
          </a:p>
          <a:p>
            <a:pPr algn="just"/>
            <a:r>
              <a:rPr lang="en-US" dirty="0" smtClean="0"/>
              <a:t>The uninitialized members are assigned default values as follows:</a:t>
            </a:r>
          </a:p>
          <a:p>
            <a:pPr lvl="1" algn="just"/>
            <a:r>
              <a:rPr lang="en-US" dirty="0" smtClean="0">
                <a:solidFill>
                  <a:srgbClr val="FF0000"/>
                </a:solidFill>
              </a:rPr>
              <a:t>Zero</a:t>
            </a:r>
            <a:r>
              <a:rPr lang="en-US" dirty="0" smtClean="0"/>
              <a:t> for integer and floating point numbers.</a:t>
            </a:r>
          </a:p>
          <a:p>
            <a:pPr lvl="1" algn="just"/>
            <a:r>
              <a:rPr lang="en-US" dirty="0" smtClean="0">
                <a:solidFill>
                  <a:srgbClr val="FF0000"/>
                </a:solidFill>
              </a:rPr>
              <a:t>‘\0’</a:t>
            </a:r>
            <a:r>
              <a:rPr lang="en-US" dirty="0" smtClean="0"/>
              <a:t> for characters and strings.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ransition spd="med">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2396</TotalTime>
  <Words>3031</Words>
  <Application>Microsoft Office PowerPoint</Application>
  <PresentationFormat>On-screen Show (4:3)</PresentationFormat>
  <Paragraphs>1298</Paragraphs>
  <Slides>86</Slides>
  <Notes>0</Notes>
  <HiddenSlides>0</HiddenSlides>
  <MMClips>0</MMClips>
  <ScaleCrop>false</ScaleCrop>
  <HeadingPairs>
    <vt:vector size="4" baseType="variant">
      <vt:variant>
        <vt:lpstr>Theme</vt:lpstr>
      </vt:variant>
      <vt:variant>
        <vt:i4>1</vt:i4>
      </vt:variant>
      <vt:variant>
        <vt:lpstr>Slide Titles</vt:lpstr>
      </vt:variant>
      <vt:variant>
        <vt:i4>86</vt:i4>
      </vt:variant>
    </vt:vector>
  </HeadingPairs>
  <TitlesOfParts>
    <vt:vector size="87" baseType="lpstr">
      <vt:lpstr>Solstice</vt:lpstr>
      <vt:lpstr>Introduction to Structure</vt:lpstr>
      <vt:lpstr>Structure</vt:lpstr>
      <vt:lpstr>Defining a Structure</vt:lpstr>
      <vt:lpstr>Defining a structure…</vt:lpstr>
      <vt:lpstr>Defining a structure…</vt:lpstr>
      <vt:lpstr>Defining a structure…</vt:lpstr>
      <vt:lpstr>Structure initialization</vt:lpstr>
      <vt:lpstr>Slide 8</vt:lpstr>
      <vt:lpstr>Partial Initialization</vt:lpstr>
      <vt:lpstr>Slide 10</vt:lpstr>
      <vt:lpstr>Accessing member of structure/ Processing a structure</vt:lpstr>
      <vt:lpstr>Question</vt:lpstr>
      <vt:lpstr>Slide 13</vt:lpstr>
      <vt:lpstr>Copying and comparing structure variables</vt:lpstr>
      <vt:lpstr>Slide 15</vt:lpstr>
      <vt:lpstr>How structure elements are stored?</vt:lpstr>
      <vt:lpstr>How structure elements are stored?</vt:lpstr>
      <vt:lpstr>Slide 18</vt:lpstr>
      <vt:lpstr>Array of structure</vt:lpstr>
      <vt:lpstr>Array of structure…</vt:lpstr>
      <vt:lpstr>Array of structure…</vt:lpstr>
      <vt:lpstr>Question</vt:lpstr>
      <vt:lpstr>Slide 23</vt:lpstr>
      <vt:lpstr>Slide 24</vt:lpstr>
      <vt:lpstr>Using float data type in array of structure</vt:lpstr>
      <vt:lpstr>Additionally???????</vt:lpstr>
      <vt:lpstr>Question</vt:lpstr>
      <vt:lpstr>Slide 28</vt:lpstr>
      <vt:lpstr>Slide 29</vt:lpstr>
      <vt:lpstr>Slide 30</vt:lpstr>
      <vt:lpstr>Slide 31</vt:lpstr>
      <vt:lpstr>Initializing array of structure</vt:lpstr>
      <vt:lpstr>Slide 33</vt:lpstr>
      <vt:lpstr>PROBLEM</vt:lpstr>
      <vt:lpstr>Array within Structure</vt:lpstr>
      <vt:lpstr>Array within structure…</vt:lpstr>
      <vt:lpstr>Slide 37</vt:lpstr>
      <vt:lpstr>Slide 38</vt:lpstr>
      <vt:lpstr>Structure within another Structure   (Nested Structure)</vt:lpstr>
      <vt:lpstr>Structure within another Structure   (Nested Structure)…</vt:lpstr>
      <vt:lpstr>Structure within another Structure   (Nested Structure)…</vt:lpstr>
      <vt:lpstr>Slide 42</vt:lpstr>
      <vt:lpstr>Slide 43</vt:lpstr>
      <vt:lpstr>Structure within another Structure   (Nested Structure)…</vt:lpstr>
      <vt:lpstr>Structure within another Structure   (Nested Structure)…</vt:lpstr>
      <vt:lpstr>Slide 46</vt:lpstr>
      <vt:lpstr>Slide 47</vt:lpstr>
      <vt:lpstr>Structure within another Structure   (Nested Structure)…</vt:lpstr>
      <vt:lpstr>Slide 49</vt:lpstr>
      <vt:lpstr>Slide 50</vt:lpstr>
      <vt:lpstr>Structure within another Structure   (Nested Structure)…</vt:lpstr>
      <vt:lpstr>Slide 52</vt:lpstr>
      <vt:lpstr>Slide 53</vt:lpstr>
      <vt:lpstr>Slide 54</vt:lpstr>
      <vt:lpstr>Slide 55</vt:lpstr>
      <vt:lpstr>Pointer to Structure</vt:lpstr>
      <vt:lpstr>Slide 57</vt:lpstr>
      <vt:lpstr>Slide 58</vt:lpstr>
      <vt:lpstr>Problem</vt:lpstr>
      <vt:lpstr>PROBLEM</vt:lpstr>
      <vt:lpstr>Pointer to Structure…</vt:lpstr>
      <vt:lpstr>Pointer to Structure…</vt:lpstr>
      <vt:lpstr>Slide 63</vt:lpstr>
      <vt:lpstr>Pointer to array of structure</vt:lpstr>
      <vt:lpstr>Pointer to array of structure…</vt:lpstr>
      <vt:lpstr>Slide 66</vt:lpstr>
      <vt:lpstr>Pointer inside Structure</vt:lpstr>
      <vt:lpstr>Function and Structure</vt:lpstr>
      <vt:lpstr>Passing structure member to functions</vt:lpstr>
      <vt:lpstr>Slide 70</vt:lpstr>
      <vt:lpstr>Passing whole structure to functions</vt:lpstr>
      <vt:lpstr>Slide 72</vt:lpstr>
      <vt:lpstr>Passing structure pointer to functions</vt:lpstr>
      <vt:lpstr>Slide 74</vt:lpstr>
      <vt:lpstr>Passing array of structures to functions</vt:lpstr>
      <vt:lpstr>Slide 76</vt:lpstr>
      <vt:lpstr>PROBLEM</vt:lpstr>
      <vt:lpstr>Slide 78</vt:lpstr>
      <vt:lpstr>Slide 79</vt:lpstr>
      <vt:lpstr>Union</vt:lpstr>
      <vt:lpstr>Union…</vt:lpstr>
      <vt:lpstr>Slide 82</vt:lpstr>
      <vt:lpstr>Problem</vt:lpstr>
      <vt:lpstr>Slide 84</vt:lpstr>
      <vt:lpstr>Slide 85</vt:lpstr>
      <vt:lpstr>Slide 86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9: Structure and Union</dc:title>
  <dc:creator>Lok Prakash Pandey</dc:creator>
  <cp:lastModifiedBy>BIJETA</cp:lastModifiedBy>
  <cp:revision>365</cp:revision>
  <dcterms:created xsi:type="dcterms:W3CDTF">2006-08-16T00:00:00Z</dcterms:created>
  <dcterms:modified xsi:type="dcterms:W3CDTF">2012-08-09T05:13:15Z</dcterms:modified>
</cp:coreProperties>
</file>