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05"/>
  </p:notesMasterIdLst>
  <p:sldIdLst>
    <p:sldId id="258" r:id="rId2"/>
    <p:sldId id="259" r:id="rId3"/>
    <p:sldId id="260" r:id="rId4"/>
    <p:sldId id="261" r:id="rId5"/>
    <p:sldId id="267" r:id="rId6"/>
    <p:sldId id="262" r:id="rId7"/>
    <p:sldId id="263" r:id="rId8"/>
    <p:sldId id="264" r:id="rId9"/>
    <p:sldId id="265" r:id="rId10"/>
    <p:sldId id="266" r:id="rId11"/>
    <p:sldId id="268" r:id="rId12"/>
    <p:sldId id="269" r:id="rId13"/>
    <p:sldId id="270" r:id="rId14"/>
    <p:sldId id="271" r:id="rId15"/>
    <p:sldId id="272" r:id="rId16"/>
    <p:sldId id="273" r:id="rId17"/>
    <p:sldId id="275" r:id="rId18"/>
    <p:sldId id="280" r:id="rId19"/>
    <p:sldId id="274" r:id="rId20"/>
    <p:sldId id="276" r:id="rId21"/>
    <p:sldId id="278" r:id="rId22"/>
    <p:sldId id="277" r:id="rId23"/>
    <p:sldId id="279" r:id="rId24"/>
    <p:sldId id="281" r:id="rId25"/>
    <p:sldId id="282" r:id="rId26"/>
    <p:sldId id="283" r:id="rId27"/>
    <p:sldId id="285" r:id="rId28"/>
    <p:sldId id="286" r:id="rId29"/>
    <p:sldId id="287" r:id="rId30"/>
    <p:sldId id="288" r:id="rId31"/>
    <p:sldId id="289" r:id="rId32"/>
    <p:sldId id="290" r:id="rId33"/>
    <p:sldId id="291" r:id="rId34"/>
    <p:sldId id="292" r:id="rId35"/>
    <p:sldId id="294" r:id="rId36"/>
    <p:sldId id="299" r:id="rId37"/>
    <p:sldId id="301" r:id="rId38"/>
    <p:sldId id="300" r:id="rId39"/>
    <p:sldId id="302" r:id="rId40"/>
    <p:sldId id="297" r:id="rId41"/>
    <p:sldId id="303" r:id="rId42"/>
    <p:sldId id="304" r:id="rId43"/>
    <p:sldId id="305" r:id="rId44"/>
    <p:sldId id="284" r:id="rId45"/>
    <p:sldId id="306" r:id="rId46"/>
    <p:sldId id="308" r:id="rId47"/>
    <p:sldId id="307" r:id="rId48"/>
    <p:sldId id="311" r:id="rId49"/>
    <p:sldId id="312" r:id="rId50"/>
    <p:sldId id="313" r:id="rId51"/>
    <p:sldId id="318" r:id="rId52"/>
    <p:sldId id="314" r:id="rId53"/>
    <p:sldId id="315" r:id="rId54"/>
    <p:sldId id="316" r:id="rId55"/>
    <p:sldId id="317" r:id="rId56"/>
    <p:sldId id="319" r:id="rId57"/>
    <p:sldId id="320" r:id="rId58"/>
    <p:sldId id="321" r:id="rId59"/>
    <p:sldId id="365" r:id="rId60"/>
    <p:sldId id="366" r:id="rId61"/>
    <p:sldId id="322" r:id="rId62"/>
    <p:sldId id="323" r:id="rId63"/>
    <p:sldId id="342" r:id="rId64"/>
    <p:sldId id="343" r:id="rId65"/>
    <p:sldId id="324" r:id="rId66"/>
    <p:sldId id="325" r:id="rId67"/>
    <p:sldId id="326" r:id="rId68"/>
    <p:sldId id="327" r:id="rId69"/>
    <p:sldId id="328" r:id="rId70"/>
    <p:sldId id="335" r:id="rId71"/>
    <p:sldId id="333" r:id="rId72"/>
    <p:sldId id="334" r:id="rId73"/>
    <p:sldId id="329" r:id="rId74"/>
    <p:sldId id="332" r:id="rId75"/>
    <p:sldId id="331" r:id="rId76"/>
    <p:sldId id="330" r:id="rId77"/>
    <p:sldId id="341" r:id="rId78"/>
    <p:sldId id="344" r:id="rId79"/>
    <p:sldId id="346" r:id="rId80"/>
    <p:sldId id="348" r:id="rId81"/>
    <p:sldId id="349" r:id="rId82"/>
    <p:sldId id="345" r:id="rId83"/>
    <p:sldId id="347" r:id="rId84"/>
    <p:sldId id="338" r:id="rId85"/>
    <p:sldId id="310" r:id="rId86"/>
    <p:sldId id="354" r:id="rId87"/>
    <p:sldId id="336" r:id="rId88"/>
    <p:sldId id="355" r:id="rId89"/>
    <p:sldId id="356" r:id="rId90"/>
    <p:sldId id="337" r:id="rId91"/>
    <p:sldId id="357" r:id="rId92"/>
    <p:sldId id="358" r:id="rId93"/>
    <p:sldId id="360" r:id="rId94"/>
    <p:sldId id="359" r:id="rId95"/>
    <p:sldId id="361" r:id="rId96"/>
    <p:sldId id="362" r:id="rId97"/>
    <p:sldId id="363" r:id="rId98"/>
    <p:sldId id="364" r:id="rId99"/>
    <p:sldId id="340" r:id="rId100"/>
    <p:sldId id="350" r:id="rId101"/>
    <p:sldId id="351" r:id="rId102"/>
    <p:sldId id="352" r:id="rId103"/>
    <p:sldId id="353" r:id="rId10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73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viewProps" Target="viewProp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ableStyles" Target="tableStyle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B72C72-E276-4432-9728-7FD93D399F61}" type="datetimeFigureOut">
              <a:rPr lang="en-US" smtClean="0"/>
              <a:pPr/>
              <a:t>8/9/2012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D9EB0D-CF43-452B-A57A-9F647E8C770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D9EB0D-CF43-452B-A57A-9F647E8C770C}"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B705464-58B6-407B-9420-2EDB588B70A4}" type="datetime1">
              <a:rPr lang="en-US" smtClean="0"/>
              <a:pPr/>
              <a:t>8/9/2012</a:t>
            </a:fld>
            <a:endParaRPr lang="en-US"/>
          </a:p>
        </p:txBody>
      </p:sp>
      <p:sp>
        <p:nvSpPr>
          <p:cNvPr id="19" name="Footer Placeholder 18"/>
          <p:cNvSpPr>
            <a:spLocks noGrp="1"/>
          </p:cNvSpPr>
          <p:nvPr>
            <p:ph type="ftr" sz="quarter" idx="11"/>
          </p:nvPr>
        </p:nvSpPr>
        <p:spPr/>
        <p:txBody>
          <a:bodyPr/>
          <a:lstStyle/>
          <a:p>
            <a:r>
              <a:rPr lang="en-US" dirty="0" smtClean="0"/>
              <a:t>Prepared By: Nanda </a:t>
            </a:r>
            <a:r>
              <a:rPr lang="en-US" dirty="0" err="1" smtClean="0"/>
              <a:t>Kishor</a:t>
            </a:r>
            <a:r>
              <a:rPr lang="en-US" dirty="0" smtClean="0"/>
              <a:t> Ray</a:t>
            </a:r>
            <a:endParaRPr lang="en-US" dirty="0"/>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EDB299D-F59F-4708-8DBB-25F5796ECB28}" type="datetime1">
              <a:rPr lang="en-US" smtClean="0"/>
              <a:pPr/>
              <a:t>8/9/2012</a:t>
            </a:fld>
            <a:endParaRPr lang="en-US"/>
          </a:p>
        </p:txBody>
      </p:sp>
      <p:sp>
        <p:nvSpPr>
          <p:cNvPr id="5" name="Footer Placeholder 4"/>
          <p:cNvSpPr>
            <a:spLocks noGrp="1"/>
          </p:cNvSpPr>
          <p:nvPr>
            <p:ph type="ftr" sz="quarter" idx="11"/>
          </p:nvPr>
        </p:nvSpPr>
        <p:spPr/>
        <p:txBody>
          <a:bodyPr/>
          <a:lstStyle/>
          <a:p>
            <a:r>
              <a:rPr lang="en-US" dirty="0" smtClean="0"/>
              <a:t>Prepared By: Nanda </a:t>
            </a:r>
            <a:r>
              <a:rPr lang="en-US" dirty="0" err="1" smtClean="0"/>
              <a:t>Kishor</a:t>
            </a:r>
            <a:r>
              <a:rPr lang="en-US" dirty="0" smtClean="0"/>
              <a:t> Ray</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230245-9F2D-4098-B4BD-B258997E6C4E}" type="datetime1">
              <a:rPr lang="en-US" smtClean="0"/>
              <a:pPr/>
              <a:t>8/9/2012</a:t>
            </a:fld>
            <a:endParaRPr lang="en-US"/>
          </a:p>
        </p:txBody>
      </p:sp>
      <p:sp>
        <p:nvSpPr>
          <p:cNvPr id="5" name="Footer Placeholder 4"/>
          <p:cNvSpPr>
            <a:spLocks noGrp="1"/>
          </p:cNvSpPr>
          <p:nvPr>
            <p:ph type="ftr" sz="quarter" idx="11"/>
          </p:nvPr>
        </p:nvSpPr>
        <p:spPr/>
        <p:txBody>
          <a:bodyPr/>
          <a:lstStyle/>
          <a:p>
            <a:r>
              <a:rPr lang="en-US" dirty="0" smtClean="0"/>
              <a:t>Prepared By: Nanda </a:t>
            </a:r>
            <a:r>
              <a:rPr lang="en-US" dirty="0" err="1" smtClean="0"/>
              <a:t>Kishor</a:t>
            </a:r>
            <a:r>
              <a:rPr lang="en-US" dirty="0" smtClean="0"/>
              <a:t> Ray</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961845-31D7-4DBD-B35B-B55355CA131C}" type="datetime1">
              <a:rPr lang="en-US" smtClean="0"/>
              <a:pPr/>
              <a:t>8/9/2012</a:t>
            </a:fld>
            <a:endParaRPr lang="en-US"/>
          </a:p>
        </p:txBody>
      </p:sp>
      <p:sp>
        <p:nvSpPr>
          <p:cNvPr id="5" name="Footer Placeholder 4"/>
          <p:cNvSpPr>
            <a:spLocks noGrp="1"/>
          </p:cNvSpPr>
          <p:nvPr>
            <p:ph type="ftr" sz="quarter" idx="11"/>
          </p:nvPr>
        </p:nvSpPr>
        <p:spPr/>
        <p:txBody>
          <a:bodyPr/>
          <a:lstStyle/>
          <a:p>
            <a:r>
              <a:rPr lang="en-US" dirty="0" smtClean="0"/>
              <a:t>Prepared By: Nanda </a:t>
            </a:r>
            <a:r>
              <a:rPr lang="en-US" dirty="0" err="1" smtClean="0"/>
              <a:t>Kishor</a:t>
            </a:r>
            <a:r>
              <a:rPr lang="en-US" dirty="0" smtClean="0"/>
              <a:t> Ray</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7F1D34C-F6FF-4757-8C2B-DF2C00EBB5AA}" type="datetime1">
              <a:rPr lang="en-US" smtClean="0"/>
              <a:pPr/>
              <a:t>8/9/2012</a:t>
            </a:fld>
            <a:endParaRPr lang="en-US"/>
          </a:p>
        </p:txBody>
      </p:sp>
      <p:sp>
        <p:nvSpPr>
          <p:cNvPr id="5" name="Footer Placeholder 4"/>
          <p:cNvSpPr>
            <a:spLocks noGrp="1"/>
          </p:cNvSpPr>
          <p:nvPr>
            <p:ph type="ftr" sz="quarter" idx="11"/>
          </p:nvPr>
        </p:nvSpPr>
        <p:spPr/>
        <p:txBody>
          <a:bodyPr/>
          <a:lstStyle/>
          <a:p>
            <a:r>
              <a:rPr lang="en-US" dirty="0" smtClean="0"/>
              <a:t>Prepared By: Nanda </a:t>
            </a:r>
            <a:r>
              <a:rPr lang="en-US" dirty="0" err="1" smtClean="0"/>
              <a:t>Kishor</a:t>
            </a:r>
            <a:r>
              <a:rPr lang="en-US" dirty="0" smtClean="0"/>
              <a:t> Ray</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D18D79A-7C50-474F-8A16-AC025DC61549}" type="datetime1">
              <a:rPr lang="en-US" smtClean="0"/>
              <a:pPr/>
              <a:t>8/9/2012</a:t>
            </a:fld>
            <a:endParaRPr lang="en-US"/>
          </a:p>
        </p:txBody>
      </p:sp>
      <p:sp>
        <p:nvSpPr>
          <p:cNvPr id="6" name="Footer Placeholder 5"/>
          <p:cNvSpPr>
            <a:spLocks noGrp="1"/>
          </p:cNvSpPr>
          <p:nvPr>
            <p:ph type="ftr" sz="quarter" idx="11"/>
          </p:nvPr>
        </p:nvSpPr>
        <p:spPr/>
        <p:txBody>
          <a:bodyPr/>
          <a:lstStyle/>
          <a:p>
            <a:r>
              <a:rPr lang="en-US" dirty="0" smtClean="0"/>
              <a:t>Prepared By: Nanda </a:t>
            </a:r>
            <a:r>
              <a:rPr lang="en-US" dirty="0" err="1" smtClean="0"/>
              <a:t>Kishor</a:t>
            </a:r>
            <a:r>
              <a:rPr lang="en-US" dirty="0" smtClean="0"/>
              <a:t> Ray</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16CDFF2-5C1D-4CC5-A42B-1815EC0568BE}" type="datetime1">
              <a:rPr lang="en-US" smtClean="0"/>
              <a:pPr/>
              <a:t>8/9/2012</a:t>
            </a:fld>
            <a:endParaRPr lang="en-US"/>
          </a:p>
        </p:txBody>
      </p:sp>
      <p:sp>
        <p:nvSpPr>
          <p:cNvPr id="8" name="Footer Placeholder 7"/>
          <p:cNvSpPr>
            <a:spLocks noGrp="1"/>
          </p:cNvSpPr>
          <p:nvPr>
            <p:ph type="ftr" sz="quarter" idx="11"/>
          </p:nvPr>
        </p:nvSpPr>
        <p:spPr/>
        <p:txBody>
          <a:bodyPr/>
          <a:lstStyle/>
          <a:p>
            <a:r>
              <a:rPr lang="en-US" dirty="0" smtClean="0"/>
              <a:t>Prepared By: Nanda </a:t>
            </a:r>
            <a:r>
              <a:rPr lang="en-US" dirty="0" err="1" smtClean="0"/>
              <a:t>Kishor</a:t>
            </a:r>
            <a:r>
              <a:rPr lang="en-US" dirty="0" smtClean="0"/>
              <a:t> Ray</a:t>
            </a:r>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6BFFA2D-0824-4E8E-A6EF-4A062424FE3D}" type="datetime1">
              <a:rPr lang="en-US" smtClean="0"/>
              <a:pPr/>
              <a:t>8/9/2012</a:t>
            </a:fld>
            <a:endParaRPr lang="en-US"/>
          </a:p>
        </p:txBody>
      </p:sp>
      <p:sp>
        <p:nvSpPr>
          <p:cNvPr id="4" name="Footer Placeholder 3"/>
          <p:cNvSpPr>
            <a:spLocks noGrp="1"/>
          </p:cNvSpPr>
          <p:nvPr>
            <p:ph type="ftr" sz="quarter" idx="11"/>
          </p:nvPr>
        </p:nvSpPr>
        <p:spPr/>
        <p:txBody>
          <a:bodyPr/>
          <a:lstStyle/>
          <a:p>
            <a:r>
              <a:rPr lang="en-US" dirty="0" smtClean="0"/>
              <a:t>Prepared By: Nanda </a:t>
            </a:r>
            <a:r>
              <a:rPr lang="en-US" dirty="0" err="1" smtClean="0"/>
              <a:t>Kishor</a:t>
            </a:r>
            <a:r>
              <a:rPr lang="en-US" dirty="0" smtClean="0"/>
              <a:t> Ray</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7F2F4F-1A87-4F78-B2F6-C02950E2CA26}" type="datetime1">
              <a:rPr lang="en-US" smtClean="0"/>
              <a:pPr/>
              <a:t>8/9/2012</a:t>
            </a:fld>
            <a:endParaRPr lang="en-US"/>
          </a:p>
        </p:txBody>
      </p:sp>
      <p:sp>
        <p:nvSpPr>
          <p:cNvPr id="3" name="Footer Placeholder 2"/>
          <p:cNvSpPr>
            <a:spLocks noGrp="1"/>
          </p:cNvSpPr>
          <p:nvPr>
            <p:ph type="ftr" sz="quarter" idx="11"/>
          </p:nvPr>
        </p:nvSpPr>
        <p:spPr/>
        <p:txBody>
          <a:bodyPr/>
          <a:lstStyle/>
          <a:p>
            <a:r>
              <a:rPr lang="en-US" dirty="0" smtClean="0"/>
              <a:t>Prepared By: Nanda </a:t>
            </a:r>
            <a:r>
              <a:rPr lang="en-US" dirty="0" err="1" smtClean="0"/>
              <a:t>Kishor</a:t>
            </a:r>
            <a:r>
              <a:rPr lang="en-US" dirty="0" smtClean="0"/>
              <a:t> Ray</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95B5A40-C34C-45C5-9250-E6906DC81E9C}" type="datetime1">
              <a:rPr lang="en-US" smtClean="0"/>
              <a:pPr/>
              <a:t>8/9/2012</a:t>
            </a:fld>
            <a:endParaRPr lang="en-US"/>
          </a:p>
        </p:txBody>
      </p:sp>
      <p:sp>
        <p:nvSpPr>
          <p:cNvPr id="6" name="Footer Placeholder 5"/>
          <p:cNvSpPr>
            <a:spLocks noGrp="1"/>
          </p:cNvSpPr>
          <p:nvPr>
            <p:ph type="ftr" sz="quarter" idx="11"/>
          </p:nvPr>
        </p:nvSpPr>
        <p:spPr/>
        <p:txBody>
          <a:bodyPr/>
          <a:lstStyle/>
          <a:p>
            <a:r>
              <a:rPr lang="en-US" dirty="0" smtClean="0"/>
              <a:t>Prepared By: Nanda </a:t>
            </a:r>
            <a:r>
              <a:rPr lang="en-US" dirty="0" err="1" smtClean="0"/>
              <a:t>Kishor</a:t>
            </a:r>
            <a:r>
              <a:rPr lang="en-US" dirty="0" smtClean="0"/>
              <a:t> Ray</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BB7AAFF-D877-49EC-85C1-EEE627510263}" type="datetime1">
              <a:rPr lang="en-US" smtClean="0"/>
              <a:pPr/>
              <a:t>8/9/2012</a:t>
            </a:fld>
            <a:endParaRPr lang="en-US"/>
          </a:p>
        </p:txBody>
      </p:sp>
      <p:sp>
        <p:nvSpPr>
          <p:cNvPr id="6" name="Footer Placeholder 5"/>
          <p:cNvSpPr>
            <a:spLocks noGrp="1"/>
          </p:cNvSpPr>
          <p:nvPr>
            <p:ph type="ftr" sz="quarter" idx="11"/>
          </p:nvPr>
        </p:nvSpPr>
        <p:spPr/>
        <p:txBody>
          <a:bodyPr/>
          <a:lstStyle/>
          <a:p>
            <a:r>
              <a:rPr lang="en-US" dirty="0" smtClean="0"/>
              <a:t>Prepared By: Nanda </a:t>
            </a:r>
            <a:r>
              <a:rPr lang="en-US" dirty="0" err="1" smtClean="0"/>
              <a:t>Kishor</a:t>
            </a:r>
            <a:r>
              <a:rPr lang="en-US" dirty="0" smtClean="0"/>
              <a:t> Ray</a:t>
            </a:r>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med">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7FF9C7C-B072-45FF-8453-F5367F1A4392}" type="datetime1">
              <a:rPr lang="en-US" smtClean="0"/>
              <a:pPr/>
              <a:t>8/9/2012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dirty="0" smtClean="0"/>
              <a:t>Prepared By: Nanda </a:t>
            </a:r>
            <a:r>
              <a:rPr lang="en-US" dirty="0" err="1" smtClean="0"/>
              <a:t>Kishor</a:t>
            </a:r>
            <a:r>
              <a:rPr lang="en-US" dirty="0" smtClean="0"/>
              <a:t> Ray</a:t>
            </a: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spd="med">
    <p:wipe/>
  </p:transition>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6400800" cy="932688"/>
          </a:xfrm>
        </p:spPr>
        <p:txBody>
          <a:bodyPr/>
          <a:lstStyle/>
          <a:p>
            <a:r>
              <a:rPr lang="en-US" dirty="0" smtClean="0"/>
              <a:t>Background</a:t>
            </a:r>
            <a:endParaRPr lang="en-US" dirty="0"/>
          </a:p>
        </p:txBody>
      </p:sp>
      <p:sp>
        <p:nvSpPr>
          <p:cNvPr id="3" name="Content Placeholder 2"/>
          <p:cNvSpPr>
            <a:spLocks noGrp="1"/>
          </p:cNvSpPr>
          <p:nvPr>
            <p:ph idx="1"/>
          </p:nvPr>
        </p:nvSpPr>
        <p:spPr>
          <a:xfrm>
            <a:off x="457200" y="1371600"/>
            <a:ext cx="8229600" cy="4953000"/>
          </a:xfrm>
        </p:spPr>
        <p:txBody>
          <a:bodyPr>
            <a:normAutofit lnSpcReduction="10000"/>
          </a:bodyPr>
          <a:lstStyle/>
          <a:p>
            <a:pPr algn="just"/>
            <a:r>
              <a:rPr lang="en-US" dirty="0" smtClean="0"/>
              <a:t>Computer uses its primary memory (RAM) for storing the instructions of a program, as well as the values of the variables that are associated with it.</a:t>
            </a:r>
          </a:p>
          <a:p>
            <a:pPr algn="just"/>
            <a:r>
              <a:rPr lang="en-US" dirty="0" smtClean="0"/>
              <a:t>RAM is a sequential collection of </a:t>
            </a:r>
            <a:r>
              <a:rPr lang="en-US" dirty="0" smtClean="0">
                <a:solidFill>
                  <a:srgbClr val="FF0000"/>
                </a:solidFill>
              </a:rPr>
              <a:t>storage cells</a:t>
            </a:r>
            <a:r>
              <a:rPr lang="en-US" dirty="0" smtClean="0"/>
              <a:t> or </a:t>
            </a:r>
            <a:r>
              <a:rPr lang="en-US" dirty="0" smtClean="0">
                <a:solidFill>
                  <a:srgbClr val="FF0000"/>
                </a:solidFill>
              </a:rPr>
              <a:t>memory locations</a:t>
            </a:r>
            <a:r>
              <a:rPr lang="en-US" dirty="0" smtClean="0"/>
              <a:t>.</a:t>
            </a:r>
          </a:p>
          <a:p>
            <a:pPr algn="just"/>
            <a:r>
              <a:rPr lang="en-US" dirty="0" smtClean="0"/>
              <a:t>Each </a:t>
            </a:r>
            <a:r>
              <a:rPr lang="en-US" i="1" dirty="0" smtClean="0"/>
              <a:t>cell</a:t>
            </a:r>
            <a:r>
              <a:rPr lang="en-US" dirty="0" smtClean="0"/>
              <a:t> or </a:t>
            </a:r>
            <a:r>
              <a:rPr lang="en-US" i="1" dirty="0" smtClean="0"/>
              <a:t>location</a:t>
            </a:r>
            <a:r>
              <a:rPr lang="en-US" dirty="0" smtClean="0"/>
              <a:t>, commonly known as a </a:t>
            </a:r>
            <a:r>
              <a:rPr lang="en-US" dirty="0" smtClean="0">
                <a:solidFill>
                  <a:srgbClr val="FF0000"/>
                </a:solidFill>
              </a:rPr>
              <a:t>byte</a:t>
            </a:r>
            <a:r>
              <a:rPr lang="en-US" dirty="0" smtClean="0"/>
              <a:t>, has a unique number called </a:t>
            </a:r>
            <a:r>
              <a:rPr lang="en-US" dirty="0" smtClean="0">
                <a:solidFill>
                  <a:srgbClr val="FF0000"/>
                </a:solidFill>
              </a:rPr>
              <a:t>memory address</a:t>
            </a:r>
            <a:r>
              <a:rPr lang="en-US" dirty="0" smtClean="0"/>
              <a:t>.</a:t>
            </a:r>
          </a:p>
          <a:p>
            <a:pPr algn="just"/>
            <a:r>
              <a:rPr lang="en-US" dirty="0" smtClean="0"/>
              <a:t>The memory address is a positive integer starting from 0 to the last address depending on the memory size.</a:t>
            </a:r>
          </a:p>
          <a:p>
            <a:pPr algn="just"/>
            <a:r>
              <a:rPr lang="en-US" dirty="0" smtClean="0"/>
              <a:t>Example: A computer having 2GB memory size has memory addresses from 0 to 2*1024*1024*1024 (=2,147,483,648).</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transition spd="med">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Pointer declaration</a:t>
            </a:r>
            <a:endParaRPr lang="en-US" dirty="0"/>
          </a:p>
        </p:txBody>
      </p:sp>
      <p:sp>
        <p:nvSpPr>
          <p:cNvPr id="3" name="Content Placeholder 2"/>
          <p:cNvSpPr>
            <a:spLocks noGrp="1"/>
          </p:cNvSpPr>
          <p:nvPr>
            <p:ph idx="1"/>
          </p:nvPr>
        </p:nvSpPr>
        <p:spPr>
          <a:xfrm>
            <a:off x="457200" y="1935480"/>
            <a:ext cx="8229600" cy="4541520"/>
          </a:xfrm>
        </p:spPr>
        <p:txBody>
          <a:bodyPr>
            <a:normAutofit lnSpcReduction="10000"/>
          </a:bodyPr>
          <a:lstStyle/>
          <a:p>
            <a:pPr algn="just"/>
            <a:r>
              <a:rPr lang="en-US" dirty="0" smtClean="0"/>
              <a:t>Like any other variable in C, a pointer variable must also be declared with some data type before using it in our program.</a:t>
            </a:r>
          </a:p>
          <a:p>
            <a:pPr algn="just"/>
            <a:r>
              <a:rPr lang="en-US" dirty="0" smtClean="0"/>
              <a:t>The data type in which a pointer variable is declared and the data type of the variable whose address it will hold (or point) must be same.</a:t>
            </a:r>
          </a:p>
          <a:p>
            <a:pPr algn="just"/>
            <a:r>
              <a:rPr lang="en-US" dirty="0" smtClean="0"/>
              <a:t>What this means is that an </a:t>
            </a:r>
            <a:r>
              <a:rPr lang="en-US" i="1" dirty="0" smtClean="0"/>
              <a:t>int </a:t>
            </a:r>
            <a:r>
              <a:rPr lang="en-US" dirty="0" smtClean="0"/>
              <a:t>pointer can hold the address of an </a:t>
            </a:r>
            <a:r>
              <a:rPr lang="en-US" i="1" dirty="0" smtClean="0"/>
              <a:t>int </a:t>
            </a:r>
            <a:r>
              <a:rPr lang="en-US" dirty="0" smtClean="0"/>
              <a:t>variable only, a </a:t>
            </a:r>
            <a:r>
              <a:rPr lang="en-US" i="1" dirty="0" smtClean="0"/>
              <a:t>float </a:t>
            </a:r>
            <a:r>
              <a:rPr lang="en-US" dirty="0" smtClean="0"/>
              <a:t>pointer can hold the address of a </a:t>
            </a:r>
            <a:r>
              <a:rPr lang="en-US" i="1" dirty="0" smtClean="0"/>
              <a:t>float </a:t>
            </a:r>
            <a:r>
              <a:rPr lang="en-US" dirty="0" smtClean="0"/>
              <a:t>variable only and so on.</a:t>
            </a:r>
          </a:p>
          <a:p>
            <a:pPr algn="just"/>
            <a:r>
              <a:rPr lang="en-US" dirty="0" smtClean="0"/>
              <a:t>So pointer should be declared with the data type of the variable whose address it will be holding (pointing).</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ransition spd="med">
    <p:wipe/>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6F15528-21DE-4FAA-801E-634DDDAF4B2B}" type="slidenum">
              <a:rPr lang="en-US" smtClean="0"/>
              <a:pPr/>
              <a:t>100</a:t>
            </a:fld>
            <a:endParaRPr lang="en-US"/>
          </a:p>
        </p:txBody>
      </p:sp>
      <p:sp>
        <p:nvSpPr>
          <p:cNvPr id="7" name="Content Placeholder 2"/>
          <p:cNvSpPr>
            <a:spLocks noGrp="1"/>
          </p:cNvSpPr>
          <p:nvPr>
            <p:ph idx="1"/>
          </p:nvPr>
        </p:nvSpPr>
        <p:spPr>
          <a:xfrm>
            <a:off x="457200" y="838200"/>
            <a:ext cx="8229600" cy="5486400"/>
          </a:xfrm>
        </p:spPr>
        <p:txBody>
          <a:bodyPr>
            <a:normAutofit fontScale="92500" lnSpcReduction="20000"/>
          </a:bodyPr>
          <a:lstStyle/>
          <a:p>
            <a:r>
              <a:rPr lang="en-US" b="1" u="sng" dirty="0" smtClean="0"/>
              <a:t>Example:</a:t>
            </a:r>
          </a:p>
          <a:p>
            <a:r>
              <a:rPr lang="en-US" dirty="0" smtClean="0"/>
              <a:t> </a:t>
            </a:r>
            <a:r>
              <a:rPr lang="en-US" b="1" i="1" dirty="0" smtClean="0"/>
              <a:t>int a;</a:t>
            </a:r>
            <a:r>
              <a:rPr lang="en-US" dirty="0" smtClean="0"/>
              <a:t>                 	</a:t>
            </a:r>
          </a:p>
          <a:p>
            <a:pPr algn="just">
              <a:buNone/>
            </a:pPr>
            <a:r>
              <a:rPr lang="en-US" dirty="0" smtClean="0"/>
              <a:t>	Starting at a , you look right and find nothing. You look left and find the type int , so that you say “a is an integer”.</a:t>
            </a:r>
          </a:p>
          <a:p>
            <a:pPr algn="just"/>
            <a:r>
              <a:rPr lang="en-US" b="1" i="1" dirty="0" smtClean="0"/>
              <a:t>int a[N];</a:t>
            </a:r>
            <a:r>
              <a:rPr lang="en-US" dirty="0" smtClean="0"/>
              <a:t>  -- Say “a is an N-element array of type int”.</a:t>
            </a:r>
          </a:p>
          <a:p>
            <a:r>
              <a:rPr lang="en-US" b="1" i="1" dirty="0" smtClean="0"/>
              <a:t>int *a[N];</a:t>
            </a:r>
            <a:r>
              <a:rPr lang="en-US" dirty="0" smtClean="0"/>
              <a:t>         	 </a:t>
            </a:r>
          </a:p>
          <a:p>
            <a:pPr algn="just">
              <a:buNone/>
            </a:pPr>
            <a:r>
              <a:rPr lang="en-US" dirty="0" smtClean="0"/>
              <a:t>	Start at a . Look right, say </a:t>
            </a:r>
            <a:r>
              <a:rPr lang="en-US" i="1" dirty="0" smtClean="0"/>
              <a:t>array of size N</a:t>
            </a:r>
            <a:r>
              <a:rPr lang="en-US" dirty="0" smtClean="0"/>
              <a:t>. Look left and say </a:t>
            </a:r>
            <a:r>
              <a:rPr lang="en-US" i="1" dirty="0" smtClean="0"/>
              <a:t>pointer</a:t>
            </a:r>
            <a:r>
              <a:rPr lang="en-US" dirty="0" smtClean="0"/>
              <a:t>. Look right and see nothing. Look left and say </a:t>
            </a:r>
            <a:r>
              <a:rPr lang="en-US" i="1" dirty="0" smtClean="0"/>
              <a:t>int</a:t>
            </a:r>
            <a:r>
              <a:rPr lang="en-US" dirty="0" smtClean="0"/>
              <a:t>. All together you say </a:t>
            </a:r>
            <a:r>
              <a:rPr lang="en-US" i="1" dirty="0" smtClean="0"/>
              <a:t>a is an array of size N pointers to int</a:t>
            </a:r>
            <a:r>
              <a:rPr lang="en-US" dirty="0" smtClean="0"/>
              <a:t> (or a is an array of N pointers to int).</a:t>
            </a:r>
          </a:p>
          <a:p>
            <a:r>
              <a:rPr lang="en-US" b="1" i="1" dirty="0" smtClean="0"/>
              <a:t>int (*a)[N];</a:t>
            </a:r>
            <a:r>
              <a:rPr lang="en-US" dirty="0" smtClean="0"/>
              <a:t>   	        </a:t>
            </a:r>
          </a:p>
          <a:p>
            <a:pPr algn="just"/>
            <a:r>
              <a:rPr lang="en-US" dirty="0" smtClean="0"/>
              <a:t>The parentheses change the order just like in an expression. When you look right after a , you see the right parenthesis, which you cannot jump over until you look left. Hence, you would say </a:t>
            </a:r>
            <a:r>
              <a:rPr lang="en-US" i="1" dirty="0" smtClean="0"/>
              <a:t>a is a pointer to an array of N </a:t>
            </a:r>
            <a:r>
              <a:rPr lang="en-US" i="1" dirty="0" err="1" smtClean="0"/>
              <a:t>ints</a:t>
            </a:r>
            <a:r>
              <a:rPr lang="en-US" dirty="0" smtClean="0"/>
              <a:t>.</a:t>
            </a:r>
          </a:p>
        </p:txBody>
      </p:sp>
    </p:spTree>
  </p:cSld>
  <p:clrMapOvr>
    <a:masterClrMapping/>
  </p:clrMapOvr>
  <p:transition spd="med">
    <p:wipe/>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a:bodyPr>
          <a:lstStyle/>
          <a:p>
            <a:r>
              <a:rPr lang="en-US" b="1" i="1" dirty="0" smtClean="0"/>
              <a:t>int </a:t>
            </a:r>
            <a:r>
              <a:rPr lang="en-US" b="1" i="1" dirty="0" err="1" smtClean="0"/>
              <a:t>foo</a:t>
            </a:r>
            <a:r>
              <a:rPr lang="en-US" b="1" i="1" dirty="0" smtClean="0"/>
              <a:t>();</a:t>
            </a:r>
            <a:r>
              <a:rPr lang="en-US" dirty="0" smtClean="0"/>
              <a:t>	</a:t>
            </a:r>
          </a:p>
          <a:p>
            <a:pPr algn="just"/>
            <a:r>
              <a:rPr lang="en-US" dirty="0" smtClean="0"/>
              <a:t>Start at </a:t>
            </a:r>
            <a:r>
              <a:rPr lang="en-US" dirty="0" err="1" smtClean="0"/>
              <a:t>foo</a:t>
            </a:r>
            <a:r>
              <a:rPr lang="en-US" dirty="0" smtClean="0"/>
              <a:t> and look right. You see () so say </a:t>
            </a:r>
            <a:r>
              <a:rPr lang="en-US" i="1" dirty="0" smtClean="0"/>
              <a:t>function</a:t>
            </a:r>
            <a:r>
              <a:rPr lang="en-US" dirty="0" smtClean="0"/>
              <a:t>. You look left and see int. Say “</a:t>
            </a:r>
            <a:r>
              <a:rPr lang="en-US" i="1" dirty="0" err="1" smtClean="0"/>
              <a:t>foo</a:t>
            </a:r>
            <a:r>
              <a:rPr lang="en-US" i="1" dirty="0" smtClean="0"/>
              <a:t> is a function returning int”.</a:t>
            </a:r>
          </a:p>
          <a:p>
            <a:pPr algn="just"/>
            <a:r>
              <a:rPr lang="en-US" b="1" i="1" dirty="0" smtClean="0"/>
              <a:t>int *</a:t>
            </a:r>
            <a:r>
              <a:rPr lang="en-US" b="1" i="1" dirty="0" err="1" smtClean="0"/>
              <a:t>foo</a:t>
            </a:r>
            <a:r>
              <a:rPr lang="en-US" b="1" i="1" dirty="0" smtClean="0"/>
              <a:t>(); </a:t>
            </a:r>
            <a:r>
              <a:rPr lang="en-US" dirty="0" smtClean="0"/>
              <a:t>-- Say “</a:t>
            </a:r>
            <a:r>
              <a:rPr lang="en-US" i="1" dirty="0" err="1" smtClean="0"/>
              <a:t>foo</a:t>
            </a:r>
            <a:r>
              <a:rPr lang="en-US" i="1" dirty="0" smtClean="0"/>
              <a:t> is a function returning a pointer to int”</a:t>
            </a:r>
            <a:r>
              <a:rPr lang="en-US" dirty="0" smtClean="0"/>
              <a:t>.</a:t>
            </a:r>
          </a:p>
          <a:p>
            <a:pPr algn="just"/>
            <a:r>
              <a:rPr lang="en-US" b="1" i="1" dirty="0" smtClean="0"/>
              <a:t>int (*</a:t>
            </a:r>
            <a:r>
              <a:rPr lang="en-US" b="1" i="1" dirty="0" err="1" smtClean="0"/>
              <a:t>foo</a:t>
            </a:r>
            <a:r>
              <a:rPr lang="en-US" b="1" i="1" dirty="0" smtClean="0"/>
              <a:t>)();</a:t>
            </a:r>
          </a:p>
          <a:p>
            <a:pPr algn="just"/>
            <a:r>
              <a:rPr lang="en-US" dirty="0" smtClean="0"/>
              <a:t>Start at </a:t>
            </a:r>
            <a:r>
              <a:rPr lang="en-US" i="1" dirty="0" err="1" smtClean="0"/>
              <a:t>foo</a:t>
            </a:r>
            <a:r>
              <a:rPr lang="en-US" dirty="0" smtClean="0"/>
              <a:t> and see nothing to the right because of right parentheses. So, to the left, you say </a:t>
            </a:r>
            <a:r>
              <a:rPr lang="en-US" i="1" dirty="0" smtClean="0"/>
              <a:t>pointer</a:t>
            </a:r>
            <a:r>
              <a:rPr lang="en-US" dirty="0" smtClean="0"/>
              <a:t>. Then to the right outside you see </a:t>
            </a:r>
            <a:r>
              <a:rPr lang="en-US" i="1" dirty="0" smtClean="0"/>
              <a:t>function</a:t>
            </a:r>
            <a:r>
              <a:rPr lang="en-US" dirty="0" smtClean="0"/>
              <a:t>. Then left you see int . So you say “</a:t>
            </a:r>
            <a:r>
              <a:rPr lang="en-US" i="1" dirty="0" err="1" smtClean="0"/>
              <a:t>foo</a:t>
            </a:r>
            <a:r>
              <a:rPr lang="en-US" i="1" dirty="0" smtClean="0"/>
              <a:t> is a pointer to a function returning int”</a:t>
            </a:r>
            <a:r>
              <a:rPr lang="en-US" dirty="0" smtClean="0"/>
              <a:t>.</a:t>
            </a:r>
            <a:endParaRPr lang="en-US" b="1" i="1" dirty="0" smtClean="0"/>
          </a:p>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101</a:t>
            </a:fld>
            <a:endParaRPr lang="en-US"/>
          </a:p>
        </p:txBody>
      </p:sp>
    </p:spTree>
  </p:cSld>
  <p:clrMapOvr>
    <a:masterClrMapping/>
  </p:clrMapOvr>
  <p:transition spd="med">
    <p:wipe/>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a:bodyPr>
          <a:lstStyle/>
          <a:p>
            <a:pPr algn="just"/>
            <a:r>
              <a:rPr lang="en-US" b="1" i="1" dirty="0" smtClean="0"/>
              <a:t>int (*a[N])();</a:t>
            </a:r>
            <a:r>
              <a:rPr lang="en-US" dirty="0" smtClean="0"/>
              <a:t>   -- Say “a is an array of N pointers to functions returning int”.</a:t>
            </a:r>
          </a:p>
          <a:p>
            <a:r>
              <a:rPr lang="en-US" b="1" i="1" dirty="0" smtClean="0"/>
              <a:t>int (*a[N])(int); </a:t>
            </a:r>
            <a:r>
              <a:rPr lang="en-US" i="1" dirty="0" smtClean="0"/>
              <a:t>-- </a:t>
            </a:r>
            <a:r>
              <a:rPr lang="en-US" dirty="0" smtClean="0"/>
              <a:t>Say “a is an array of N pointers to functions that each take an int as an argument and return int”. </a:t>
            </a:r>
          </a:p>
          <a:p>
            <a:r>
              <a:rPr lang="en-US" b="1" i="1" dirty="0" smtClean="0"/>
              <a:t>int *(*a[N])(int);</a:t>
            </a:r>
            <a:r>
              <a:rPr lang="en-US" dirty="0" smtClean="0"/>
              <a:t>  -- Say “a is an array of N pointers to functions that each take an int as an argument and return a pointer to an int”.</a:t>
            </a:r>
            <a:endParaRPr lang="en-US" b="1" i="1" dirty="0" smtClean="0"/>
          </a:p>
          <a:p>
            <a:r>
              <a:rPr lang="en-US" b="1" i="1" dirty="0" smtClean="0"/>
              <a:t>int (*(*a)[N])(); </a:t>
            </a:r>
            <a:r>
              <a:rPr lang="en-US" dirty="0" smtClean="0"/>
              <a:t>-- Say “a is a </a:t>
            </a:r>
            <a:r>
              <a:rPr lang="en-US" i="1" dirty="0" smtClean="0"/>
              <a:t>pointer to an array of N pointers to functions returning </a:t>
            </a:r>
            <a:r>
              <a:rPr lang="en-US" i="1" smtClean="0"/>
              <a:t>integers</a:t>
            </a:r>
            <a:r>
              <a:rPr lang="en-US" smtClean="0"/>
              <a:t>.”</a:t>
            </a:r>
            <a:endParaRPr lang="en-US" b="1" i="1" dirty="0" smtClean="0"/>
          </a:p>
        </p:txBody>
      </p:sp>
      <p:sp>
        <p:nvSpPr>
          <p:cNvPr id="6" name="Slide Number Placeholder 5"/>
          <p:cNvSpPr>
            <a:spLocks noGrp="1"/>
          </p:cNvSpPr>
          <p:nvPr>
            <p:ph type="sldNum" sz="quarter" idx="12"/>
          </p:nvPr>
        </p:nvSpPr>
        <p:spPr/>
        <p:txBody>
          <a:bodyPr/>
          <a:lstStyle/>
          <a:p>
            <a:fld id="{B6F15528-21DE-4FAA-801E-634DDDAF4B2B}" type="slidenum">
              <a:rPr lang="en-US" smtClean="0"/>
              <a:pPr/>
              <a:t>102</a:t>
            </a:fld>
            <a:endParaRPr lang="en-US"/>
          </a:p>
        </p:txBody>
      </p:sp>
    </p:spTree>
  </p:cSld>
  <p:clrMapOvr>
    <a:masterClrMapping/>
  </p:clrMapOvr>
  <p:transition spd="med">
    <p:wipe/>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Summary</a:t>
            </a:r>
            <a:endParaRPr lang="en-US" b="1" u="sng" dirty="0"/>
          </a:p>
        </p:txBody>
      </p:sp>
      <p:sp>
        <p:nvSpPr>
          <p:cNvPr id="3" name="Content Placeholder 2"/>
          <p:cNvSpPr>
            <a:spLocks noGrp="1"/>
          </p:cNvSpPr>
          <p:nvPr>
            <p:ph idx="1"/>
          </p:nvPr>
        </p:nvSpPr>
        <p:spPr/>
        <p:txBody>
          <a:bodyPr/>
          <a:lstStyle/>
          <a:p>
            <a:pPr marL="457200" indent="-457200">
              <a:buFont typeface="+mj-lt"/>
              <a:buAutoNum type="alphaLcParenR"/>
            </a:pPr>
            <a:r>
              <a:rPr lang="en-US" sz="2000" b="1" dirty="0" smtClean="0"/>
              <a:t>int *</a:t>
            </a:r>
            <a:r>
              <a:rPr lang="en-US" sz="2000" b="1" dirty="0" err="1" smtClean="0"/>
              <a:t>ptr_to_int</a:t>
            </a:r>
            <a:r>
              <a:rPr lang="en-US" sz="2000" b="1" dirty="0" smtClean="0"/>
              <a:t>;</a:t>
            </a:r>
          </a:p>
          <a:p>
            <a:pPr marL="457200" indent="-457200">
              <a:buFont typeface="+mj-lt"/>
              <a:buAutoNum type="alphaLcParenR"/>
            </a:pPr>
            <a:r>
              <a:rPr lang="en-US" sz="2000" b="1" dirty="0" smtClean="0"/>
              <a:t>int *</a:t>
            </a:r>
            <a:r>
              <a:rPr lang="en-US" sz="2000" b="1" dirty="0" err="1" smtClean="0"/>
              <a:t>func_returning_ptr_to_int</a:t>
            </a:r>
            <a:r>
              <a:rPr lang="en-US" sz="2000" b="1" dirty="0" smtClean="0"/>
              <a:t>();</a:t>
            </a:r>
          </a:p>
          <a:p>
            <a:pPr marL="457200" indent="-457200">
              <a:buFont typeface="+mj-lt"/>
              <a:buAutoNum type="alphaLcParenR"/>
            </a:pPr>
            <a:r>
              <a:rPr lang="en-US" sz="2000" b="1" dirty="0" smtClean="0"/>
              <a:t>int (*</a:t>
            </a:r>
            <a:r>
              <a:rPr lang="en-US" sz="2000" b="1" dirty="0" err="1" smtClean="0"/>
              <a:t>ptr_to_func_returning_int</a:t>
            </a:r>
            <a:r>
              <a:rPr lang="en-US" sz="2000" b="1" dirty="0" smtClean="0"/>
              <a:t>)();</a:t>
            </a:r>
          </a:p>
          <a:p>
            <a:pPr marL="457200" indent="-457200">
              <a:buFont typeface="+mj-lt"/>
              <a:buAutoNum type="alphaLcParenR"/>
            </a:pPr>
            <a:r>
              <a:rPr lang="en-US" sz="2000" b="1" dirty="0" smtClean="0"/>
              <a:t>int (*</a:t>
            </a:r>
            <a:r>
              <a:rPr lang="en-US" sz="2000" b="1" dirty="0" err="1" smtClean="0"/>
              <a:t>array_of_ptr_to_func_returning_int</a:t>
            </a:r>
            <a:r>
              <a:rPr lang="en-US" sz="2000" b="1" dirty="0" smtClean="0"/>
              <a:t>[])();</a:t>
            </a:r>
          </a:p>
          <a:p>
            <a:pPr marL="457200" indent="-457200">
              <a:buFont typeface="+mj-lt"/>
              <a:buAutoNum type="alphaLcParenR"/>
            </a:pPr>
            <a:r>
              <a:rPr lang="en-US" sz="2000" b="1" dirty="0" smtClean="0"/>
              <a:t>int (*(*</a:t>
            </a:r>
            <a:r>
              <a:rPr lang="en-US" sz="2000" b="1" dirty="0" err="1" smtClean="0"/>
              <a:t>ptr_to_an_array_of_ptr_to_func_returning_int</a:t>
            </a:r>
            <a:r>
              <a:rPr lang="en-US" sz="2000" b="1" dirty="0" smtClean="0"/>
              <a:t>)[])();</a:t>
            </a:r>
          </a:p>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103</a:t>
            </a:fld>
            <a:endParaRPr lang="en-US"/>
          </a:p>
        </p:txBody>
      </p:sp>
    </p:spTree>
  </p:cSld>
  <p:clrMapOvr>
    <a:masterClrMapping/>
  </p:clrMapOvr>
  <p:transition spd="med">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Pointer declaration…</a:t>
            </a:r>
            <a:endParaRPr lang="en-US" dirty="0"/>
          </a:p>
        </p:txBody>
      </p:sp>
      <p:sp>
        <p:nvSpPr>
          <p:cNvPr id="3" name="Content Placeholder 2"/>
          <p:cNvSpPr>
            <a:spLocks noGrp="1"/>
          </p:cNvSpPr>
          <p:nvPr>
            <p:ph idx="1"/>
          </p:nvPr>
        </p:nvSpPr>
        <p:spPr>
          <a:xfrm>
            <a:off x="457200" y="1935480"/>
            <a:ext cx="8229600" cy="4541520"/>
          </a:xfrm>
        </p:spPr>
        <p:txBody>
          <a:bodyPr>
            <a:normAutofit/>
          </a:bodyPr>
          <a:lstStyle/>
          <a:p>
            <a:pPr algn="just"/>
            <a:r>
              <a:rPr lang="en-US" dirty="0" smtClean="0"/>
              <a:t>Syntax:		</a:t>
            </a:r>
            <a:r>
              <a:rPr lang="en-US" i="1" dirty="0" smtClean="0">
                <a:solidFill>
                  <a:srgbClr val="FF0000"/>
                </a:solidFill>
              </a:rPr>
              <a:t>data_type *</a:t>
            </a:r>
            <a:r>
              <a:rPr lang="en-US" i="1" dirty="0" err="1" smtClean="0">
                <a:solidFill>
                  <a:srgbClr val="FF0000"/>
                </a:solidFill>
              </a:rPr>
              <a:t>pointer_name</a:t>
            </a:r>
            <a:r>
              <a:rPr lang="en-US" i="1" dirty="0" smtClean="0">
                <a:solidFill>
                  <a:srgbClr val="FF0000"/>
                </a:solidFill>
              </a:rPr>
              <a:t>;</a:t>
            </a:r>
          </a:p>
          <a:p>
            <a:pPr algn="just">
              <a:buNone/>
            </a:pPr>
            <a:r>
              <a:rPr lang="en-US" dirty="0" smtClean="0"/>
              <a:t>	This declaration tells the compiler three things about the variable </a:t>
            </a:r>
            <a:r>
              <a:rPr lang="en-US" i="1" dirty="0" err="1" smtClean="0"/>
              <a:t>pointer_name</a:t>
            </a:r>
            <a:r>
              <a:rPr lang="en-US" dirty="0" smtClean="0"/>
              <a:t>:</a:t>
            </a:r>
          </a:p>
          <a:p>
            <a:pPr marL="850392" lvl="1" indent="-457200" algn="just">
              <a:buFont typeface="+mj-lt"/>
              <a:buAutoNum type="arabicPeriod"/>
            </a:pPr>
            <a:r>
              <a:rPr lang="en-US" dirty="0" smtClean="0"/>
              <a:t>The asterisk (*) tells that the variable </a:t>
            </a:r>
            <a:r>
              <a:rPr lang="en-US" i="1" dirty="0" err="1" smtClean="0"/>
              <a:t>pointer_name</a:t>
            </a:r>
            <a:r>
              <a:rPr lang="en-US" dirty="0" smtClean="0"/>
              <a:t> is a pointer  variable</a:t>
            </a:r>
          </a:p>
          <a:p>
            <a:pPr marL="850392" lvl="1" indent="-457200" algn="just">
              <a:buFont typeface="+mj-lt"/>
              <a:buAutoNum type="arabicPeriod"/>
            </a:pPr>
            <a:r>
              <a:rPr lang="en-US" i="1" dirty="0" err="1" smtClean="0"/>
              <a:t>pointer_name</a:t>
            </a:r>
            <a:r>
              <a:rPr lang="en-US" i="1" dirty="0" smtClean="0"/>
              <a:t>  </a:t>
            </a:r>
            <a:r>
              <a:rPr lang="en-US" dirty="0" smtClean="0"/>
              <a:t>needs a memory location</a:t>
            </a:r>
          </a:p>
          <a:p>
            <a:pPr marL="850392" lvl="1" indent="-457200" algn="just">
              <a:buFont typeface="+mj-lt"/>
              <a:buAutoNum type="arabicPeriod"/>
            </a:pPr>
            <a:r>
              <a:rPr lang="en-US" i="1" dirty="0" err="1" smtClean="0"/>
              <a:t>pointer_name</a:t>
            </a:r>
            <a:r>
              <a:rPr lang="en-US" dirty="0" smtClean="0"/>
              <a:t> points to a variable of type </a:t>
            </a:r>
            <a:r>
              <a:rPr lang="en-US" i="1" dirty="0" smtClean="0"/>
              <a:t>data_type</a:t>
            </a:r>
            <a:r>
              <a:rPr lang="en-US" dirty="0" smtClean="0"/>
              <a:t> (i.e. </a:t>
            </a:r>
            <a:r>
              <a:rPr lang="en-US" i="1" dirty="0" err="1" smtClean="0"/>
              <a:t>pointer_name</a:t>
            </a:r>
            <a:r>
              <a:rPr lang="en-US" i="1" dirty="0" smtClean="0"/>
              <a:t> </a:t>
            </a:r>
            <a:r>
              <a:rPr lang="en-US" dirty="0" smtClean="0"/>
              <a:t>holds the address of type </a:t>
            </a:r>
            <a:r>
              <a:rPr lang="en-US" i="1" dirty="0" smtClean="0"/>
              <a:t>data_type</a:t>
            </a:r>
            <a:r>
              <a:rPr lang="en-US" dirty="0" smtClean="0"/>
              <a:t>) (i.e. </a:t>
            </a:r>
            <a:r>
              <a:rPr lang="en-US" i="1" dirty="0" smtClean="0"/>
              <a:t>data_type </a:t>
            </a:r>
            <a:r>
              <a:rPr lang="en-US" dirty="0" smtClean="0"/>
              <a:t>refers to the data type of the variable being pointed to by </a:t>
            </a:r>
            <a:r>
              <a:rPr lang="en-US" i="1" dirty="0" err="1" smtClean="0"/>
              <a:t>pointer_name</a:t>
            </a:r>
            <a:r>
              <a:rPr lang="en-US" i="1" dirty="0" smtClean="0"/>
              <a:t> </a:t>
            </a:r>
            <a:r>
              <a:rPr lang="en-US" dirty="0" smtClean="0"/>
              <a:t>and not the type of the value of the pointer)</a:t>
            </a:r>
            <a:endParaRPr lang="en-US" i="1"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transition spd="med">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Pointer declaration…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Example:</a:t>
            </a:r>
          </a:p>
          <a:p>
            <a:pPr>
              <a:buNone/>
            </a:pPr>
            <a:r>
              <a:rPr lang="en-US" dirty="0" smtClean="0"/>
              <a:t>		</a:t>
            </a:r>
            <a:r>
              <a:rPr lang="en-US" i="1" dirty="0" smtClean="0"/>
              <a:t>int *p;</a:t>
            </a:r>
          </a:p>
          <a:p>
            <a:pPr algn="just"/>
            <a:r>
              <a:rPr lang="en-US" dirty="0" smtClean="0"/>
              <a:t>This signifies that </a:t>
            </a:r>
            <a:r>
              <a:rPr lang="en-US" i="1" dirty="0" smtClean="0"/>
              <a:t>p </a:t>
            </a:r>
            <a:r>
              <a:rPr lang="en-US" dirty="0" smtClean="0"/>
              <a:t>is a pointer variable and it can store the address of an integer variable (</a:t>
            </a:r>
            <a:r>
              <a:rPr lang="en-US" dirty="0" smtClean="0">
                <a:solidFill>
                  <a:srgbClr val="FF0000"/>
                </a:solidFill>
              </a:rPr>
              <a:t>The address of float variable cannot be stored in it</a:t>
            </a:r>
            <a:r>
              <a:rPr lang="en-US" dirty="0" smtClean="0"/>
              <a:t>).</a:t>
            </a:r>
          </a:p>
          <a:p>
            <a:pPr algn="just"/>
            <a:endParaRPr lang="en-US" dirty="0" smtClean="0"/>
          </a:p>
          <a:p>
            <a:pPr algn="just"/>
            <a:r>
              <a:rPr lang="en-US" dirty="0" smtClean="0"/>
              <a:t>Valid Example			Invalid Example</a:t>
            </a:r>
          </a:p>
          <a:p>
            <a:pPr algn="just">
              <a:buNone/>
            </a:pPr>
            <a:r>
              <a:rPr lang="en-US" dirty="0" smtClean="0"/>
              <a:t>	</a:t>
            </a:r>
            <a:r>
              <a:rPr lang="en-US" dirty="0" smtClean="0">
                <a:solidFill>
                  <a:srgbClr val="FF0000"/>
                </a:solidFill>
              </a:rPr>
              <a:t>int *p;				int *p;</a:t>
            </a:r>
          </a:p>
          <a:p>
            <a:pPr algn="just">
              <a:buNone/>
            </a:pPr>
            <a:r>
              <a:rPr lang="en-US" dirty="0" smtClean="0">
                <a:solidFill>
                  <a:srgbClr val="FF0000"/>
                </a:solidFill>
              </a:rPr>
              <a:t>	int num;				float num;</a:t>
            </a:r>
          </a:p>
          <a:p>
            <a:pPr algn="just">
              <a:buNone/>
            </a:pPr>
            <a:r>
              <a:rPr lang="en-US" dirty="0" smtClean="0">
                <a:solidFill>
                  <a:srgbClr val="FF0000"/>
                </a:solidFill>
              </a:rPr>
              <a:t>	p=&amp;num;				p=&amp;num; /*compiler may 							not detect*/		</a:t>
            </a:r>
            <a:r>
              <a:rPr lang="en-US" dirty="0" smtClean="0"/>
              <a:t>	</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transition spd="med">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6019800" cy="856488"/>
          </a:xfrm>
        </p:spPr>
        <p:txBody>
          <a:bodyPr/>
          <a:lstStyle/>
          <a:p>
            <a:r>
              <a:rPr lang="en-US" dirty="0" smtClean="0"/>
              <a:t>Pointer initialization</a:t>
            </a:r>
            <a:endParaRPr lang="en-US" dirty="0"/>
          </a:p>
        </p:txBody>
      </p:sp>
      <p:sp>
        <p:nvSpPr>
          <p:cNvPr id="3" name="Content Placeholder 2"/>
          <p:cNvSpPr>
            <a:spLocks noGrp="1"/>
          </p:cNvSpPr>
          <p:nvPr>
            <p:ph idx="1"/>
          </p:nvPr>
        </p:nvSpPr>
        <p:spPr>
          <a:xfrm>
            <a:off x="304800" y="1524000"/>
            <a:ext cx="8686800" cy="4800600"/>
          </a:xfrm>
        </p:spPr>
        <p:txBody>
          <a:bodyPr>
            <a:normAutofit lnSpcReduction="10000"/>
          </a:bodyPr>
          <a:lstStyle/>
          <a:p>
            <a:pPr algn="just"/>
            <a:r>
              <a:rPr lang="en-US" dirty="0" smtClean="0"/>
              <a:t>Once a pointer variable has been declared, it can be made to point to a variable using an assignment statement such as:</a:t>
            </a:r>
          </a:p>
          <a:p>
            <a:pPr algn="just">
              <a:buNone/>
            </a:pPr>
            <a:r>
              <a:rPr lang="en-US" dirty="0" smtClean="0"/>
              <a:t>		</a:t>
            </a:r>
            <a:r>
              <a:rPr lang="en-US" i="1" dirty="0" err="1" smtClean="0">
                <a:solidFill>
                  <a:srgbClr val="FF0000"/>
                </a:solidFill>
              </a:rPr>
              <a:t>pointer_name</a:t>
            </a:r>
            <a:r>
              <a:rPr lang="en-US" i="1" dirty="0" smtClean="0">
                <a:solidFill>
                  <a:srgbClr val="FF0000"/>
                </a:solidFill>
              </a:rPr>
              <a:t> </a:t>
            </a:r>
            <a:r>
              <a:rPr lang="en-US" dirty="0" smtClean="0">
                <a:solidFill>
                  <a:srgbClr val="FF0000"/>
                </a:solidFill>
              </a:rPr>
              <a:t>= &amp;</a:t>
            </a:r>
            <a:r>
              <a:rPr lang="en-US" i="1" dirty="0" smtClean="0">
                <a:solidFill>
                  <a:srgbClr val="FF0000"/>
                </a:solidFill>
              </a:rPr>
              <a:t>variable_name;</a:t>
            </a:r>
          </a:p>
          <a:p>
            <a:pPr algn="just">
              <a:buNone/>
            </a:pPr>
            <a:r>
              <a:rPr lang="en-US" dirty="0" smtClean="0"/>
              <a:t>	which causes the </a:t>
            </a:r>
            <a:r>
              <a:rPr lang="en-US" dirty="0" err="1" smtClean="0"/>
              <a:t>pointer_name</a:t>
            </a:r>
            <a:r>
              <a:rPr lang="en-US" dirty="0" smtClean="0"/>
              <a:t> to point to variable_name.</a:t>
            </a:r>
          </a:p>
          <a:p>
            <a:pPr algn="just"/>
            <a:r>
              <a:rPr lang="en-US" dirty="0" smtClean="0"/>
              <a:t>Example:		</a:t>
            </a:r>
            <a:r>
              <a:rPr lang="en-US" dirty="0" smtClean="0">
                <a:solidFill>
                  <a:srgbClr val="FF0000"/>
                </a:solidFill>
              </a:rPr>
              <a:t>int *p, num;</a:t>
            </a:r>
          </a:p>
          <a:p>
            <a:pPr algn="just">
              <a:buNone/>
            </a:pPr>
            <a:r>
              <a:rPr lang="en-US" dirty="0" smtClean="0">
                <a:solidFill>
                  <a:srgbClr val="FF0000"/>
                </a:solidFill>
              </a:rPr>
              <a:t>				p=&amp;num;</a:t>
            </a:r>
          </a:p>
          <a:p>
            <a:pPr algn="just"/>
            <a:r>
              <a:rPr lang="en-US" dirty="0" smtClean="0"/>
              <a:t>Here, </a:t>
            </a:r>
            <a:r>
              <a:rPr lang="en-US" i="1" dirty="0" smtClean="0"/>
              <a:t>p</a:t>
            </a:r>
            <a:r>
              <a:rPr lang="en-US" dirty="0" smtClean="0"/>
              <a:t> contains address of </a:t>
            </a:r>
            <a:r>
              <a:rPr lang="en-US" i="1" dirty="0" smtClean="0"/>
              <a:t>num </a:t>
            </a:r>
            <a:r>
              <a:rPr lang="en-US" dirty="0" smtClean="0"/>
              <a:t>(or </a:t>
            </a:r>
            <a:r>
              <a:rPr lang="en-US" i="1" dirty="0" smtClean="0"/>
              <a:t>p </a:t>
            </a:r>
            <a:r>
              <a:rPr lang="en-US" dirty="0" smtClean="0"/>
              <a:t>points to </a:t>
            </a:r>
            <a:r>
              <a:rPr lang="en-US" i="1" dirty="0" smtClean="0"/>
              <a:t>num</a:t>
            </a:r>
            <a:r>
              <a:rPr lang="en-US" dirty="0" smtClean="0"/>
              <a:t>). This is called </a:t>
            </a:r>
            <a:r>
              <a:rPr lang="en-US" i="1" dirty="0" smtClean="0"/>
              <a:t>pointer initialization.</a:t>
            </a:r>
          </a:p>
          <a:p>
            <a:pPr algn="just"/>
            <a:r>
              <a:rPr lang="en-US" dirty="0" smtClean="0"/>
              <a:t>Note: Before a </a:t>
            </a:r>
            <a:r>
              <a:rPr lang="en-US" i="1" dirty="0" smtClean="0"/>
              <a:t>pointer </a:t>
            </a:r>
            <a:r>
              <a:rPr lang="en-US" dirty="0" smtClean="0"/>
              <a:t>is initialized, it should not be used.</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transition spd="med">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Pointer initialization…</a:t>
            </a:r>
            <a:endParaRPr lang="en-US" dirty="0"/>
          </a:p>
        </p:txBody>
      </p:sp>
      <p:sp>
        <p:nvSpPr>
          <p:cNvPr id="3" name="Content Placeholder 2"/>
          <p:cNvSpPr>
            <a:spLocks noGrp="1"/>
          </p:cNvSpPr>
          <p:nvPr>
            <p:ph idx="1"/>
          </p:nvPr>
        </p:nvSpPr>
        <p:spPr/>
        <p:txBody>
          <a:bodyPr>
            <a:normAutofit/>
          </a:bodyPr>
          <a:lstStyle/>
          <a:p>
            <a:r>
              <a:rPr lang="en-US" sz="2800" b="1" u="sng" dirty="0" smtClean="0"/>
              <a:t>Note:</a:t>
            </a:r>
            <a:endParaRPr lang="en-US" b="1" u="sng" dirty="0" smtClean="0"/>
          </a:p>
          <a:p>
            <a:pPr marL="880110" lvl="1" indent="-514350">
              <a:buFont typeface="+mj-lt"/>
              <a:buAutoNum type="arabicPeriod"/>
            </a:pPr>
            <a:r>
              <a:rPr lang="en-US" dirty="0" smtClean="0">
                <a:solidFill>
                  <a:srgbClr val="FF0000"/>
                </a:solidFill>
              </a:rPr>
              <a:t>int *</a:t>
            </a:r>
            <a:r>
              <a:rPr lang="en-US" dirty="0" err="1" smtClean="0">
                <a:solidFill>
                  <a:srgbClr val="FF0000"/>
                </a:solidFill>
              </a:rPr>
              <a:t>ptr</a:t>
            </a:r>
            <a:r>
              <a:rPr lang="en-US" dirty="0" smtClean="0">
                <a:solidFill>
                  <a:srgbClr val="FF0000"/>
                </a:solidFill>
              </a:rPr>
              <a:t>;</a:t>
            </a:r>
          </a:p>
          <a:p>
            <a:pPr marL="880110" lvl="1" indent="-514350">
              <a:buNone/>
            </a:pPr>
            <a:r>
              <a:rPr lang="en-US" dirty="0" smtClean="0">
                <a:solidFill>
                  <a:srgbClr val="FF0000"/>
                </a:solidFill>
              </a:rPr>
              <a:t>	</a:t>
            </a:r>
            <a:r>
              <a:rPr lang="en-US" dirty="0" err="1" smtClean="0">
                <a:solidFill>
                  <a:srgbClr val="FF0000"/>
                </a:solidFill>
              </a:rPr>
              <a:t>ptr</a:t>
            </a:r>
            <a:r>
              <a:rPr lang="en-US" dirty="0" smtClean="0">
                <a:solidFill>
                  <a:srgbClr val="FF0000"/>
                </a:solidFill>
              </a:rPr>
              <a:t>=5000;		//wrong</a:t>
            </a:r>
          </a:p>
          <a:p>
            <a:pPr marL="880110" lvl="1" indent="-514350">
              <a:buFont typeface="+mj-lt"/>
              <a:buAutoNum type="arabicPeriod" startAt="2"/>
            </a:pPr>
            <a:r>
              <a:rPr lang="en-US" dirty="0" smtClean="0">
                <a:solidFill>
                  <a:srgbClr val="FF0000"/>
                </a:solidFill>
              </a:rPr>
              <a:t>int  x, *</a:t>
            </a:r>
            <a:r>
              <a:rPr lang="en-US" dirty="0" err="1" smtClean="0">
                <a:solidFill>
                  <a:srgbClr val="FF0000"/>
                </a:solidFill>
              </a:rPr>
              <a:t>ptr</a:t>
            </a:r>
            <a:r>
              <a:rPr lang="en-US" dirty="0" smtClean="0">
                <a:solidFill>
                  <a:srgbClr val="FF0000"/>
                </a:solidFill>
              </a:rPr>
              <a:t>=&amp;x;	//correct</a:t>
            </a:r>
          </a:p>
          <a:p>
            <a:pPr marL="880110" lvl="1" indent="-514350">
              <a:buFont typeface="+mj-lt"/>
              <a:buAutoNum type="arabicPeriod" startAt="2"/>
            </a:pPr>
            <a:r>
              <a:rPr lang="en-US" dirty="0" smtClean="0">
                <a:solidFill>
                  <a:srgbClr val="FF0000"/>
                </a:solidFill>
              </a:rPr>
              <a:t>int  *</a:t>
            </a:r>
            <a:r>
              <a:rPr lang="en-US" dirty="0" err="1" smtClean="0">
                <a:solidFill>
                  <a:srgbClr val="FF0000"/>
                </a:solidFill>
              </a:rPr>
              <a:t>ptr</a:t>
            </a:r>
            <a:r>
              <a:rPr lang="en-US" dirty="0" smtClean="0">
                <a:solidFill>
                  <a:srgbClr val="FF0000"/>
                </a:solidFill>
              </a:rPr>
              <a:t>=&amp;x, x;	//wrong</a:t>
            </a:r>
          </a:p>
          <a:p>
            <a:pPr marL="880110" lvl="1" indent="-514350">
              <a:buFont typeface="+mj-lt"/>
              <a:buAutoNum type="arabicPeriod" startAt="2"/>
            </a:pPr>
            <a:endParaRPr lang="en-US" dirty="0" smtClean="0"/>
          </a:p>
          <a:p>
            <a:pPr>
              <a:buNone/>
            </a:pPr>
            <a:r>
              <a:rPr lang="en-US" dirty="0" smtClean="0"/>
              <a:t>		</a:t>
            </a:r>
          </a:p>
          <a:p>
            <a:endParaRPr lang="en-US" dirty="0" smtClean="0"/>
          </a:p>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transition spd="med">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334000"/>
          </a:xfrm>
        </p:spPr>
        <p:txBody>
          <a:bodyPr>
            <a:normAutofit/>
          </a:bodyPr>
          <a:lstStyle/>
          <a:p>
            <a:pPr>
              <a:buNone/>
            </a:pPr>
            <a:r>
              <a:rPr lang="en-US" sz="2000" dirty="0" smtClean="0"/>
              <a:t>#include &lt;stdio.h&gt;</a:t>
            </a:r>
          </a:p>
          <a:p>
            <a:pPr>
              <a:buNone/>
            </a:pPr>
            <a:r>
              <a:rPr lang="en-US" sz="2000" dirty="0" smtClean="0"/>
              <a:t>#include &lt;conio.h&gt;</a:t>
            </a:r>
          </a:p>
          <a:p>
            <a:pPr>
              <a:buNone/>
            </a:pPr>
            <a:r>
              <a:rPr lang="en-US" sz="2000" dirty="0" smtClean="0"/>
              <a:t>void main()</a:t>
            </a:r>
          </a:p>
          <a:p>
            <a:pPr>
              <a:buNone/>
            </a:pPr>
            <a:r>
              <a:rPr lang="en-US" sz="2000" dirty="0" smtClean="0"/>
              <a:t>{</a:t>
            </a:r>
          </a:p>
          <a:p>
            <a:pPr>
              <a:buNone/>
            </a:pPr>
            <a:r>
              <a:rPr lang="en-US" sz="2000" dirty="0" smtClean="0"/>
              <a:t>int  x=10,*p=&amp;x;</a:t>
            </a:r>
          </a:p>
          <a:p>
            <a:pPr>
              <a:buNone/>
            </a:pPr>
            <a:r>
              <a:rPr lang="en-US" sz="2000" dirty="0" smtClean="0"/>
              <a:t>clrscr();</a:t>
            </a:r>
          </a:p>
          <a:p>
            <a:pPr>
              <a:buNone/>
            </a:pPr>
            <a:r>
              <a:rPr lang="en-US" sz="2000" dirty="0" smtClean="0"/>
              <a:t>printf("\n The address of x is:%u", &amp;x);</a:t>
            </a:r>
          </a:p>
          <a:p>
            <a:pPr>
              <a:buNone/>
            </a:pPr>
            <a:r>
              <a:rPr lang="en-US" sz="2000" dirty="0" smtClean="0"/>
              <a:t>printf("\n The address of x (value of p or address pointed by p) is:%u", p);</a:t>
            </a:r>
          </a:p>
          <a:p>
            <a:pPr>
              <a:buNone/>
            </a:pPr>
            <a:r>
              <a:rPr lang="en-US" sz="2000" dirty="0" smtClean="0"/>
              <a:t>printf("\n The value of x is:%d", x);</a:t>
            </a:r>
          </a:p>
          <a:p>
            <a:pPr>
              <a:buNone/>
            </a:pPr>
            <a:r>
              <a:rPr lang="en-US" sz="2000" dirty="0" smtClean="0"/>
              <a:t>printf("\n The value of x (value pointed by p)is:%u", *p);</a:t>
            </a:r>
          </a:p>
          <a:p>
            <a:pPr>
              <a:buNone/>
            </a:pPr>
            <a:r>
              <a:rPr lang="en-US" sz="2000" dirty="0" smtClean="0"/>
              <a:t>printf("\n The address of p is:%u", &amp;p);</a:t>
            </a:r>
          </a:p>
          <a:p>
            <a:pPr>
              <a:buNone/>
            </a:pPr>
            <a:r>
              <a:rPr lang="en-US" sz="2000" dirty="0" smtClean="0"/>
              <a:t>getch();</a:t>
            </a:r>
          </a:p>
          <a:p>
            <a:pPr>
              <a:buNone/>
            </a:pPr>
            <a:r>
              <a:rPr lang="en-US" sz="2000" dirty="0" smtClean="0"/>
              <a:t>}</a:t>
            </a:r>
          </a:p>
        </p:txBody>
      </p:sp>
      <p:sp>
        <p:nvSpPr>
          <p:cNvPr id="6" name="Slide Number Placeholder 5"/>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transition spd="med">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04088"/>
            <a:ext cx="8686800" cy="1143000"/>
          </a:xfrm>
        </p:spPr>
        <p:txBody>
          <a:bodyPr>
            <a:normAutofit/>
          </a:bodyPr>
          <a:lstStyle/>
          <a:p>
            <a:r>
              <a:rPr lang="en-US" dirty="0" smtClean="0"/>
              <a:t>The * (star or asterisk) operator</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When * is used with variable declaration before a variable’s name, it becomes a pointer variable, </a:t>
            </a:r>
            <a:r>
              <a:rPr lang="en-US" dirty="0" smtClean="0">
                <a:solidFill>
                  <a:srgbClr val="FF0000"/>
                </a:solidFill>
              </a:rPr>
              <a:t>not a normal variable</a:t>
            </a:r>
            <a:r>
              <a:rPr lang="en-US" dirty="0" smtClean="0"/>
              <a:t>. E.g. </a:t>
            </a:r>
            <a:r>
              <a:rPr lang="en-US" dirty="0" smtClean="0">
                <a:solidFill>
                  <a:srgbClr val="FF0000"/>
                </a:solidFill>
              </a:rPr>
              <a:t>int *p;</a:t>
            </a:r>
          </a:p>
          <a:p>
            <a:pPr algn="just"/>
            <a:r>
              <a:rPr lang="en-US" dirty="0" smtClean="0"/>
              <a:t>When * is used in front of pointer variable, it indirectly references </a:t>
            </a:r>
            <a:r>
              <a:rPr lang="en-US" i="1" dirty="0" smtClean="0"/>
              <a:t>the value at that address</a:t>
            </a:r>
            <a:r>
              <a:rPr lang="en-US" dirty="0" smtClean="0"/>
              <a:t> stored in the pointer. In this case * is also called </a:t>
            </a:r>
            <a:r>
              <a:rPr lang="en-US" i="1" dirty="0" smtClean="0"/>
              <a:t>indirection</a:t>
            </a:r>
            <a:r>
              <a:rPr lang="en-US" dirty="0" smtClean="0"/>
              <a:t> or </a:t>
            </a:r>
            <a:r>
              <a:rPr lang="en-US" i="1" dirty="0" smtClean="0"/>
              <a:t>dereference</a:t>
            </a:r>
            <a:r>
              <a:rPr lang="en-US" dirty="0" smtClean="0"/>
              <a:t> operator.</a:t>
            </a:r>
          </a:p>
          <a:p>
            <a:pPr algn="just"/>
            <a:r>
              <a:rPr lang="en-US" dirty="0" smtClean="0"/>
              <a:t>Also as we already know * is used as a multiplication operator too.</a:t>
            </a:r>
          </a:p>
          <a:p>
            <a:pPr algn="just"/>
            <a:r>
              <a:rPr lang="en-US" dirty="0" smtClean="0"/>
              <a:t>Compiler is programmed to use the * operator according to the context.</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transition spd="med">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value by using pointer</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void main()</a:t>
            </a:r>
          </a:p>
          <a:p>
            <a:pPr>
              <a:buNone/>
            </a:pPr>
            <a:r>
              <a:rPr lang="en-US" dirty="0" smtClean="0"/>
              <a:t>{</a:t>
            </a:r>
          </a:p>
          <a:p>
            <a:pPr>
              <a:buNone/>
            </a:pPr>
            <a:r>
              <a:rPr lang="en-US" dirty="0" smtClean="0"/>
              <a:t>int  x=10,*p=&amp;x;</a:t>
            </a:r>
          </a:p>
          <a:p>
            <a:pPr>
              <a:buNone/>
            </a:pPr>
            <a:r>
              <a:rPr lang="en-US" dirty="0" smtClean="0"/>
              <a:t>clrscr();</a:t>
            </a:r>
          </a:p>
          <a:p>
            <a:pPr>
              <a:buNone/>
            </a:pPr>
            <a:r>
              <a:rPr lang="en-US" dirty="0" smtClean="0"/>
              <a:t>printf("\n Value of x:%d", x);</a:t>
            </a:r>
          </a:p>
          <a:p>
            <a:pPr>
              <a:buNone/>
            </a:pPr>
            <a:r>
              <a:rPr lang="en-US" dirty="0" smtClean="0"/>
              <a:t>printf("\n\n\n");</a:t>
            </a:r>
          </a:p>
          <a:p>
            <a:pPr>
              <a:buNone/>
            </a:pPr>
            <a:r>
              <a:rPr lang="en-US" dirty="0" smtClean="0"/>
              <a:t>*p=25;</a:t>
            </a:r>
            <a:r>
              <a:rPr lang="en-US" sz="2400" dirty="0" smtClean="0">
                <a:solidFill>
                  <a:srgbClr val="FF0000"/>
                </a:solidFill>
              </a:rPr>
              <a:t>/* This statement puts the value 25 at address pointed by p*/</a:t>
            </a:r>
          </a:p>
          <a:p>
            <a:pPr>
              <a:buNone/>
            </a:pPr>
            <a:r>
              <a:rPr lang="en-US" dirty="0" smtClean="0"/>
              <a:t>printf(“ Value of x:%d", x);</a:t>
            </a:r>
          </a:p>
          <a:p>
            <a:pPr>
              <a:buNone/>
            </a:pPr>
            <a:r>
              <a:rPr lang="en-US" dirty="0" smtClean="0"/>
              <a:t>getch();</a:t>
            </a:r>
          </a:p>
          <a:p>
            <a:pPr>
              <a:buNone/>
            </a:pPr>
            <a:r>
              <a:rPr lang="en-US" dirty="0" smtClean="0"/>
              <a:t>}</a:t>
            </a:r>
          </a:p>
        </p:txBody>
      </p:sp>
      <p:sp>
        <p:nvSpPr>
          <p:cNvPr id="6" name="Slide Number Placeholder 5"/>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transition spd="med">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Also note this…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void main()</a:t>
            </a:r>
          </a:p>
          <a:p>
            <a:pPr>
              <a:buNone/>
            </a:pPr>
            <a:r>
              <a:rPr lang="en-US" dirty="0" smtClean="0"/>
              <a:t>{</a:t>
            </a:r>
          </a:p>
          <a:p>
            <a:pPr>
              <a:buNone/>
            </a:pPr>
            <a:r>
              <a:rPr lang="en-US" dirty="0" smtClean="0"/>
              <a:t>int x=10;</a:t>
            </a:r>
          </a:p>
          <a:p>
            <a:pPr>
              <a:buNone/>
            </a:pPr>
            <a:r>
              <a:rPr lang="en-US" dirty="0" smtClean="0"/>
              <a:t>clrscr();</a:t>
            </a:r>
          </a:p>
          <a:p>
            <a:pPr>
              <a:buNone/>
            </a:pPr>
            <a:r>
              <a:rPr lang="en-US" dirty="0" smtClean="0"/>
              <a:t>printf("Value of x=%</a:t>
            </a:r>
            <a:r>
              <a:rPr lang="en-US" dirty="0" err="1" smtClean="0"/>
              <a:t>d",x</a:t>
            </a:r>
            <a:r>
              <a:rPr lang="en-US" dirty="0" smtClean="0"/>
              <a:t>);</a:t>
            </a:r>
          </a:p>
          <a:p>
            <a:pPr>
              <a:buNone/>
            </a:pPr>
            <a:r>
              <a:rPr lang="en-US" dirty="0" smtClean="0"/>
              <a:t>printf("\</a:t>
            </a:r>
            <a:r>
              <a:rPr lang="en-US" dirty="0" err="1" smtClean="0"/>
              <a:t>nAddress</a:t>
            </a:r>
            <a:r>
              <a:rPr lang="en-US" dirty="0" smtClean="0"/>
              <a:t> of x=%</a:t>
            </a:r>
            <a:r>
              <a:rPr lang="en-US" dirty="0" err="1" smtClean="0"/>
              <a:t>u",&amp;x</a:t>
            </a:r>
            <a:r>
              <a:rPr lang="en-US" dirty="0" smtClean="0"/>
              <a:t>);</a:t>
            </a:r>
          </a:p>
          <a:p>
            <a:pPr>
              <a:buNone/>
            </a:pPr>
            <a:r>
              <a:rPr lang="en-US" dirty="0" smtClean="0"/>
              <a:t>printf("\</a:t>
            </a:r>
            <a:r>
              <a:rPr lang="en-US" dirty="0" err="1" smtClean="0"/>
              <a:t>nValue</a:t>
            </a:r>
            <a:r>
              <a:rPr lang="en-US" dirty="0" smtClean="0"/>
              <a:t> of x=%d",*(&amp;x));</a:t>
            </a:r>
          </a:p>
          <a:p>
            <a:pPr>
              <a:buNone/>
            </a:pPr>
            <a:r>
              <a:rPr lang="en-US" dirty="0" smtClean="0"/>
              <a:t>getch();</a:t>
            </a:r>
          </a:p>
          <a:p>
            <a:pPr>
              <a:buNone/>
            </a:pPr>
            <a:r>
              <a:rPr lang="en-US" dirty="0" smtClean="0"/>
              <a:t>}</a:t>
            </a:r>
          </a:p>
          <a:p>
            <a:pPr>
              <a:buNone/>
            </a:pPr>
            <a:endParaRPr lang="en-US" sz="2500" dirty="0" smtClean="0">
              <a:solidFill>
                <a:srgbClr val="FF0000"/>
              </a:solidFill>
            </a:endParaRPr>
          </a:p>
          <a:p>
            <a:pPr>
              <a:buNone/>
            </a:pPr>
            <a:r>
              <a:rPr lang="en-US" sz="2500" dirty="0" smtClean="0">
                <a:solidFill>
                  <a:srgbClr val="FF0000"/>
                </a:solidFill>
              </a:rPr>
              <a:t>/*We may think as if * and &amp; operators cancel out each other*/</a:t>
            </a:r>
          </a:p>
        </p:txBody>
      </p:sp>
      <p:sp>
        <p:nvSpPr>
          <p:cNvPr id="6" name="Slide Number Placeholder 5"/>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transition spd="med">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void</a:t>
            </a:r>
            <a:r>
              <a:rPr lang="en-US" dirty="0" smtClean="0"/>
              <a:t> pointer</a:t>
            </a:r>
            <a:endParaRPr lang="en-US" dirty="0"/>
          </a:p>
        </p:txBody>
      </p:sp>
      <p:sp>
        <p:nvSpPr>
          <p:cNvPr id="3" name="Content Placeholder 2"/>
          <p:cNvSpPr>
            <a:spLocks noGrp="1"/>
          </p:cNvSpPr>
          <p:nvPr>
            <p:ph idx="1"/>
          </p:nvPr>
        </p:nvSpPr>
        <p:spPr/>
        <p:txBody>
          <a:bodyPr/>
          <a:lstStyle/>
          <a:p>
            <a:pPr algn="just"/>
            <a:r>
              <a:rPr lang="en-US" dirty="0" smtClean="0"/>
              <a:t>A </a:t>
            </a:r>
            <a:r>
              <a:rPr lang="en-US" i="1" dirty="0" smtClean="0"/>
              <a:t>void </a:t>
            </a:r>
            <a:r>
              <a:rPr lang="en-US" dirty="0" smtClean="0"/>
              <a:t>pointer can point to any data type like </a:t>
            </a:r>
            <a:r>
              <a:rPr lang="en-US" i="1" dirty="0" smtClean="0"/>
              <a:t>int</a:t>
            </a:r>
            <a:r>
              <a:rPr lang="en-US" dirty="0" smtClean="0"/>
              <a:t>, </a:t>
            </a:r>
            <a:r>
              <a:rPr lang="en-US" i="1" dirty="0" smtClean="0"/>
              <a:t>float</a:t>
            </a:r>
            <a:r>
              <a:rPr lang="en-US" dirty="0" smtClean="0"/>
              <a:t>, etc.</a:t>
            </a:r>
          </a:p>
          <a:p>
            <a:pPr algn="just"/>
            <a:r>
              <a:rPr lang="en-US" dirty="0" smtClean="0"/>
              <a:t>However, the pointed data has to be dereferenced using </a:t>
            </a:r>
            <a:r>
              <a:rPr lang="en-US" dirty="0" smtClean="0">
                <a:solidFill>
                  <a:srgbClr val="FF0000"/>
                </a:solidFill>
              </a:rPr>
              <a:t>explicit type casting</a:t>
            </a:r>
            <a:r>
              <a:rPr lang="en-US" dirty="0" smtClean="0"/>
              <a:t> or </a:t>
            </a:r>
            <a:r>
              <a:rPr lang="en-US" dirty="0" smtClean="0">
                <a:solidFill>
                  <a:srgbClr val="FF0000"/>
                </a:solidFill>
              </a:rPr>
              <a:t>assignment statement</a:t>
            </a:r>
            <a:r>
              <a:rPr lang="en-US" dirty="0" smtClean="0"/>
              <a:t>.</a:t>
            </a:r>
          </a:p>
          <a:p>
            <a:pPr algn="just"/>
            <a:r>
              <a:rPr lang="en-US" dirty="0" smtClean="0"/>
              <a:t>Example is on coming slides:</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transition spd="med">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6400800" cy="932688"/>
          </a:xfrm>
        </p:spPr>
        <p:txBody>
          <a:bodyPr/>
          <a:lstStyle/>
          <a:p>
            <a:r>
              <a:rPr lang="en-US" dirty="0" smtClean="0"/>
              <a:t>Background…</a:t>
            </a:r>
            <a:endParaRPr lang="en-US" dirty="0"/>
          </a:p>
        </p:txBody>
      </p:sp>
      <p:sp>
        <p:nvSpPr>
          <p:cNvPr id="3" name="Content Placeholder 2"/>
          <p:cNvSpPr>
            <a:spLocks noGrp="1"/>
          </p:cNvSpPr>
          <p:nvPr>
            <p:ph idx="1"/>
          </p:nvPr>
        </p:nvSpPr>
        <p:spPr>
          <a:xfrm>
            <a:off x="457200" y="1371600"/>
            <a:ext cx="8229600" cy="4953000"/>
          </a:xfrm>
        </p:spPr>
        <p:txBody>
          <a:bodyPr>
            <a:normAutofit/>
          </a:bodyPr>
          <a:lstStyle/>
          <a:p>
            <a:pPr algn="just"/>
            <a:r>
              <a:rPr lang="en-US" dirty="0" smtClean="0"/>
              <a:t>Every variable used in a C program is assigned a space in memory.</a:t>
            </a:r>
          </a:p>
          <a:p>
            <a:pPr algn="just"/>
            <a:r>
              <a:rPr lang="en-US" dirty="0" smtClean="0"/>
              <a:t>When a variable is declared, it tells the computer, the data type of the variable and name of the variable.</a:t>
            </a:r>
          </a:p>
          <a:p>
            <a:pPr algn="just"/>
            <a:r>
              <a:rPr lang="en-US" dirty="0" smtClean="0"/>
              <a:t>Now, according to the data type of the variable, the required memory locations are reserved for the variable.</a:t>
            </a:r>
          </a:p>
          <a:p>
            <a:pPr algn="just"/>
            <a:r>
              <a:rPr lang="en-US" dirty="0" smtClean="0"/>
              <a:t>For example: </a:t>
            </a:r>
            <a:r>
              <a:rPr lang="en-US" i="1" dirty="0" smtClean="0"/>
              <a:t>char</a:t>
            </a:r>
            <a:r>
              <a:rPr lang="en-US" dirty="0" smtClean="0"/>
              <a:t> reserves one byte, </a:t>
            </a:r>
            <a:r>
              <a:rPr lang="en-US" i="1" dirty="0" smtClean="0"/>
              <a:t>int</a:t>
            </a:r>
            <a:r>
              <a:rPr lang="en-US" dirty="0" smtClean="0"/>
              <a:t> reserves two bytes, </a:t>
            </a:r>
            <a:r>
              <a:rPr lang="en-US" i="1" dirty="0" smtClean="0"/>
              <a:t>float</a:t>
            </a:r>
            <a:r>
              <a:rPr lang="en-US" dirty="0" smtClean="0"/>
              <a:t> reserves four bytes, etc </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ransition spd="med">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lnSpcReduction="10000"/>
          </a:bodyPr>
          <a:lstStyle/>
          <a:p>
            <a:pPr>
              <a:buNone/>
            </a:pPr>
            <a:r>
              <a:rPr lang="en-US" dirty="0" smtClean="0"/>
              <a:t>void main()</a:t>
            </a:r>
          </a:p>
          <a:p>
            <a:pPr>
              <a:buNone/>
            </a:pPr>
            <a:r>
              <a:rPr lang="en-US" dirty="0" smtClean="0"/>
              <a:t>{</a:t>
            </a:r>
          </a:p>
          <a:p>
            <a:pPr>
              <a:buNone/>
            </a:pPr>
            <a:r>
              <a:rPr lang="en-US" dirty="0" smtClean="0"/>
              <a:t>int x=10;</a:t>
            </a:r>
          </a:p>
          <a:p>
            <a:pPr>
              <a:buNone/>
            </a:pPr>
            <a:r>
              <a:rPr lang="en-US" dirty="0" smtClean="0"/>
              <a:t>float y=10.5;</a:t>
            </a:r>
          </a:p>
          <a:p>
            <a:pPr>
              <a:buNone/>
            </a:pPr>
            <a:r>
              <a:rPr lang="en-US" dirty="0" smtClean="0"/>
              <a:t>void *</a:t>
            </a:r>
            <a:r>
              <a:rPr lang="en-US" dirty="0" err="1" smtClean="0"/>
              <a:t>vp</a:t>
            </a:r>
            <a:r>
              <a:rPr lang="en-US" dirty="0" smtClean="0"/>
              <a:t>;</a:t>
            </a:r>
          </a:p>
          <a:p>
            <a:pPr>
              <a:buNone/>
            </a:pPr>
            <a:r>
              <a:rPr lang="en-US" dirty="0" smtClean="0"/>
              <a:t>clrscr();</a:t>
            </a:r>
          </a:p>
          <a:p>
            <a:pPr>
              <a:buNone/>
            </a:pPr>
            <a:r>
              <a:rPr lang="en-US" dirty="0" err="1" smtClean="0"/>
              <a:t>vp</a:t>
            </a:r>
            <a:r>
              <a:rPr lang="en-US" dirty="0" smtClean="0"/>
              <a:t>=&amp;x;</a:t>
            </a:r>
          </a:p>
          <a:p>
            <a:pPr>
              <a:buNone/>
            </a:pPr>
            <a:r>
              <a:rPr lang="en-US" dirty="0" smtClean="0"/>
              <a:t>printf("Value of x:%d", *((int *)</a:t>
            </a:r>
            <a:r>
              <a:rPr lang="en-US" dirty="0" err="1" smtClean="0"/>
              <a:t>vp</a:t>
            </a:r>
            <a:r>
              <a:rPr lang="en-US" dirty="0" smtClean="0"/>
              <a:t>));</a:t>
            </a:r>
          </a:p>
          <a:p>
            <a:pPr>
              <a:buNone/>
            </a:pPr>
            <a:r>
              <a:rPr lang="en-US" dirty="0" err="1" smtClean="0"/>
              <a:t>vp</a:t>
            </a:r>
            <a:r>
              <a:rPr lang="en-US" dirty="0" smtClean="0"/>
              <a:t>=&amp;y;</a:t>
            </a:r>
          </a:p>
          <a:p>
            <a:pPr>
              <a:buNone/>
            </a:pPr>
            <a:r>
              <a:rPr lang="en-US" dirty="0" smtClean="0"/>
              <a:t>printf("\</a:t>
            </a:r>
            <a:r>
              <a:rPr lang="en-US" dirty="0" err="1" smtClean="0"/>
              <a:t>nValue</a:t>
            </a:r>
            <a:r>
              <a:rPr lang="en-US" dirty="0" smtClean="0"/>
              <a:t> of y:%f", *((float *)</a:t>
            </a:r>
            <a:r>
              <a:rPr lang="en-US" dirty="0" err="1" smtClean="0"/>
              <a:t>vp</a:t>
            </a:r>
            <a:r>
              <a:rPr lang="en-US" dirty="0" smtClean="0"/>
              <a:t>));</a:t>
            </a:r>
          </a:p>
          <a:p>
            <a:pPr>
              <a:buNone/>
            </a:pPr>
            <a:r>
              <a:rPr lang="en-US" dirty="0" smtClean="0"/>
              <a:t>getch();</a:t>
            </a:r>
          </a:p>
          <a:p>
            <a:pPr>
              <a:buNone/>
            </a:pPr>
            <a:r>
              <a:rPr lang="en-US" dirty="0" smtClean="0"/>
              <a:t>}</a:t>
            </a:r>
          </a:p>
        </p:txBody>
      </p:sp>
      <p:sp>
        <p:nvSpPr>
          <p:cNvPr id="6" name="Slide Number Placeholder 5"/>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transition spd="med">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fontScale="92500" lnSpcReduction="10000"/>
          </a:bodyPr>
          <a:lstStyle/>
          <a:p>
            <a:pPr>
              <a:buNone/>
            </a:pPr>
            <a:r>
              <a:rPr lang="en-US" dirty="0" smtClean="0"/>
              <a:t>void main()</a:t>
            </a:r>
          </a:p>
          <a:p>
            <a:pPr>
              <a:buNone/>
            </a:pPr>
            <a:r>
              <a:rPr lang="en-US" dirty="0" smtClean="0"/>
              <a:t>{</a:t>
            </a:r>
          </a:p>
          <a:p>
            <a:pPr>
              <a:buNone/>
            </a:pPr>
            <a:r>
              <a:rPr lang="en-US" dirty="0" smtClean="0"/>
              <a:t>int x;</a:t>
            </a:r>
          </a:p>
          <a:p>
            <a:pPr>
              <a:buNone/>
            </a:pPr>
            <a:r>
              <a:rPr lang="en-US" dirty="0" smtClean="0"/>
              <a:t>float y;</a:t>
            </a:r>
          </a:p>
          <a:p>
            <a:pPr>
              <a:buNone/>
            </a:pPr>
            <a:r>
              <a:rPr lang="en-US" dirty="0" smtClean="0"/>
              <a:t>void *</a:t>
            </a:r>
            <a:r>
              <a:rPr lang="en-US" dirty="0" err="1" smtClean="0"/>
              <a:t>vp</a:t>
            </a:r>
            <a:r>
              <a:rPr lang="en-US" dirty="0" smtClean="0"/>
              <a:t> = &amp;x;          /* </a:t>
            </a:r>
            <a:r>
              <a:rPr lang="en-US" dirty="0" err="1" smtClean="0"/>
              <a:t>vp</a:t>
            </a:r>
            <a:r>
              <a:rPr lang="en-US" dirty="0" smtClean="0"/>
              <a:t> points to x */</a:t>
            </a:r>
          </a:p>
          <a:p>
            <a:pPr>
              <a:buNone/>
            </a:pPr>
            <a:r>
              <a:rPr lang="en-US" dirty="0" smtClean="0"/>
              <a:t>clrscr();</a:t>
            </a:r>
          </a:p>
          <a:p>
            <a:pPr>
              <a:buNone/>
            </a:pPr>
            <a:r>
              <a:rPr lang="en-US" dirty="0" smtClean="0"/>
              <a:t>*(int *)</a:t>
            </a:r>
            <a:r>
              <a:rPr lang="en-US" dirty="0" err="1" smtClean="0"/>
              <a:t>vp</a:t>
            </a:r>
            <a:r>
              <a:rPr lang="en-US" dirty="0" smtClean="0"/>
              <a:t> = 10;</a:t>
            </a:r>
          </a:p>
          <a:p>
            <a:pPr>
              <a:buNone/>
            </a:pPr>
            <a:r>
              <a:rPr lang="en-US" dirty="0" smtClean="0"/>
              <a:t>printf("Value of x:%</a:t>
            </a:r>
            <a:r>
              <a:rPr lang="en-US" dirty="0" err="1" smtClean="0"/>
              <a:t>d",x</a:t>
            </a:r>
            <a:r>
              <a:rPr lang="en-US" dirty="0" smtClean="0"/>
              <a:t>);</a:t>
            </a:r>
          </a:p>
          <a:p>
            <a:pPr>
              <a:buNone/>
            </a:pPr>
            <a:r>
              <a:rPr lang="en-US" dirty="0" err="1" smtClean="0"/>
              <a:t>vp</a:t>
            </a:r>
            <a:r>
              <a:rPr lang="en-US" dirty="0" smtClean="0"/>
              <a:t> = &amp;y;              /* </a:t>
            </a:r>
            <a:r>
              <a:rPr lang="en-US" dirty="0" err="1" smtClean="0"/>
              <a:t>vp</a:t>
            </a:r>
            <a:r>
              <a:rPr lang="en-US" dirty="0" smtClean="0"/>
              <a:t> points to y */</a:t>
            </a:r>
          </a:p>
          <a:p>
            <a:pPr>
              <a:buNone/>
            </a:pPr>
            <a:r>
              <a:rPr lang="en-US" dirty="0" smtClean="0"/>
              <a:t>*(float *)</a:t>
            </a:r>
            <a:r>
              <a:rPr lang="en-US" dirty="0" err="1" smtClean="0"/>
              <a:t>vp</a:t>
            </a:r>
            <a:r>
              <a:rPr lang="en-US" dirty="0" smtClean="0"/>
              <a:t> = 10.5;</a:t>
            </a:r>
          </a:p>
          <a:p>
            <a:pPr>
              <a:buNone/>
            </a:pPr>
            <a:r>
              <a:rPr lang="en-US" dirty="0" smtClean="0"/>
              <a:t>printf("\</a:t>
            </a:r>
            <a:r>
              <a:rPr lang="en-US" dirty="0" err="1" smtClean="0"/>
              <a:t>nValue</a:t>
            </a:r>
            <a:r>
              <a:rPr lang="en-US" dirty="0" smtClean="0"/>
              <a:t> of y:%</a:t>
            </a:r>
            <a:r>
              <a:rPr lang="en-US" dirty="0" err="1" smtClean="0"/>
              <a:t>f",y</a:t>
            </a:r>
            <a:r>
              <a:rPr lang="en-US" dirty="0" smtClean="0"/>
              <a:t>);</a:t>
            </a:r>
          </a:p>
          <a:p>
            <a:pPr>
              <a:buNone/>
            </a:pPr>
            <a:r>
              <a:rPr lang="en-US" dirty="0" smtClean="0"/>
              <a:t>getch();</a:t>
            </a:r>
          </a:p>
          <a:p>
            <a:pPr>
              <a:buNone/>
            </a:pPr>
            <a:r>
              <a:rPr lang="en-US" dirty="0" smtClean="0"/>
              <a:t>}</a:t>
            </a:r>
          </a:p>
        </p:txBody>
      </p:sp>
      <p:sp>
        <p:nvSpPr>
          <p:cNvPr id="6" name="Slide Number Placeholder 5"/>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transition spd="med">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NULL pointer</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A </a:t>
            </a:r>
            <a:r>
              <a:rPr lang="en-US" i="1" dirty="0" smtClean="0"/>
              <a:t>null </a:t>
            </a:r>
            <a:r>
              <a:rPr lang="en-US" dirty="0" smtClean="0"/>
              <a:t>pointer is a special pointer value that points nowhere or nothing.</a:t>
            </a:r>
          </a:p>
          <a:p>
            <a:pPr algn="just"/>
            <a:r>
              <a:rPr lang="en-US" dirty="0" smtClean="0"/>
              <a:t>The predefined constant </a:t>
            </a:r>
            <a:r>
              <a:rPr lang="en-US" i="1" dirty="0" smtClean="0"/>
              <a:t>NULL</a:t>
            </a:r>
            <a:r>
              <a:rPr lang="en-US" dirty="0" smtClean="0"/>
              <a:t> in stdio.h is used to define </a:t>
            </a:r>
            <a:r>
              <a:rPr lang="en-US" i="1" dirty="0" smtClean="0"/>
              <a:t>null </a:t>
            </a:r>
            <a:r>
              <a:rPr lang="en-US" dirty="0" smtClean="0"/>
              <a:t>pointer.</a:t>
            </a:r>
          </a:p>
          <a:p>
            <a:r>
              <a:rPr lang="en-US" dirty="0" smtClean="0"/>
              <a:t>Example:</a:t>
            </a:r>
          </a:p>
          <a:p>
            <a:pPr>
              <a:buNone/>
            </a:pPr>
            <a:r>
              <a:rPr lang="en-US" dirty="0" smtClean="0"/>
              <a:t>	#define NULL 0</a:t>
            </a:r>
          </a:p>
          <a:p>
            <a:pPr>
              <a:buNone/>
            </a:pPr>
            <a:r>
              <a:rPr lang="en-US" dirty="0" smtClean="0"/>
              <a:t>	void main()</a:t>
            </a:r>
          </a:p>
          <a:p>
            <a:pPr>
              <a:buNone/>
            </a:pPr>
            <a:r>
              <a:rPr lang="en-US" dirty="0" smtClean="0"/>
              <a:t>	{</a:t>
            </a:r>
          </a:p>
          <a:p>
            <a:pPr>
              <a:buNone/>
            </a:pPr>
            <a:r>
              <a:rPr lang="en-US" dirty="0" smtClean="0"/>
              <a:t>	int *</a:t>
            </a:r>
            <a:r>
              <a:rPr lang="en-US" dirty="0" err="1" smtClean="0"/>
              <a:t>ptr</a:t>
            </a:r>
            <a:r>
              <a:rPr lang="en-US" dirty="0" smtClean="0"/>
              <a:t>=NULL;	</a:t>
            </a:r>
            <a:r>
              <a:rPr lang="en-US" dirty="0" smtClean="0">
                <a:solidFill>
                  <a:srgbClr val="FF0000"/>
                </a:solidFill>
              </a:rPr>
              <a:t>//double/float/char/void *</a:t>
            </a:r>
            <a:r>
              <a:rPr lang="en-US" dirty="0" err="1" smtClean="0">
                <a:solidFill>
                  <a:srgbClr val="FF0000"/>
                </a:solidFill>
              </a:rPr>
              <a:t>ptr</a:t>
            </a:r>
            <a:r>
              <a:rPr lang="en-US" dirty="0" smtClean="0">
                <a:solidFill>
                  <a:srgbClr val="FF0000"/>
                </a:solidFill>
              </a:rPr>
              <a:t>=NULL</a:t>
            </a:r>
          </a:p>
          <a:p>
            <a:pPr>
              <a:buNone/>
            </a:pPr>
            <a:r>
              <a:rPr lang="en-US" dirty="0" smtClean="0"/>
              <a:t>	clrscr();</a:t>
            </a:r>
          </a:p>
          <a:p>
            <a:pPr>
              <a:buNone/>
            </a:pPr>
            <a:r>
              <a:rPr lang="en-US" dirty="0" smtClean="0"/>
              <a:t>	if(</a:t>
            </a:r>
            <a:r>
              <a:rPr lang="en-US" dirty="0" err="1" smtClean="0"/>
              <a:t>ptr</a:t>
            </a:r>
            <a:r>
              <a:rPr lang="en-US" dirty="0" smtClean="0"/>
              <a:t>==NULL)</a:t>
            </a:r>
          </a:p>
          <a:p>
            <a:pPr>
              <a:buNone/>
            </a:pPr>
            <a:r>
              <a:rPr lang="en-US" dirty="0" smtClean="0"/>
              <a:t>	printf("Change NULL to 1 and there will be warnings!!!");</a:t>
            </a:r>
          </a:p>
          <a:p>
            <a:pPr>
              <a:buNone/>
            </a:pPr>
            <a:r>
              <a:rPr lang="en-US" dirty="0" smtClean="0"/>
              <a:t>	getch();</a:t>
            </a:r>
          </a:p>
          <a:p>
            <a:pPr>
              <a:buNone/>
            </a:pPr>
            <a:r>
              <a:rPr lang="en-US" dirty="0" smtClean="0"/>
              <a:t>	}</a:t>
            </a:r>
          </a:p>
        </p:txBody>
      </p:sp>
      <p:sp>
        <p:nvSpPr>
          <p:cNvPr id="6" name="Slide Number Placeholder 5"/>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transition spd="med">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Pointer to Pointer (Double Pointer)</a:t>
            </a:r>
            <a:endParaRPr lang="en-US" dirty="0"/>
          </a:p>
        </p:txBody>
      </p:sp>
      <p:sp>
        <p:nvSpPr>
          <p:cNvPr id="3" name="Content Placeholder 2"/>
          <p:cNvSpPr>
            <a:spLocks noGrp="1"/>
          </p:cNvSpPr>
          <p:nvPr>
            <p:ph idx="1"/>
          </p:nvPr>
        </p:nvSpPr>
        <p:spPr/>
        <p:txBody>
          <a:bodyPr/>
          <a:lstStyle/>
          <a:p>
            <a:pPr algn="just"/>
            <a:r>
              <a:rPr lang="en-US" dirty="0" smtClean="0"/>
              <a:t>Generally, pointer holds memory address of a variable so that it points to “value at that address”. </a:t>
            </a:r>
          </a:p>
          <a:p>
            <a:pPr algn="just"/>
            <a:r>
              <a:rPr lang="en-US" dirty="0" smtClean="0"/>
              <a:t>What if that variable is itself another pointer???</a:t>
            </a:r>
          </a:p>
          <a:p>
            <a:pPr marL="274320" lvl="1" indent="-274320" algn="just">
              <a:buClr>
                <a:schemeClr val="accent3"/>
              </a:buClr>
              <a:buSzPct val="95000"/>
            </a:pPr>
            <a:r>
              <a:rPr lang="en-US" dirty="0" smtClean="0"/>
              <a:t>We have a pointer that contains another pointer’s address.</a:t>
            </a:r>
          </a:p>
          <a:p>
            <a:pPr algn="just"/>
            <a:r>
              <a:rPr lang="en-US" dirty="0" smtClean="0"/>
              <a:t>Pointer to pointer </a:t>
            </a:r>
            <a:r>
              <a:rPr lang="en-US" i="1" dirty="0" smtClean="0"/>
              <a:t>points to another pointer</a:t>
            </a:r>
            <a:r>
              <a:rPr lang="en-US" dirty="0" smtClean="0"/>
              <a:t> and this later pointer points to value at its address.</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transition spd="med">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fontScale="77500" lnSpcReduction="20000"/>
          </a:bodyPr>
          <a:lstStyle/>
          <a:p>
            <a:pPr>
              <a:buNone/>
            </a:pPr>
            <a:r>
              <a:rPr lang="en-US" dirty="0" smtClean="0"/>
              <a:t>void main()</a:t>
            </a:r>
          </a:p>
          <a:p>
            <a:pPr>
              <a:buNone/>
            </a:pPr>
            <a:r>
              <a:rPr lang="en-US" dirty="0" smtClean="0"/>
              <a:t>{</a:t>
            </a:r>
          </a:p>
          <a:p>
            <a:pPr>
              <a:buNone/>
            </a:pPr>
            <a:r>
              <a:rPr lang="en-US" dirty="0" smtClean="0"/>
              <a:t>int x=10;</a:t>
            </a:r>
          </a:p>
          <a:p>
            <a:pPr>
              <a:buNone/>
            </a:pPr>
            <a:r>
              <a:rPr lang="en-US" dirty="0" smtClean="0"/>
              <a:t>int *p;</a:t>
            </a:r>
          </a:p>
          <a:p>
            <a:pPr>
              <a:buNone/>
            </a:pPr>
            <a:r>
              <a:rPr lang="en-US" dirty="0" smtClean="0"/>
              <a:t>int **q;	//double pointer</a:t>
            </a:r>
          </a:p>
          <a:p>
            <a:pPr>
              <a:buNone/>
            </a:pPr>
            <a:r>
              <a:rPr lang="en-US" dirty="0" smtClean="0"/>
              <a:t>clrscr();</a:t>
            </a:r>
          </a:p>
          <a:p>
            <a:pPr>
              <a:buNone/>
            </a:pPr>
            <a:r>
              <a:rPr lang="en-US" dirty="0" smtClean="0"/>
              <a:t>p=&amp;x;</a:t>
            </a:r>
          </a:p>
          <a:p>
            <a:pPr>
              <a:buNone/>
            </a:pPr>
            <a:r>
              <a:rPr lang="en-US" dirty="0" smtClean="0"/>
              <a:t>printf("Value of x=%</a:t>
            </a:r>
            <a:r>
              <a:rPr lang="en-US" dirty="0" err="1" smtClean="0"/>
              <a:t>d",x</a:t>
            </a:r>
            <a:r>
              <a:rPr lang="en-US" dirty="0" smtClean="0"/>
              <a:t>);</a:t>
            </a:r>
          </a:p>
          <a:p>
            <a:pPr>
              <a:buNone/>
            </a:pPr>
            <a:r>
              <a:rPr lang="en-US" dirty="0" smtClean="0"/>
              <a:t>printf("\</a:t>
            </a:r>
            <a:r>
              <a:rPr lang="en-US" dirty="0" err="1" smtClean="0"/>
              <a:t>nAddress</a:t>
            </a:r>
            <a:r>
              <a:rPr lang="en-US" dirty="0" smtClean="0"/>
              <a:t> of x=%</a:t>
            </a:r>
            <a:r>
              <a:rPr lang="en-US" dirty="0" err="1" smtClean="0"/>
              <a:t>u",&amp;x</a:t>
            </a:r>
            <a:r>
              <a:rPr lang="en-US" dirty="0" smtClean="0"/>
              <a:t>);</a:t>
            </a:r>
          </a:p>
          <a:p>
            <a:pPr>
              <a:buNone/>
            </a:pPr>
            <a:r>
              <a:rPr lang="en-US" dirty="0" smtClean="0"/>
              <a:t>printf("\</a:t>
            </a:r>
            <a:r>
              <a:rPr lang="en-US" dirty="0" err="1" smtClean="0"/>
              <a:t>nValue</a:t>
            </a:r>
            <a:r>
              <a:rPr lang="en-US" dirty="0" smtClean="0"/>
              <a:t> of x=%d",*p);</a:t>
            </a:r>
          </a:p>
          <a:p>
            <a:pPr>
              <a:buNone/>
            </a:pPr>
            <a:r>
              <a:rPr lang="en-US" dirty="0" smtClean="0"/>
              <a:t>printf("\</a:t>
            </a:r>
            <a:r>
              <a:rPr lang="en-US" dirty="0" err="1" smtClean="0"/>
              <a:t>nAddress</a:t>
            </a:r>
            <a:r>
              <a:rPr lang="en-US" dirty="0" smtClean="0"/>
              <a:t> of x (or value of p)=%</a:t>
            </a:r>
            <a:r>
              <a:rPr lang="en-US" dirty="0" err="1" smtClean="0"/>
              <a:t>u",p</a:t>
            </a:r>
            <a:r>
              <a:rPr lang="en-US" dirty="0" smtClean="0"/>
              <a:t>);</a:t>
            </a:r>
          </a:p>
          <a:p>
            <a:pPr>
              <a:buNone/>
            </a:pPr>
            <a:r>
              <a:rPr lang="en-US" dirty="0" smtClean="0"/>
              <a:t>printf("\</a:t>
            </a:r>
            <a:r>
              <a:rPr lang="en-US" dirty="0" err="1" smtClean="0"/>
              <a:t>nAddress</a:t>
            </a:r>
            <a:r>
              <a:rPr lang="en-US" dirty="0" smtClean="0"/>
              <a:t> of p=%</a:t>
            </a:r>
            <a:r>
              <a:rPr lang="en-US" dirty="0" err="1" smtClean="0"/>
              <a:t>u",&amp;p</a:t>
            </a:r>
            <a:r>
              <a:rPr lang="en-US" dirty="0" smtClean="0"/>
              <a:t>);</a:t>
            </a:r>
          </a:p>
          <a:p>
            <a:pPr>
              <a:buNone/>
            </a:pPr>
            <a:r>
              <a:rPr lang="en-US" dirty="0" smtClean="0"/>
              <a:t>q=&amp;p;</a:t>
            </a:r>
          </a:p>
          <a:p>
            <a:pPr>
              <a:buNone/>
            </a:pPr>
            <a:r>
              <a:rPr lang="en-US" dirty="0" smtClean="0"/>
              <a:t>printf("\</a:t>
            </a:r>
            <a:r>
              <a:rPr lang="en-US" dirty="0" err="1" smtClean="0"/>
              <a:t>nValue</a:t>
            </a:r>
            <a:r>
              <a:rPr lang="en-US" dirty="0" smtClean="0"/>
              <a:t> of x=%d",**q);</a:t>
            </a:r>
          </a:p>
          <a:p>
            <a:pPr>
              <a:buNone/>
            </a:pPr>
            <a:r>
              <a:rPr lang="en-US" dirty="0" smtClean="0"/>
              <a:t>printf("\</a:t>
            </a:r>
            <a:r>
              <a:rPr lang="en-US" dirty="0" err="1" smtClean="0"/>
              <a:t>nAddress</a:t>
            </a:r>
            <a:r>
              <a:rPr lang="en-US" dirty="0" smtClean="0"/>
              <a:t> of x=%u",*q);</a:t>
            </a:r>
          </a:p>
          <a:p>
            <a:pPr>
              <a:buNone/>
            </a:pPr>
            <a:r>
              <a:rPr lang="en-US" dirty="0" smtClean="0"/>
              <a:t>printf("\</a:t>
            </a:r>
            <a:r>
              <a:rPr lang="en-US" dirty="0" err="1" smtClean="0"/>
              <a:t>nAddress</a:t>
            </a:r>
            <a:r>
              <a:rPr lang="en-US" dirty="0" smtClean="0"/>
              <a:t> of p=%</a:t>
            </a:r>
            <a:r>
              <a:rPr lang="en-US" dirty="0" err="1" smtClean="0"/>
              <a:t>u",q</a:t>
            </a:r>
            <a:r>
              <a:rPr lang="en-US" dirty="0" smtClean="0"/>
              <a:t>);</a:t>
            </a:r>
          </a:p>
          <a:p>
            <a:pPr>
              <a:buNone/>
            </a:pPr>
            <a:r>
              <a:rPr lang="en-US" dirty="0" smtClean="0"/>
              <a:t>getch();</a:t>
            </a:r>
          </a:p>
          <a:p>
            <a:pPr>
              <a:buNone/>
            </a:pPr>
            <a:r>
              <a:rPr lang="en-US" dirty="0" smtClean="0"/>
              <a:t>}</a:t>
            </a:r>
          </a:p>
        </p:txBody>
      </p:sp>
      <p:sp>
        <p:nvSpPr>
          <p:cNvPr id="6" name="Slide Number Placeholder 5"/>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transition spd="med">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Anatomy of the program</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Here, </a:t>
            </a:r>
            <a:r>
              <a:rPr lang="en-US" i="1" dirty="0" smtClean="0"/>
              <a:t>q</a:t>
            </a:r>
            <a:r>
              <a:rPr lang="en-US" dirty="0" smtClean="0"/>
              <a:t> is a double pointer since it contains address of </a:t>
            </a:r>
            <a:r>
              <a:rPr lang="en-US" i="1" dirty="0" smtClean="0"/>
              <a:t>p</a:t>
            </a:r>
            <a:r>
              <a:rPr lang="en-US" dirty="0" smtClean="0"/>
              <a:t> which in turn contains address of </a:t>
            </a:r>
            <a:r>
              <a:rPr lang="en-US" i="1" dirty="0" smtClean="0"/>
              <a:t>x</a:t>
            </a:r>
            <a:r>
              <a:rPr lang="en-US" dirty="0" smtClean="0"/>
              <a:t>.</a:t>
            </a:r>
          </a:p>
          <a:p>
            <a:pPr algn="just"/>
            <a:r>
              <a:rPr lang="en-US" dirty="0" smtClean="0"/>
              <a:t>So, to refer to variable </a:t>
            </a:r>
            <a:r>
              <a:rPr lang="en-US" i="1" dirty="0" smtClean="0"/>
              <a:t>x</a:t>
            </a:r>
            <a:r>
              <a:rPr lang="en-US" dirty="0" smtClean="0"/>
              <a:t> using pointer </a:t>
            </a:r>
            <a:r>
              <a:rPr lang="en-US" i="1" dirty="0" smtClean="0"/>
              <a:t>p</a:t>
            </a:r>
            <a:r>
              <a:rPr lang="en-US" dirty="0" smtClean="0"/>
              <a:t>, dereference it once i.e. </a:t>
            </a:r>
            <a:r>
              <a:rPr lang="en-US" i="1" dirty="0" smtClean="0"/>
              <a:t>*</a:t>
            </a:r>
            <a:r>
              <a:rPr lang="en-US" dirty="0" smtClean="0"/>
              <a:t>p. (</a:t>
            </a:r>
            <a:r>
              <a:rPr lang="en-US" dirty="0" smtClean="0">
                <a:solidFill>
                  <a:srgbClr val="FF0000"/>
                </a:solidFill>
              </a:rPr>
              <a:t>Think like multiplying by * on both sides of the relation p=&amp;x by *, so that *p=*(&amp;x)=x since * and &amp; cancel out each other and therefore *p=&gt;x</a:t>
            </a:r>
            <a:r>
              <a:rPr lang="en-US" dirty="0" smtClean="0"/>
              <a:t>)</a:t>
            </a:r>
          </a:p>
          <a:p>
            <a:pPr algn="just"/>
            <a:r>
              <a:rPr lang="en-US" dirty="0" smtClean="0"/>
              <a:t>Also, to refer to variable </a:t>
            </a:r>
            <a:r>
              <a:rPr lang="en-US" i="1" dirty="0" smtClean="0"/>
              <a:t>x </a:t>
            </a:r>
            <a:r>
              <a:rPr lang="en-US" dirty="0" smtClean="0"/>
              <a:t>using pointer </a:t>
            </a:r>
            <a:r>
              <a:rPr lang="en-US" i="1" dirty="0" smtClean="0"/>
              <a:t>q,</a:t>
            </a:r>
            <a:r>
              <a:rPr lang="en-US" dirty="0" smtClean="0"/>
              <a:t> dereference it twice i.e. **q as there are two levels of indirection. (</a:t>
            </a:r>
            <a:r>
              <a:rPr lang="en-US" dirty="0" smtClean="0">
                <a:solidFill>
                  <a:srgbClr val="FF0000"/>
                </a:solidFill>
              </a:rPr>
              <a:t>Think like multiplying the relation q=&amp;p by * on both sides, so that *q=*(&amp;p)=p=&amp;x, again multiply by * so that **q=*(&amp;x)=x</a:t>
            </a:r>
            <a:r>
              <a:rPr lang="en-US" dirty="0" smtClean="0"/>
              <a:t>)</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25</a:t>
            </a:fld>
            <a:endParaRPr lang="en-US"/>
          </a:p>
        </p:txBody>
      </p:sp>
    </p:spTree>
  </p:cSld>
  <p:clrMapOvr>
    <a:masterClrMapping/>
  </p:clrMapOvr>
  <p:transition spd="med">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Figurative Anatomy</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26</a:t>
            </a:fld>
            <a:endParaRPr lang="en-US"/>
          </a:p>
        </p:txBody>
      </p:sp>
      <p:sp>
        <p:nvSpPr>
          <p:cNvPr id="7" name="Content Placeholder 2"/>
          <p:cNvSpPr>
            <a:spLocks noGrp="1"/>
          </p:cNvSpPr>
          <p:nvPr>
            <p:ph idx="1"/>
          </p:nvPr>
        </p:nvSpPr>
        <p:spPr/>
        <p:txBody>
          <a:bodyPr/>
          <a:lstStyle/>
          <a:p>
            <a:pPr>
              <a:buNone/>
            </a:pPr>
            <a:r>
              <a:rPr lang="en-US" b="1" u="sng" dirty="0" smtClean="0"/>
              <a:t>Variable</a:t>
            </a:r>
            <a:r>
              <a:rPr lang="en-US" b="1" dirty="0" smtClean="0"/>
              <a:t>		</a:t>
            </a:r>
            <a:r>
              <a:rPr lang="en-US" b="1" u="sng" dirty="0" smtClean="0"/>
              <a:t>Value</a:t>
            </a:r>
            <a:r>
              <a:rPr lang="en-US" b="1" dirty="0" smtClean="0"/>
              <a:t>			</a:t>
            </a:r>
            <a:r>
              <a:rPr lang="en-US" b="1" u="sng" dirty="0" smtClean="0"/>
              <a:t>Address</a:t>
            </a:r>
          </a:p>
          <a:p>
            <a:pPr>
              <a:buNone/>
            </a:pPr>
            <a:endParaRPr lang="en-US" sz="2400" dirty="0" smtClean="0"/>
          </a:p>
          <a:p>
            <a:pPr>
              <a:buNone/>
            </a:pPr>
            <a:r>
              <a:rPr lang="en-US" dirty="0" smtClean="0"/>
              <a:t>	</a:t>
            </a:r>
            <a:r>
              <a:rPr lang="en-US" sz="2800" b="1" dirty="0" smtClean="0"/>
              <a:t>x			   10			</a:t>
            </a:r>
            <a:r>
              <a:rPr lang="en-US" sz="3200" b="1" dirty="0" smtClean="0"/>
              <a:t>5000</a:t>
            </a:r>
          </a:p>
          <a:p>
            <a:pPr>
              <a:buNone/>
            </a:pPr>
            <a:r>
              <a:rPr lang="en-US" sz="2800" b="1" dirty="0" smtClean="0"/>
              <a:t>						  ?</a:t>
            </a:r>
          </a:p>
          <a:p>
            <a:pPr>
              <a:buNone/>
            </a:pPr>
            <a:r>
              <a:rPr lang="en-US" sz="2800" b="1" dirty="0" smtClean="0"/>
              <a:t>	</a:t>
            </a:r>
            <a:r>
              <a:rPr lang="en-US" sz="2800" b="1" i="1" dirty="0" smtClean="0"/>
              <a:t>p		          5000(</a:t>
            </a:r>
            <a:r>
              <a:rPr lang="en-US" sz="2800" b="1" dirty="0" smtClean="0"/>
              <a:t>&amp;x</a:t>
            </a:r>
            <a:r>
              <a:rPr lang="en-US" sz="2800" b="1" i="1" dirty="0" smtClean="0"/>
              <a:t>)		6000</a:t>
            </a:r>
          </a:p>
          <a:p>
            <a:pPr>
              <a:buNone/>
            </a:pPr>
            <a:r>
              <a:rPr lang="en-US" sz="2800" b="1" i="1" dirty="0" smtClean="0"/>
              <a:t>						  </a:t>
            </a:r>
            <a:r>
              <a:rPr lang="en-US" sz="2800" b="1" dirty="0" smtClean="0"/>
              <a:t>?</a:t>
            </a:r>
          </a:p>
          <a:p>
            <a:pPr>
              <a:buNone/>
            </a:pPr>
            <a:r>
              <a:rPr lang="en-US" sz="2800" b="1" i="1" dirty="0" smtClean="0"/>
              <a:t>	q			</a:t>
            </a:r>
            <a:r>
              <a:rPr lang="en-US" sz="2500" b="1" i="1" dirty="0" smtClean="0"/>
              <a:t>6000(</a:t>
            </a:r>
            <a:r>
              <a:rPr lang="en-US" sz="2500" b="1" dirty="0" smtClean="0"/>
              <a:t>&amp;p</a:t>
            </a:r>
            <a:r>
              <a:rPr lang="en-US" sz="2500" b="1" i="1" dirty="0" smtClean="0"/>
              <a:t>)</a:t>
            </a:r>
            <a:r>
              <a:rPr lang="en-US" sz="2800" b="1" i="1" dirty="0" smtClean="0"/>
              <a:t>		7000			</a:t>
            </a:r>
            <a:endParaRPr lang="en-US" sz="2800" b="1" i="1" dirty="0"/>
          </a:p>
        </p:txBody>
      </p:sp>
      <p:sp>
        <p:nvSpPr>
          <p:cNvPr id="8" name="Rectangle 7"/>
          <p:cNvSpPr/>
          <p:nvPr/>
        </p:nvSpPr>
        <p:spPr>
          <a:xfrm>
            <a:off x="3048000" y="2819400"/>
            <a:ext cx="16764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124200" y="3886200"/>
            <a:ext cx="16002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200400" y="4953000"/>
            <a:ext cx="15240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Elbow Connector 12"/>
          <p:cNvCxnSpPr>
            <a:stCxn id="9" idx="3"/>
            <a:endCxn id="8" idx="3"/>
          </p:cNvCxnSpPr>
          <p:nvPr/>
        </p:nvCxnSpPr>
        <p:spPr>
          <a:xfrm flipV="1">
            <a:off x="4724400" y="3162300"/>
            <a:ext cx="12700" cy="1066800"/>
          </a:xfrm>
          <a:prstGeom prst="bentConnector3">
            <a:avLst>
              <a:gd name="adj1" fmla="val 3572308"/>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Elbow Connector 15"/>
          <p:cNvCxnSpPr/>
          <p:nvPr/>
        </p:nvCxnSpPr>
        <p:spPr>
          <a:xfrm flipV="1">
            <a:off x="4724400" y="4343400"/>
            <a:ext cx="12700" cy="1066800"/>
          </a:xfrm>
          <a:prstGeom prst="bentConnector3">
            <a:avLst>
              <a:gd name="adj1" fmla="val 3683080"/>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fontScale="85000" lnSpcReduction="20000"/>
          </a:bodyPr>
          <a:lstStyle/>
          <a:p>
            <a:pPr>
              <a:buNone/>
            </a:pPr>
            <a:r>
              <a:rPr lang="en-US" dirty="0" smtClean="0"/>
              <a:t>void main()</a:t>
            </a:r>
          </a:p>
          <a:p>
            <a:pPr>
              <a:buNone/>
            </a:pPr>
            <a:r>
              <a:rPr lang="en-US" dirty="0" smtClean="0"/>
              <a:t>{</a:t>
            </a:r>
          </a:p>
          <a:p>
            <a:pPr>
              <a:buNone/>
            </a:pPr>
            <a:r>
              <a:rPr lang="en-US" dirty="0" smtClean="0"/>
              <a:t>int x=10;</a:t>
            </a:r>
          </a:p>
          <a:p>
            <a:pPr>
              <a:buNone/>
            </a:pPr>
            <a:r>
              <a:rPr lang="en-US" dirty="0" smtClean="0"/>
              <a:t>int *p;</a:t>
            </a:r>
          </a:p>
          <a:p>
            <a:pPr>
              <a:buNone/>
            </a:pPr>
            <a:r>
              <a:rPr lang="en-US" dirty="0" smtClean="0"/>
              <a:t>int **q;</a:t>
            </a:r>
          </a:p>
          <a:p>
            <a:pPr>
              <a:buNone/>
            </a:pPr>
            <a:r>
              <a:rPr lang="en-US" dirty="0" smtClean="0"/>
              <a:t>int ***r;</a:t>
            </a:r>
          </a:p>
          <a:p>
            <a:pPr>
              <a:buNone/>
            </a:pPr>
            <a:r>
              <a:rPr lang="en-US" dirty="0" smtClean="0"/>
              <a:t>clrscr();</a:t>
            </a:r>
          </a:p>
          <a:p>
            <a:pPr>
              <a:buNone/>
            </a:pPr>
            <a:r>
              <a:rPr lang="en-US" dirty="0" smtClean="0"/>
              <a:t>p=&amp;x;</a:t>
            </a:r>
          </a:p>
          <a:p>
            <a:pPr>
              <a:buNone/>
            </a:pPr>
            <a:r>
              <a:rPr lang="en-US" dirty="0" smtClean="0"/>
              <a:t>q=&amp;p;</a:t>
            </a:r>
          </a:p>
          <a:p>
            <a:pPr>
              <a:buNone/>
            </a:pPr>
            <a:r>
              <a:rPr lang="en-US" dirty="0" smtClean="0"/>
              <a:t>r=&amp;q;</a:t>
            </a:r>
          </a:p>
          <a:p>
            <a:pPr>
              <a:buNone/>
            </a:pPr>
            <a:r>
              <a:rPr lang="en-US" dirty="0" smtClean="0"/>
              <a:t>printf("\n Value of x=%d", x);</a:t>
            </a:r>
          </a:p>
          <a:p>
            <a:pPr>
              <a:buNone/>
            </a:pPr>
            <a:r>
              <a:rPr lang="en-US" dirty="0" smtClean="0"/>
              <a:t>printf("\n Value of x=%d", *p);</a:t>
            </a:r>
          </a:p>
          <a:p>
            <a:pPr>
              <a:buNone/>
            </a:pPr>
            <a:r>
              <a:rPr lang="en-US" dirty="0" smtClean="0"/>
              <a:t>printf("\n Value of x=%d", **q);</a:t>
            </a:r>
          </a:p>
          <a:p>
            <a:pPr>
              <a:buNone/>
            </a:pPr>
            <a:r>
              <a:rPr lang="en-US" dirty="0" smtClean="0"/>
              <a:t>printf("\n Value of x=%d", ***r);</a:t>
            </a:r>
          </a:p>
          <a:p>
            <a:pPr>
              <a:buNone/>
            </a:pPr>
            <a:r>
              <a:rPr lang="en-US" dirty="0" smtClean="0"/>
              <a:t>getch();</a:t>
            </a:r>
          </a:p>
          <a:p>
            <a:pPr>
              <a:buNone/>
            </a:pPr>
            <a:r>
              <a:rPr lang="en-US" dirty="0" smtClean="0"/>
              <a:t>}</a:t>
            </a:r>
          </a:p>
        </p:txBody>
      </p:sp>
      <p:sp>
        <p:nvSpPr>
          <p:cNvPr id="6" name="Slide Number Placeholder 5"/>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transition spd="med">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Array of pointers</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A pointer variable always contains an address of a variable.</a:t>
            </a:r>
          </a:p>
          <a:p>
            <a:pPr algn="just"/>
            <a:r>
              <a:rPr lang="en-US" dirty="0" smtClean="0"/>
              <a:t>So, an array of pointers is actually an array of memory addresses of different variables.</a:t>
            </a:r>
          </a:p>
          <a:p>
            <a:pPr algn="just"/>
            <a:r>
              <a:rPr lang="en-US" dirty="0" smtClean="0"/>
              <a:t>Syntax:	</a:t>
            </a:r>
            <a:r>
              <a:rPr lang="en-US" i="1" dirty="0" smtClean="0">
                <a:solidFill>
                  <a:srgbClr val="FF0000"/>
                </a:solidFill>
              </a:rPr>
              <a:t>data_type *</a:t>
            </a:r>
            <a:r>
              <a:rPr lang="en-US" i="1" dirty="0" err="1" smtClean="0">
                <a:solidFill>
                  <a:srgbClr val="FF0000"/>
                </a:solidFill>
              </a:rPr>
              <a:t>pointer_name</a:t>
            </a:r>
            <a:r>
              <a:rPr lang="en-US" i="1" dirty="0" smtClean="0">
                <a:solidFill>
                  <a:srgbClr val="FF0000"/>
                </a:solidFill>
              </a:rPr>
              <a:t>[size];</a:t>
            </a:r>
          </a:p>
          <a:p>
            <a:pPr algn="just"/>
            <a:r>
              <a:rPr lang="en-US" dirty="0" smtClean="0"/>
              <a:t>Example:</a:t>
            </a:r>
            <a:r>
              <a:rPr lang="en-US" i="1" dirty="0" smtClean="0">
                <a:solidFill>
                  <a:srgbClr val="FF0000"/>
                </a:solidFill>
              </a:rPr>
              <a:t>	int *p[5];</a:t>
            </a:r>
          </a:p>
          <a:p>
            <a:pPr algn="just"/>
            <a:r>
              <a:rPr lang="en-US" dirty="0" smtClean="0"/>
              <a:t>This declares an array of 5 pointers, each of which contains the address of an integer.</a:t>
            </a:r>
          </a:p>
          <a:p>
            <a:pPr algn="just"/>
            <a:r>
              <a:rPr lang="en-US" dirty="0" smtClean="0"/>
              <a:t>The first pointer is p[0] or *p and the fifth pointer is p[4] or *p+4.</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28</a:t>
            </a:fld>
            <a:endParaRPr lang="en-US"/>
          </a:p>
        </p:txBody>
      </p:sp>
    </p:spTree>
  </p:cSld>
  <p:clrMapOvr>
    <a:masterClrMapping/>
  </p:clrMapOvr>
  <p:transition spd="med">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numCol="2">
            <a:normAutofit/>
          </a:bodyPr>
          <a:lstStyle/>
          <a:p>
            <a:pPr>
              <a:buNone/>
            </a:pPr>
            <a:r>
              <a:rPr lang="en-US" sz="2000" dirty="0" smtClean="0"/>
              <a:t>void main()</a:t>
            </a:r>
          </a:p>
          <a:p>
            <a:pPr>
              <a:buNone/>
            </a:pPr>
            <a:r>
              <a:rPr lang="en-US" sz="2000" dirty="0" smtClean="0"/>
              <a:t>{</a:t>
            </a:r>
          </a:p>
          <a:p>
            <a:pPr>
              <a:buNone/>
            </a:pPr>
            <a:r>
              <a:rPr lang="en-US" sz="2000" dirty="0" smtClean="0"/>
              <a:t>int a=1,b=2,c=3,d=4,e=5;</a:t>
            </a:r>
          </a:p>
          <a:p>
            <a:pPr>
              <a:buNone/>
            </a:pPr>
            <a:r>
              <a:rPr lang="en-US" sz="2000" dirty="0" smtClean="0"/>
              <a:t>int *p[5];</a:t>
            </a:r>
          </a:p>
          <a:p>
            <a:pPr>
              <a:buNone/>
            </a:pPr>
            <a:r>
              <a:rPr lang="en-US" sz="2000" dirty="0" smtClean="0"/>
              <a:t>int i;</a:t>
            </a:r>
          </a:p>
          <a:p>
            <a:pPr>
              <a:buNone/>
            </a:pPr>
            <a:r>
              <a:rPr lang="en-US" sz="2000" dirty="0" smtClean="0"/>
              <a:t>clrscr();</a:t>
            </a:r>
          </a:p>
          <a:p>
            <a:pPr>
              <a:buNone/>
            </a:pPr>
            <a:r>
              <a:rPr lang="en-US" sz="2000" dirty="0" smtClean="0"/>
              <a:t>p[0]=&amp;a;</a:t>
            </a:r>
          </a:p>
          <a:p>
            <a:pPr>
              <a:buNone/>
            </a:pPr>
            <a:r>
              <a:rPr lang="en-US" sz="2000" dirty="0" smtClean="0"/>
              <a:t>p[1]=&amp;b;</a:t>
            </a:r>
          </a:p>
          <a:p>
            <a:pPr>
              <a:buNone/>
            </a:pPr>
            <a:r>
              <a:rPr lang="en-US" sz="2000" dirty="0" smtClean="0"/>
              <a:t>p[2]=&amp;c;</a:t>
            </a:r>
          </a:p>
          <a:p>
            <a:pPr>
              <a:buNone/>
            </a:pPr>
            <a:r>
              <a:rPr lang="en-US" sz="2000" dirty="0" smtClean="0"/>
              <a:t>p[3]=&amp;d;</a:t>
            </a:r>
          </a:p>
          <a:p>
            <a:pPr>
              <a:buNone/>
            </a:pPr>
            <a:r>
              <a:rPr lang="en-US" sz="2000" dirty="0" smtClean="0"/>
              <a:t>p[4]=&amp;e;</a:t>
            </a:r>
          </a:p>
          <a:p>
            <a:pPr>
              <a:buNone/>
            </a:pPr>
            <a:r>
              <a:rPr lang="en-US" sz="2000" dirty="0" smtClean="0"/>
              <a:t>for(i=0;i&lt;5;i++)</a:t>
            </a:r>
          </a:p>
          <a:p>
            <a:pPr>
              <a:buNone/>
            </a:pPr>
            <a:r>
              <a:rPr lang="nn-NO" sz="2000" dirty="0" smtClean="0"/>
              <a:t>   printf("\np[%d]=%d",i,*p[i]);</a:t>
            </a:r>
          </a:p>
          <a:p>
            <a:pPr>
              <a:buNone/>
            </a:pPr>
            <a:r>
              <a:rPr lang="en-US" sz="2000" dirty="0" smtClean="0"/>
              <a:t>getch();</a:t>
            </a:r>
          </a:p>
          <a:p>
            <a:pPr>
              <a:buNone/>
            </a:pPr>
            <a:r>
              <a:rPr lang="en-US" sz="2000" dirty="0" smtClean="0"/>
              <a:t>}</a:t>
            </a:r>
          </a:p>
          <a:p>
            <a:pPr>
              <a:buNone/>
            </a:pPr>
            <a:r>
              <a:rPr lang="en-US" sz="2000" dirty="0" smtClean="0"/>
              <a:t>void main()</a:t>
            </a:r>
          </a:p>
          <a:p>
            <a:pPr>
              <a:buNone/>
            </a:pPr>
            <a:r>
              <a:rPr lang="en-US" sz="2000" dirty="0" smtClean="0"/>
              <a:t>{</a:t>
            </a:r>
          </a:p>
          <a:p>
            <a:pPr>
              <a:buNone/>
            </a:pPr>
            <a:r>
              <a:rPr lang="en-US" sz="2000" dirty="0" smtClean="0"/>
              <a:t>int a[5]={1,2,3,4,5};</a:t>
            </a:r>
          </a:p>
          <a:p>
            <a:pPr>
              <a:buNone/>
            </a:pPr>
            <a:r>
              <a:rPr lang="en-US" sz="2000" dirty="0" smtClean="0"/>
              <a:t>int *p[5];</a:t>
            </a:r>
          </a:p>
          <a:p>
            <a:pPr>
              <a:buNone/>
            </a:pPr>
            <a:r>
              <a:rPr lang="en-US" sz="2000" dirty="0" smtClean="0"/>
              <a:t>int i;</a:t>
            </a:r>
          </a:p>
          <a:p>
            <a:pPr>
              <a:buNone/>
            </a:pPr>
            <a:r>
              <a:rPr lang="en-US" sz="2000" dirty="0" smtClean="0"/>
              <a:t>clrscr();</a:t>
            </a:r>
          </a:p>
          <a:p>
            <a:pPr>
              <a:buNone/>
            </a:pPr>
            <a:r>
              <a:rPr lang="en-US" sz="2000" dirty="0" smtClean="0"/>
              <a:t>for(i=0;i&lt;5;i++)</a:t>
            </a:r>
          </a:p>
          <a:p>
            <a:pPr>
              <a:buNone/>
            </a:pPr>
            <a:r>
              <a:rPr lang="en-US" sz="2000" dirty="0" smtClean="0"/>
              <a:t>	{</a:t>
            </a:r>
          </a:p>
          <a:p>
            <a:pPr>
              <a:buNone/>
            </a:pPr>
            <a:r>
              <a:rPr lang="en-US" sz="2000" dirty="0" smtClean="0"/>
              <a:t>	p[i]=&amp;a[i];</a:t>
            </a:r>
          </a:p>
          <a:p>
            <a:pPr>
              <a:buNone/>
            </a:pPr>
            <a:r>
              <a:rPr lang="nn-NO" sz="2000" dirty="0" smtClean="0"/>
              <a:t>	printf("\np[%d]=%d",i,*p[i]);</a:t>
            </a:r>
          </a:p>
          <a:p>
            <a:pPr>
              <a:buNone/>
            </a:pPr>
            <a:r>
              <a:rPr lang="en-US" sz="2000" dirty="0" smtClean="0"/>
              <a:t>	}</a:t>
            </a:r>
          </a:p>
          <a:p>
            <a:pPr>
              <a:buNone/>
            </a:pPr>
            <a:r>
              <a:rPr lang="en-US" sz="2000" dirty="0" smtClean="0"/>
              <a:t>getch();</a:t>
            </a:r>
          </a:p>
          <a:p>
            <a:pPr>
              <a:buNone/>
            </a:pPr>
            <a:r>
              <a:rPr lang="en-US" sz="2000" dirty="0" smtClean="0"/>
              <a:t>}</a:t>
            </a:r>
          </a:p>
        </p:txBody>
      </p:sp>
      <p:sp>
        <p:nvSpPr>
          <p:cNvPr id="6" name="Slide Number Placeholder 5"/>
          <p:cNvSpPr>
            <a:spLocks noGrp="1"/>
          </p:cNvSpPr>
          <p:nvPr>
            <p:ph type="sldNum" sz="quarter" idx="12"/>
          </p:nvPr>
        </p:nvSpPr>
        <p:spPr/>
        <p:txBody>
          <a:bodyPr/>
          <a:lstStyle/>
          <a:p>
            <a:fld id="{B6F15528-21DE-4FAA-801E-634DDDAF4B2B}" type="slidenum">
              <a:rPr lang="en-US" smtClean="0"/>
              <a:pPr/>
              <a:t>29</a:t>
            </a:fld>
            <a:endParaRPr lang="en-US"/>
          </a:p>
        </p:txBody>
      </p:sp>
      <p:sp>
        <p:nvSpPr>
          <p:cNvPr id="7" name="Rectangle 6"/>
          <p:cNvSpPr/>
          <p:nvPr/>
        </p:nvSpPr>
        <p:spPr>
          <a:xfrm>
            <a:off x="3260628" y="2581870"/>
            <a:ext cx="918841" cy="1200329"/>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7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Lucida Sans Unicode"/>
                <a:cs typeface="Lucida Sans Unicode"/>
              </a:rPr>
              <a:t>≡</a:t>
            </a:r>
            <a:endParaRPr lang="en-US" sz="7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ransition spd="med">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686800" cy="5715000"/>
          </a:xfrm>
        </p:spPr>
        <p:txBody>
          <a:bodyPr>
            <a:normAutofit fontScale="92500" lnSpcReduction="10000"/>
          </a:bodyPr>
          <a:lstStyle/>
          <a:p>
            <a:pPr>
              <a:buNone/>
            </a:pPr>
            <a:r>
              <a:rPr lang="en-US" sz="2200" dirty="0" smtClean="0"/>
              <a:t>#include &lt;stdio.h&gt;</a:t>
            </a:r>
          </a:p>
          <a:p>
            <a:pPr>
              <a:buNone/>
            </a:pPr>
            <a:r>
              <a:rPr lang="en-US" sz="2200" dirty="0" smtClean="0"/>
              <a:t>#include &lt;conio.h&gt;</a:t>
            </a:r>
          </a:p>
          <a:p>
            <a:pPr>
              <a:buNone/>
            </a:pPr>
            <a:r>
              <a:rPr lang="en-US" sz="2200" dirty="0" smtClean="0"/>
              <a:t>void main()</a:t>
            </a:r>
          </a:p>
          <a:p>
            <a:pPr>
              <a:buNone/>
            </a:pPr>
            <a:r>
              <a:rPr lang="en-US" sz="2200" dirty="0" smtClean="0"/>
              <a:t>{</a:t>
            </a:r>
          </a:p>
          <a:p>
            <a:pPr>
              <a:buNone/>
            </a:pPr>
            <a:r>
              <a:rPr lang="en-US" sz="2200" dirty="0" smtClean="0"/>
              <a:t>int a=100;</a:t>
            </a:r>
          </a:p>
          <a:p>
            <a:pPr>
              <a:buNone/>
            </a:pPr>
            <a:r>
              <a:rPr lang="en-US" sz="2200" dirty="0" smtClean="0"/>
              <a:t>clrscr();</a:t>
            </a:r>
          </a:p>
          <a:p>
            <a:pPr>
              <a:buNone/>
            </a:pPr>
            <a:r>
              <a:rPr lang="en-US" sz="2200" dirty="0" smtClean="0"/>
              <a:t>printf("\n The value of a is:%d", a);</a:t>
            </a:r>
          </a:p>
          <a:p>
            <a:pPr>
              <a:buNone/>
            </a:pPr>
            <a:r>
              <a:rPr lang="en-US" sz="2200" dirty="0" smtClean="0"/>
              <a:t>printf("\n The address of a is:%u", &amp;a);</a:t>
            </a:r>
          </a:p>
          <a:p>
            <a:pPr>
              <a:buNone/>
            </a:pPr>
            <a:r>
              <a:rPr lang="en-US" sz="2200" dirty="0" smtClean="0"/>
              <a:t>getch();</a:t>
            </a:r>
          </a:p>
          <a:p>
            <a:pPr>
              <a:buNone/>
            </a:pPr>
            <a:r>
              <a:rPr lang="en-US" sz="2200" dirty="0" smtClean="0"/>
              <a:t>}</a:t>
            </a:r>
          </a:p>
          <a:p>
            <a:pPr algn="just">
              <a:buClr>
                <a:schemeClr val="tx1"/>
              </a:buClr>
              <a:buFont typeface="Wingdings" pitchFamily="2" charset="2"/>
              <a:buChar char="v"/>
            </a:pPr>
            <a:r>
              <a:rPr lang="en-US" dirty="0" smtClean="0"/>
              <a:t>Here, </a:t>
            </a:r>
            <a:r>
              <a:rPr lang="en-US" dirty="0" smtClean="0">
                <a:solidFill>
                  <a:srgbClr val="FF0000"/>
                </a:solidFill>
              </a:rPr>
              <a:t>&amp;a</a:t>
            </a:r>
            <a:r>
              <a:rPr lang="en-US" dirty="0" smtClean="0"/>
              <a:t> denotes address of variable a. Since a is an </a:t>
            </a:r>
            <a:r>
              <a:rPr lang="en-US" i="1" dirty="0" smtClean="0">
                <a:solidFill>
                  <a:srgbClr val="FF0000"/>
                </a:solidFill>
              </a:rPr>
              <a:t>int</a:t>
            </a:r>
            <a:r>
              <a:rPr lang="en-US" i="1" dirty="0" smtClean="0"/>
              <a:t> </a:t>
            </a:r>
            <a:r>
              <a:rPr lang="en-US" dirty="0" smtClean="0"/>
              <a:t>type variable, it takes 2 bytes of memory. The memory address given by </a:t>
            </a:r>
            <a:r>
              <a:rPr lang="en-US" dirty="0" smtClean="0">
                <a:solidFill>
                  <a:srgbClr val="FF0000"/>
                </a:solidFill>
              </a:rPr>
              <a:t>&amp;a</a:t>
            </a:r>
            <a:r>
              <a:rPr lang="en-US" dirty="0" smtClean="0"/>
              <a:t> is the starting address (or </a:t>
            </a:r>
            <a:r>
              <a:rPr lang="en-US" dirty="0" smtClean="0">
                <a:solidFill>
                  <a:srgbClr val="FF0000"/>
                </a:solidFill>
              </a:rPr>
              <a:t>base address</a:t>
            </a:r>
            <a:r>
              <a:rPr lang="en-US" dirty="0" smtClean="0"/>
              <a:t>) of variable a (another memory address is </a:t>
            </a:r>
            <a:r>
              <a:rPr lang="en-US" dirty="0" smtClean="0">
                <a:solidFill>
                  <a:srgbClr val="FF0000"/>
                </a:solidFill>
              </a:rPr>
              <a:t>base address+1</a:t>
            </a:r>
            <a:r>
              <a:rPr lang="en-US" dirty="0" smtClean="0"/>
              <a:t>). The conversion character used for displaying the address of variable a is </a:t>
            </a:r>
            <a:r>
              <a:rPr lang="en-US" dirty="0" smtClean="0">
                <a:solidFill>
                  <a:srgbClr val="FF0000"/>
                </a:solidFill>
              </a:rPr>
              <a:t>%u</a:t>
            </a:r>
            <a:r>
              <a:rPr lang="en-US" dirty="0" smtClean="0"/>
              <a:t>, because memory address is always an unsigned integer. </a:t>
            </a:r>
            <a:endParaRPr lang="en-US" i="1" dirty="0" smtClean="0"/>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dirty="0"/>
          </a:p>
        </p:txBody>
      </p:sp>
      <p:sp>
        <p:nvSpPr>
          <p:cNvPr id="7" name="Rectangle 6"/>
          <p:cNvSpPr/>
          <p:nvPr/>
        </p:nvSpPr>
        <p:spPr>
          <a:xfrm>
            <a:off x="4677600" y="2721114"/>
            <a:ext cx="4229812" cy="707886"/>
          </a:xfrm>
          <a:prstGeom prst="rect">
            <a:avLst/>
          </a:prstGeom>
          <a:noFill/>
        </p:spPr>
        <p:txBody>
          <a:bodyPr wrap="none" lIns="91440" tIns="45720" rIns="91440" bIns="45720">
            <a:spAutoFit/>
          </a:bodyPr>
          <a:lstStyle/>
          <a:p>
            <a:pPr algn="ctr"/>
            <a:r>
              <a:rPr lang="en-US" sz="4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//&amp; =&gt; address of</a:t>
            </a:r>
            <a:endParaRPr lang="en-US" sz="4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ox(in)">
                                      <p:cBhvr>
                                        <p:cTn id="13" dur="500"/>
                                        <p:tgtEl>
                                          <p:spTgt spid="3">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ox(in)">
                                      <p:cBhvr>
                                        <p:cTn id="16" dur="500"/>
                                        <p:tgtEl>
                                          <p:spTgt spid="3">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ox(in)">
                                      <p:cBhvr>
                                        <p:cTn id="19" dur="500"/>
                                        <p:tgtEl>
                                          <p:spTgt spid="3">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ox(in)">
                                      <p:cBhvr>
                                        <p:cTn id="22" dur="500"/>
                                        <p:tgtEl>
                                          <p:spTgt spid="3">
                                            <p:txEl>
                                              <p:pRg st="5" end="5"/>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ox(in)">
                                      <p:cBhvr>
                                        <p:cTn id="25" dur="500"/>
                                        <p:tgtEl>
                                          <p:spTgt spid="3">
                                            <p:txEl>
                                              <p:pRg st="6" end="6"/>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ox(in)">
                                      <p:cBhvr>
                                        <p:cTn id="28" dur="500"/>
                                        <p:tgtEl>
                                          <p:spTgt spid="3">
                                            <p:txEl>
                                              <p:pRg st="7" end="7"/>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box(in)">
                                      <p:cBhvr>
                                        <p:cTn id="31" dur="500"/>
                                        <p:tgtEl>
                                          <p:spTgt spid="3">
                                            <p:txEl>
                                              <p:pRg st="8" end="8"/>
                                            </p:txEl>
                                          </p:spTgt>
                                        </p:tgtEl>
                                      </p:cBhvr>
                                    </p:animEffect>
                                  </p:childTnLst>
                                </p:cTn>
                              </p:par>
                              <p:par>
                                <p:cTn id="32" presetID="4" presetClass="entr" presetSubtype="16"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box(in)">
                                      <p:cBhvr>
                                        <p:cTn id="34" dur="500"/>
                                        <p:tgtEl>
                                          <p:spTgt spid="3">
                                            <p:txEl>
                                              <p:pRg st="9" end="9"/>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 presetClass="entr" presetSubtype="16"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box(in)">
                                      <p:cBhvr>
                                        <p:cTn id="39" dur="500"/>
                                        <p:tgtEl>
                                          <p:spTgt spid="7"/>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3">
                                            <p:txEl>
                                              <p:pRg st="10" end="10"/>
                                            </p:txEl>
                                          </p:spTgt>
                                        </p:tgtEl>
                                        <p:attrNameLst>
                                          <p:attrName>style.visibility</p:attrName>
                                        </p:attrNameLst>
                                      </p:cBhvr>
                                      <p:to>
                                        <p:strVal val="visible"/>
                                      </p:to>
                                    </p:set>
                                    <p:anim calcmode="lin" valueType="num">
                                      <p:cBhvr additive="base">
                                        <p:cTn id="44"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229600" cy="762000"/>
          </a:xfrm>
        </p:spPr>
        <p:txBody>
          <a:bodyPr>
            <a:noAutofit/>
          </a:bodyPr>
          <a:lstStyle/>
          <a:p>
            <a:r>
              <a:rPr lang="en-US" sz="3600" b="1" dirty="0" smtClean="0"/>
              <a:t>Relation between 1-D array and pointer</a:t>
            </a:r>
            <a:endParaRPr lang="en-US" sz="3600" b="1" dirty="0"/>
          </a:p>
        </p:txBody>
      </p:sp>
      <p:sp>
        <p:nvSpPr>
          <p:cNvPr id="3" name="Content Placeholder 2"/>
          <p:cNvSpPr>
            <a:spLocks noGrp="1"/>
          </p:cNvSpPr>
          <p:nvPr>
            <p:ph idx="1"/>
          </p:nvPr>
        </p:nvSpPr>
        <p:spPr>
          <a:xfrm>
            <a:off x="457200" y="1524000"/>
            <a:ext cx="8229600" cy="4800600"/>
          </a:xfrm>
        </p:spPr>
        <p:txBody>
          <a:bodyPr>
            <a:normAutofit fontScale="92500"/>
          </a:bodyPr>
          <a:lstStyle/>
          <a:p>
            <a:pPr algn="just"/>
            <a:r>
              <a:rPr lang="en-US" dirty="0" smtClean="0"/>
              <a:t>Array name by itself is an address or pointer which points to the first or 0</a:t>
            </a:r>
            <a:r>
              <a:rPr lang="en-US" baseline="30000" dirty="0" smtClean="0"/>
              <a:t>th</a:t>
            </a:r>
            <a:r>
              <a:rPr lang="en-US" dirty="0" smtClean="0"/>
              <a:t> element of the array (</a:t>
            </a:r>
            <a:r>
              <a:rPr lang="en-US" dirty="0" smtClean="0">
                <a:solidFill>
                  <a:srgbClr val="FF0000"/>
                </a:solidFill>
              </a:rPr>
              <a:t>called base address</a:t>
            </a:r>
            <a:r>
              <a:rPr lang="en-US" dirty="0" smtClean="0"/>
              <a:t>).</a:t>
            </a:r>
          </a:p>
          <a:p>
            <a:pPr algn="just"/>
            <a:r>
              <a:rPr lang="en-US" dirty="0" smtClean="0"/>
              <a:t>Thus if </a:t>
            </a:r>
            <a:r>
              <a:rPr lang="en-US" i="1" dirty="0" smtClean="0"/>
              <a:t>a </a:t>
            </a:r>
            <a:r>
              <a:rPr lang="en-US" dirty="0" smtClean="0"/>
              <a:t>is a 1-D array, then address of first array element can be expressed as either &amp;</a:t>
            </a:r>
            <a:r>
              <a:rPr lang="en-US" i="1" dirty="0" smtClean="0"/>
              <a:t>a[0]</a:t>
            </a:r>
            <a:r>
              <a:rPr lang="en-US" dirty="0" smtClean="0"/>
              <a:t> or simply </a:t>
            </a:r>
            <a:r>
              <a:rPr lang="en-US" i="1" dirty="0" smtClean="0"/>
              <a:t>a.</a:t>
            </a:r>
          </a:p>
          <a:p>
            <a:pPr algn="just"/>
            <a:r>
              <a:rPr lang="en-US" dirty="0" smtClean="0"/>
              <a:t>Similarly address of second array element can be written as either &amp;</a:t>
            </a:r>
            <a:r>
              <a:rPr lang="en-US" i="1" dirty="0" smtClean="0"/>
              <a:t>a[1]</a:t>
            </a:r>
            <a:r>
              <a:rPr lang="en-US" dirty="0" smtClean="0"/>
              <a:t> or </a:t>
            </a:r>
            <a:r>
              <a:rPr lang="en-US" i="1" dirty="0" smtClean="0"/>
              <a:t>a+1</a:t>
            </a:r>
            <a:r>
              <a:rPr lang="en-US" dirty="0" smtClean="0"/>
              <a:t> and so on.</a:t>
            </a:r>
          </a:p>
          <a:p>
            <a:pPr algn="just"/>
            <a:r>
              <a:rPr lang="en-US" sz="2800" b="1" dirty="0" smtClean="0">
                <a:solidFill>
                  <a:srgbClr val="FF0000"/>
                </a:solidFill>
              </a:rPr>
              <a:t>=&gt;</a:t>
            </a:r>
            <a:r>
              <a:rPr lang="en-US" dirty="0" smtClean="0">
                <a:solidFill>
                  <a:srgbClr val="FF0000"/>
                </a:solidFill>
              </a:rPr>
              <a:t> &amp;a[i] = a + i</a:t>
            </a:r>
          </a:p>
          <a:p>
            <a:pPr algn="just"/>
            <a:r>
              <a:rPr lang="en-US" dirty="0" smtClean="0"/>
              <a:t>Also value of first array element can be expressed as either </a:t>
            </a:r>
            <a:r>
              <a:rPr lang="en-US" i="1" dirty="0" smtClean="0"/>
              <a:t>a[0] </a:t>
            </a:r>
            <a:r>
              <a:rPr lang="en-US" dirty="0" smtClean="0"/>
              <a:t>or simply *a and value of second array element can be expressed as either </a:t>
            </a:r>
            <a:r>
              <a:rPr lang="en-US" i="1" dirty="0" smtClean="0"/>
              <a:t>a[1] </a:t>
            </a:r>
            <a:r>
              <a:rPr lang="en-US" dirty="0" smtClean="0"/>
              <a:t>or </a:t>
            </a:r>
            <a:r>
              <a:rPr lang="en-US" i="1" dirty="0" smtClean="0"/>
              <a:t>*(a+1)</a:t>
            </a:r>
            <a:r>
              <a:rPr lang="en-US" dirty="0" smtClean="0"/>
              <a:t> and so on.</a:t>
            </a:r>
          </a:p>
          <a:p>
            <a:pPr algn="just"/>
            <a:r>
              <a:rPr lang="en-US" sz="2800" b="1" dirty="0" smtClean="0">
                <a:solidFill>
                  <a:srgbClr val="FF0000"/>
                </a:solidFill>
              </a:rPr>
              <a:t>=&gt;</a:t>
            </a:r>
            <a:r>
              <a:rPr lang="en-US" dirty="0" smtClean="0">
                <a:solidFill>
                  <a:srgbClr val="FF0000"/>
                </a:solidFill>
              </a:rPr>
              <a:t> a[i] = *(a + i)</a:t>
            </a:r>
            <a:endParaRPr lang="en-US" dirty="0">
              <a:solidFill>
                <a:srgbClr val="FF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30</a:t>
            </a:fld>
            <a:endParaRPr lang="en-US"/>
          </a:p>
        </p:txBody>
      </p:sp>
    </p:spTree>
  </p:cSld>
  <p:clrMapOvr>
    <a:masterClrMapping/>
  </p:clrMapOvr>
  <p:transition spd="med">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fontScale="92500" lnSpcReduction="20000"/>
          </a:bodyPr>
          <a:lstStyle/>
          <a:p>
            <a:pPr>
              <a:buNone/>
            </a:pPr>
            <a:r>
              <a:rPr lang="en-US" dirty="0" smtClean="0"/>
              <a:t>void main()</a:t>
            </a:r>
          </a:p>
          <a:p>
            <a:pPr>
              <a:buNone/>
            </a:pPr>
            <a:r>
              <a:rPr lang="en-US" dirty="0" smtClean="0"/>
              <a:t>{</a:t>
            </a:r>
          </a:p>
          <a:p>
            <a:pPr>
              <a:buNone/>
            </a:pPr>
            <a:r>
              <a:rPr lang="en-US" dirty="0" smtClean="0"/>
              <a:t>int a[5]={10,20,5,7,30};</a:t>
            </a:r>
          </a:p>
          <a:p>
            <a:pPr>
              <a:buNone/>
            </a:pPr>
            <a:r>
              <a:rPr lang="en-US" dirty="0" smtClean="0"/>
              <a:t>int i;</a:t>
            </a:r>
          </a:p>
          <a:p>
            <a:pPr>
              <a:buNone/>
            </a:pPr>
            <a:r>
              <a:rPr lang="en-US" dirty="0" smtClean="0"/>
              <a:t>clrscr();</a:t>
            </a:r>
          </a:p>
          <a:p>
            <a:pPr>
              <a:buNone/>
            </a:pPr>
            <a:r>
              <a:rPr lang="en-US" dirty="0" smtClean="0"/>
              <a:t>printf("\n Array elements\t\t Value\t\t Address\n");</a:t>
            </a:r>
          </a:p>
          <a:p>
            <a:pPr>
              <a:buNone/>
            </a:pPr>
            <a:r>
              <a:rPr lang="en-US" dirty="0" smtClean="0"/>
              <a:t>for(i=0;i&lt;5;i++)</a:t>
            </a:r>
          </a:p>
          <a:p>
            <a:pPr>
              <a:buNone/>
            </a:pPr>
            <a:r>
              <a:rPr lang="fr-FR" dirty="0" smtClean="0"/>
              <a:t>printf("a[%d]\t\t\t%d\t\</a:t>
            </a:r>
            <a:r>
              <a:rPr lang="fr-FR" dirty="0" err="1" smtClean="0"/>
              <a:t>t%u\n</a:t>
            </a:r>
            <a:r>
              <a:rPr lang="fr-FR" dirty="0" smtClean="0"/>
              <a:t>", i, a[i], &amp;a[i]);</a:t>
            </a:r>
          </a:p>
          <a:p>
            <a:pPr>
              <a:buNone/>
            </a:pPr>
            <a:r>
              <a:rPr lang="en-US" dirty="0" smtClean="0"/>
              <a:t>printf("----------------------------------------------");</a:t>
            </a:r>
          </a:p>
          <a:p>
            <a:pPr>
              <a:buNone/>
            </a:pPr>
            <a:r>
              <a:rPr lang="en-US" dirty="0" smtClean="0"/>
              <a:t>printf("\n Array elements\t\t Value\t\t Address\n");</a:t>
            </a:r>
          </a:p>
          <a:p>
            <a:pPr>
              <a:buNone/>
            </a:pPr>
            <a:r>
              <a:rPr lang="en-US" dirty="0" smtClean="0"/>
              <a:t>for(i=0;i&lt;5;i++)</a:t>
            </a:r>
          </a:p>
          <a:p>
            <a:pPr>
              <a:buNone/>
            </a:pPr>
            <a:r>
              <a:rPr lang="fr-FR" dirty="0" smtClean="0"/>
              <a:t>printf("a[%d]\t\t\t%d\t\</a:t>
            </a:r>
            <a:r>
              <a:rPr lang="fr-FR" dirty="0" err="1" smtClean="0"/>
              <a:t>t%u\n</a:t>
            </a:r>
            <a:r>
              <a:rPr lang="fr-FR" dirty="0" smtClean="0"/>
              <a:t>", i, *(a+i), a+i);</a:t>
            </a:r>
          </a:p>
          <a:p>
            <a:pPr>
              <a:buNone/>
            </a:pPr>
            <a:r>
              <a:rPr lang="en-US" dirty="0" smtClean="0"/>
              <a:t>getch();</a:t>
            </a:r>
          </a:p>
          <a:p>
            <a:pPr>
              <a:buNone/>
            </a:pPr>
            <a:r>
              <a:rPr lang="en-US" dirty="0" smtClean="0"/>
              <a:t>}</a:t>
            </a:r>
          </a:p>
        </p:txBody>
      </p:sp>
      <p:sp>
        <p:nvSpPr>
          <p:cNvPr id="6" name="Slide Number Placeholder 5"/>
          <p:cNvSpPr>
            <a:spLocks noGrp="1"/>
          </p:cNvSpPr>
          <p:nvPr>
            <p:ph type="sldNum" sz="quarter" idx="12"/>
          </p:nvPr>
        </p:nvSpPr>
        <p:spPr/>
        <p:txBody>
          <a:bodyPr/>
          <a:lstStyle/>
          <a:p>
            <a:fld id="{B6F15528-21DE-4FAA-801E-634DDDAF4B2B}" type="slidenum">
              <a:rPr lang="en-US" smtClean="0"/>
              <a:pPr/>
              <a:t>31</a:t>
            </a:fld>
            <a:endParaRPr lang="en-US"/>
          </a:p>
        </p:txBody>
      </p:sp>
      <p:grpSp>
        <p:nvGrpSpPr>
          <p:cNvPr id="36" name="Group 35"/>
          <p:cNvGrpSpPr/>
          <p:nvPr/>
        </p:nvGrpSpPr>
        <p:grpSpPr>
          <a:xfrm>
            <a:off x="5410200" y="2895600"/>
            <a:ext cx="2895600" cy="2895600"/>
            <a:chOff x="5410200" y="2895600"/>
            <a:chExt cx="2895600" cy="2895600"/>
          </a:xfrm>
        </p:grpSpPr>
        <p:cxnSp>
          <p:nvCxnSpPr>
            <p:cNvPr id="14" name="Straight Arrow Connector 13"/>
            <p:cNvCxnSpPr/>
            <p:nvPr/>
          </p:nvCxnSpPr>
          <p:spPr>
            <a:xfrm>
              <a:off x="5410200" y="28956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5410200" y="2895600"/>
              <a:ext cx="2895600" cy="0"/>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8305800" y="2895600"/>
              <a:ext cx="0" cy="2895600"/>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a:off x="5638800" y="5791200"/>
              <a:ext cx="2667000" cy="0"/>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V="1">
              <a:off x="5638800" y="5029200"/>
              <a:ext cx="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p:wip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Pointer and 2-D Array</a:t>
            </a:r>
            <a:endParaRPr lang="en-US" dirty="0"/>
          </a:p>
        </p:txBody>
      </p:sp>
      <p:sp>
        <p:nvSpPr>
          <p:cNvPr id="3" name="Content Placeholder 2"/>
          <p:cNvSpPr>
            <a:spLocks noGrp="1"/>
          </p:cNvSpPr>
          <p:nvPr>
            <p:ph idx="1"/>
          </p:nvPr>
        </p:nvSpPr>
        <p:spPr/>
        <p:txBody>
          <a:bodyPr/>
          <a:lstStyle/>
          <a:p>
            <a:pPr algn="just"/>
            <a:r>
              <a:rPr lang="en-US" dirty="0" smtClean="0"/>
              <a:t>A 2-D array is a matrix (having rows and columns) and </a:t>
            </a:r>
            <a:r>
              <a:rPr lang="en-US" dirty="0" smtClean="0">
                <a:solidFill>
                  <a:srgbClr val="FF0000"/>
                </a:solidFill>
              </a:rPr>
              <a:t>stored row-wise in memory</a:t>
            </a:r>
            <a:r>
              <a:rPr lang="en-US" dirty="0" smtClean="0"/>
              <a:t>.</a:t>
            </a:r>
          </a:p>
          <a:p>
            <a:pPr algn="just"/>
            <a:r>
              <a:rPr lang="en-US" dirty="0" smtClean="0"/>
              <a:t>E.g.	</a:t>
            </a:r>
          </a:p>
          <a:p>
            <a:pPr algn="just">
              <a:buNone/>
            </a:pPr>
            <a:r>
              <a:rPr lang="en-US" dirty="0" smtClean="0">
                <a:solidFill>
                  <a:srgbClr val="FF0000"/>
                </a:solidFill>
              </a:rPr>
              <a:t>		int a[3][4]={{1,2,3,4},{5,6,7,8},{9,10,11,12}};</a:t>
            </a:r>
            <a:r>
              <a:rPr lang="en-US" dirty="0" smtClean="0"/>
              <a:t> </a:t>
            </a:r>
          </a:p>
          <a:p>
            <a:pPr algn="just">
              <a:buNone/>
            </a:pPr>
            <a:r>
              <a:rPr lang="en-US" dirty="0" smtClean="0"/>
              <a:t>	is stored row-wise in memory as:</a:t>
            </a:r>
          </a:p>
          <a:p>
            <a:pPr algn="just">
              <a:buNone/>
            </a:pPr>
            <a:endParaRPr lang="en-US" sz="1800" dirty="0" smtClean="0"/>
          </a:p>
          <a:p>
            <a:pPr algn="just">
              <a:buNone/>
            </a:pPr>
            <a:endParaRPr lang="en-US" sz="1800" dirty="0" smtClean="0"/>
          </a:p>
          <a:p>
            <a:pPr algn="just">
              <a:buNone/>
            </a:pPr>
            <a:r>
              <a:rPr lang="en-US" sz="1200" dirty="0" smtClean="0"/>
              <a:t>      </a:t>
            </a:r>
          </a:p>
          <a:p>
            <a:pPr algn="just">
              <a:buNone/>
            </a:pPr>
            <a:r>
              <a:rPr lang="en-US" sz="1200" dirty="0" smtClean="0"/>
              <a:t>    </a:t>
            </a:r>
            <a:r>
              <a:rPr lang="en-US" sz="1300" b="1" dirty="0" smtClean="0"/>
              <a:t>a[0][0]     a[0][1]     a[0][2]    a[0][3]      a[1][0]     a[1][1]     a[1][2]      a[1][3]    a[2][0]    a[2][1]     a[2][2]     a[2][3]</a:t>
            </a:r>
          </a:p>
        </p:txBody>
      </p:sp>
      <p:sp>
        <p:nvSpPr>
          <p:cNvPr id="6" name="Slide Number Placeholder 5"/>
          <p:cNvSpPr>
            <a:spLocks noGrp="1"/>
          </p:cNvSpPr>
          <p:nvPr>
            <p:ph type="sldNum" sz="quarter" idx="12"/>
          </p:nvPr>
        </p:nvSpPr>
        <p:spPr/>
        <p:txBody>
          <a:bodyPr/>
          <a:lstStyle/>
          <a:p>
            <a:fld id="{B6F15528-21DE-4FAA-801E-634DDDAF4B2B}" type="slidenum">
              <a:rPr lang="en-US" smtClean="0"/>
              <a:pPr/>
              <a:t>32</a:t>
            </a:fld>
            <a:endParaRPr lang="en-US"/>
          </a:p>
        </p:txBody>
      </p:sp>
      <p:graphicFrame>
        <p:nvGraphicFramePr>
          <p:cNvPr id="8" name="Table 7"/>
          <p:cNvGraphicFramePr>
            <a:graphicFrameLocks noGrp="1"/>
          </p:cNvGraphicFramePr>
          <p:nvPr/>
        </p:nvGraphicFramePr>
        <p:xfrm>
          <a:off x="685800" y="4429760"/>
          <a:ext cx="7924800" cy="675640"/>
        </p:xfrm>
        <a:graphic>
          <a:graphicData uri="http://schemas.openxmlformats.org/drawingml/2006/table">
            <a:tbl>
              <a:tblPr firstRow="1" bandRow="1">
                <a:tableStyleId>{5C22544A-7EE6-4342-B048-85BDC9FD1C3A}</a:tableStyleId>
              </a:tblPr>
              <a:tblGrid>
                <a:gridCol w="660400"/>
                <a:gridCol w="660400"/>
                <a:gridCol w="660400"/>
                <a:gridCol w="660400"/>
                <a:gridCol w="660400"/>
                <a:gridCol w="660400"/>
                <a:gridCol w="660400"/>
                <a:gridCol w="660400"/>
                <a:gridCol w="660400"/>
                <a:gridCol w="660400"/>
                <a:gridCol w="660400"/>
                <a:gridCol w="660400"/>
              </a:tblGrid>
              <a:tr h="675640">
                <a:tc>
                  <a:txBody>
                    <a:bodyPr/>
                    <a:lstStyle/>
                    <a:p>
                      <a:pPr algn="ctr">
                        <a:lnSpc>
                          <a:spcPct val="150000"/>
                        </a:lnSpc>
                      </a:pPr>
                      <a:r>
                        <a:rPr lang="en-US" b="0" dirty="0" smtClean="0"/>
                        <a:t>1</a:t>
                      </a:r>
                      <a:endParaRPr lang="en-US" b="0" dirty="0"/>
                    </a:p>
                  </a:txBody>
                  <a:tcPr>
                    <a:solidFill>
                      <a:schemeClr val="accent1"/>
                    </a:solidFill>
                  </a:tcPr>
                </a:tc>
                <a:tc>
                  <a:txBody>
                    <a:bodyPr/>
                    <a:lstStyle/>
                    <a:p>
                      <a:pPr algn="ctr">
                        <a:lnSpc>
                          <a:spcPct val="150000"/>
                        </a:lnSpc>
                      </a:pPr>
                      <a:r>
                        <a:rPr lang="en-US" b="0" dirty="0" smtClean="0"/>
                        <a:t>2</a:t>
                      </a:r>
                      <a:endParaRPr lang="en-US" b="0" dirty="0"/>
                    </a:p>
                  </a:txBody>
                  <a:tcPr>
                    <a:solidFill>
                      <a:schemeClr val="accent1"/>
                    </a:solidFill>
                  </a:tcPr>
                </a:tc>
                <a:tc>
                  <a:txBody>
                    <a:bodyPr/>
                    <a:lstStyle/>
                    <a:p>
                      <a:pPr algn="ctr">
                        <a:lnSpc>
                          <a:spcPct val="150000"/>
                        </a:lnSpc>
                      </a:pPr>
                      <a:r>
                        <a:rPr lang="en-US" b="0" dirty="0" smtClean="0"/>
                        <a:t>3</a:t>
                      </a:r>
                      <a:endParaRPr lang="en-US" b="0" dirty="0"/>
                    </a:p>
                  </a:txBody>
                  <a:tcPr>
                    <a:solidFill>
                      <a:schemeClr val="accent1"/>
                    </a:solidFill>
                  </a:tcPr>
                </a:tc>
                <a:tc>
                  <a:txBody>
                    <a:bodyPr/>
                    <a:lstStyle/>
                    <a:p>
                      <a:pPr algn="ctr">
                        <a:lnSpc>
                          <a:spcPct val="150000"/>
                        </a:lnSpc>
                      </a:pPr>
                      <a:r>
                        <a:rPr lang="en-US" b="0" dirty="0" smtClean="0"/>
                        <a:t>4</a:t>
                      </a:r>
                      <a:endParaRPr lang="en-US" b="0" dirty="0"/>
                    </a:p>
                  </a:txBody>
                  <a:tcPr>
                    <a:solidFill>
                      <a:schemeClr val="accent1"/>
                    </a:solidFill>
                  </a:tcPr>
                </a:tc>
                <a:tc>
                  <a:txBody>
                    <a:bodyPr/>
                    <a:lstStyle/>
                    <a:p>
                      <a:pPr algn="ctr">
                        <a:lnSpc>
                          <a:spcPct val="150000"/>
                        </a:lnSpc>
                      </a:pPr>
                      <a:r>
                        <a:rPr lang="en-US" b="0" dirty="0" smtClean="0"/>
                        <a:t>5</a:t>
                      </a:r>
                      <a:endParaRPr lang="en-US" b="0" dirty="0"/>
                    </a:p>
                  </a:txBody>
                  <a:tcPr>
                    <a:solidFill>
                      <a:schemeClr val="accent1"/>
                    </a:solidFill>
                  </a:tcPr>
                </a:tc>
                <a:tc>
                  <a:txBody>
                    <a:bodyPr/>
                    <a:lstStyle/>
                    <a:p>
                      <a:pPr algn="ctr">
                        <a:lnSpc>
                          <a:spcPct val="150000"/>
                        </a:lnSpc>
                      </a:pPr>
                      <a:r>
                        <a:rPr lang="en-US" b="0" dirty="0" smtClean="0"/>
                        <a:t>6</a:t>
                      </a:r>
                      <a:endParaRPr lang="en-US" b="0" dirty="0"/>
                    </a:p>
                  </a:txBody>
                  <a:tcPr>
                    <a:solidFill>
                      <a:schemeClr val="accent1"/>
                    </a:solidFill>
                  </a:tcPr>
                </a:tc>
                <a:tc>
                  <a:txBody>
                    <a:bodyPr/>
                    <a:lstStyle/>
                    <a:p>
                      <a:pPr algn="ctr">
                        <a:lnSpc>
                          <a:spcPct val="150000"/>
                        </a:lnSpc>
                      </a:pPr>
                      <a:r>
                        <a:rPr lang="en-US" b="0" dirty="0" smtClean="0"/>
                        <a:t>7</a:t>
                      </a:r>
                      <a:endParaRPr lang="en-US" b="0" dirty="0"/>
                    </a:p>
                  </a:txBody>
                  <a:tcPr>
                    <a:solidFill>
                      <a:schemeClr val="accent1"/>
                    </a:solidFill>
                  </a:tcPr>
                </a:tc>
                <a:tc>
                  <a:txBody>
                    <a:bodyPr/>
                    <a:lstStyle/>
                    <a:p>
                      <a:pPr algn="ctr">
                        <a:lnSpc>
                          <a:spcPct val="150000"/>
                        </a:lnSpc>
                      </a:pPr>
                      <a:r>
                        <a:rPr lang="en-US" b="0" dirty="0" smtClean="0"/>
                        <a:t>8</a:t>
                      </a:r>
                      <a:endParaRPr lang="en-US" b="0" dirty="0"/>
                    </a:p>
                  </a:txBody>
                  <a:tcPr>
                    <a:solidFill>
                      <a:schemeClr val="accent1"/>
                    </a:solidFill>
                  </a:tcPr>
                </a:tc>
                <a:tc>
                  <a:txBody>
                    <a:bodyPr/>
                    <a:lstStyle/>
                    <a:p>
                      <a:pPr algn="ctr">
                        <a:lnSpc>
                          <a:spcPct val="150000"/>
                        </a:lnSpc>
                      </a:pPr>
                      <a:r>
                        <a:rPr lang="en-US" b="0" dirty="0" smtClean="0"/>
                        <a:t>9</a:t>
                      </a:r>
                      <a:endParaRPr lang="en-US" b="0" dirty="0"/>
                    </a:p>
                  </a:txBody>
                  <a:tcPr>
                    <a:solidFill>
                      <a:schemeClr val="accent1"/>
                    </a:solidFill>
                  </a:tcPr>
                </a:tc>
                <a:tc>
                  <a:txBody>
                    <a:bodyPr/>
                    <a:lstStyle/>
                    <a:p>
                      <a:pPr algn="ctr">
                        <a:lnSpc>
                          <a:spcPct val="150000"/>
                        </a:lnSpc>
                      </a:pPr>
                      <a:r>
                        <a:rPr lang="en-US" b="0" dirty="0" smtClean="0"/>
                        <a:t>10</a:t>
                      </a:r>
                      <a:endParaRPr lang="en-US" b="0" dirty="0"/>
                    </a:p>
                  </a:txBody>
                  <a:tcPr>
                    <a:solidFill>
                      <a:schemeClr val="accent1"/>
                    </a:solidFill>
                  </a:tcPr>
                </a:tc>
                <a:tc>
                  <a:txBody>
                    <a:bodyPr/>
                    <a:lstStyle/>
                    <a:p>
                      <a:pPr algn="ctr">
                        <a:lnSpc>
                          <a:spcPct val="150000"/>
                        </a:lnSpc>
                      </a:pPr>
                      <a:r>
                        <a:rPr lang="en-US" b="0" dirty="0" smtClean="0"/>
                        <a:t>11</a:t>
                      </a:r>
                      <a:endParaRPr lang="en-US" b="0" dirty="0"/>
                    </a:p>
                  </a:txBody>
                  <a:tcPr>
                    <a:solidFill>
                      <a:schemeClr val="accent1"/>
                    </a:solidFill>
                  </a:tcPr>
                </a:tc>
                <a:tc>
                  <a:txBody>
                    <a:bodyPr/>
                    <a:lstStyle/>
                    <a:p>
                      <a:pPr algn="ctr">
                        <a:lnSpc>
                          <a:spcPct val="150000"/>
                        </a:lnSpc>
                      </a:pPr>
                      <a:r>
                        <a:rPr lang="en-US" b="0" dirty="0" smtClean="0"/>
                        <a:t>12</a:t>
                      </a:r>
                      <a:endParaRPr lang="en-US" b="0" dirty="0"/>
                    </a:p>
                  </a:txBody>
                  <a:tcPr>
                    <a:solidFill>
                      <a:schemeClr val="accent1"/>
                    </a:solidFill>
                  </a:tcPr>
                </a:tc>
              </a:tr>
            </a:tbl>
          </a:graphicData>
        </a:graphic>
      </p:graphicFrame>
    </p:spTree>
  </p:cSld>
  <p:clrMapOvr>
    <a:masterClrMapping/>
  </p:clrMapOvr>
  <p:transition spd="med">
    <p:wip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Pointer and 2-D Array…</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This 2-D array can be thought as a collection of </a:t>
            </a:r>
            <a:r>
              <a:rPr lang="en-US" dirty="0" smtClean="0">
                <a:solidFill>
                  <a:srgbClr val="FF0000"/>
                </a:solidFill>
              </a:rPr>
              <a:t>1-D array of rows</a:t>
            </a:r>
            <a:r>
              <a:rPr lang="en-US" dirty="0" smtClean="0"/>
              <a:t> as follows:</a:t>
            </a:r>
          </a:p>
          <a:p>
            <a:pPr>
              <a:buNone/>
            </a:pPr>
            <a:r>
              <a:rPr lang="en-US" sz="1200" dirty="0" smtClean="0"/>
              <a:t>   </a:t>
            </a:r>
          </a:p>
          <a:p>
            <a:pPr>
              <a:buNone/>
            </a:pPr>
            <a:endParaRPr lang="en-US" sz="1200" dirty="0" smtClean="0"/>
          </a:p>
          <a:p>
            <a:pPr>
              <a:buNone/>
            </a:pPr>
            <a:r>
              <a:rPr lang="en-US" sz="1200" dirty="0" smtClean="0"/>
              <a:t>   </a:t>
            </a:r>
          </a:p>
          <a:p>
            <a:pPr>
              <a:buNone/>
            </a:pPr>
            <a:r>
              <a:rPr lang="en-US" sz="2200" dirty="0" smtClean="0"/>
              <a:t>	Row 0</a:t>
            </a:r>
          </a:p>
          <a:p>
            <a:pPr>
              <a:buNone/>
            </a:pPr>
            <a:endParaRPr lang="en-US" sz="400" dirty="0" smtClean="0"/>
          </a:p>
          <a:p>
            <a:pPr>
              <a:buNone/>
            </a:pPr>
            <a:endParaRPr lang="en-US" sz="1200" dirty="0" smtClean="0"/>
          </a:p>
          <a:p>
            <a:pPr>
              <a:buNone/>
            </a:pPr>
            <a:r>
              <a:rPr lang="en-US" sz="1200" dirty="0" smtClean="0"/>
              <a:t>		                     </a:t>
            </a:r>
            <a:r>
              <a:rPr lang="en-US" sz="1200" b="1" dirty="0" smtClean="0"/>
              <a:t> a[0][0]        a[0][1]         a[0][2]       a[0][3] </a:t>
            </a:r>
            <a:endParaRPr lang="en-US" sz="1200" dirty="0" smtClean="0"/>
          </a:p>
          <a:p>
            <a:pPr>
              <a:buNone/>
            </a:pPr>
            <a:endParaRPr lang="en-US" sz="1200" dirty="0" smtClean="0"/>
          </a:p>
          <a:p>
            <a:pPr>
              <a:buNone/>
            </a:pPr>
            <a:endParaRPr lang="en-US" sz="1200" dirty="0" smtClean="0"/>
          </a:p>
          <a:p>
            <a:pPr>
              <a:buNone/>
            </a:pPr>
            <a:endParaRPr lang="en-US" sz="800" dirty="0" smtClean="0"/>
          </a:p>
          <a:p>
            <a:pPr>
              <a:buNone/>
            </a:pPr>
            <a:r>
              <a:rPr lang="en-US" sz="2200" dirty="0" smtClean="0"/>
              <a:t>	Row 1</a:t>
            </a:r>
          </a:p>
          <a:p>
            <a:pPr>
              <a:buNone/>
            </a:pPr>
            <a:endParaRPr lang="en-US" sz="500" dirty="0" smtClean="0"/>
          </a:p>
          <a:p>
            <a:pPr>
              <a:buNone/>
            </a:pPr>
            <a:endParaRPr lang="en-US" sz="1200" dirty="0" smtClean="0"/>
          </a:p>
          <a:p>
            <a:pPr>
              <a:buNone/>
            </a:pPr>
            <a:r>
              <a:rPr lang="en-US" sz="1200" dirty="0" smtClean="0"/>
              <a:t>		</a:t>
            </a:r>
            <a:r>
              <a:rPr lang="en-US" sz="1200" b="1" dirty="0" smtClean="0"/>
              <a:t>                       a[1][0]        a[1][1]          a[1][2]         a[1][3]</a:t>
            </a:r>
            <a:endParaRPr lang="en-US" sz="1200" dirty="0" smtClean="0"/>
          </a:p>
          <a:p>
            <a:pPr>
              <a:buNone/>
            </a:pPr>
            <a:endParaRPr lang="en-US" sz="1200" dirty="0" smtClean="0"/>
          </a:p>
          <a:p>
            <a:pPr>
              <a:buNone/>
            </a:pPr>
            <a:endParaRPr lang="en-US" sz="1200" dirty="0" smtClean="0"/>
          </a:p>
          <a:p>
            <a:pPr>
              <a:buNone/>
            </a:pPr>
            <a:r>
              <a:rPr lang="en-US" sz="2200" dirty="0" smtClean="0"/>
              <a:t>	Row 2</a:t>
            </a:r>
            <a:endParaRPr lang="en-US" sz="1200" dirty="0" smtClean="0"/>
          </a:p>
          <a:p>
            <a:pPr>
              <a:buNone/>
            </a:pPr>
            <a:endParaRPr lang="en-US" sz="1300" dirty="0" smtClean="0"/>
          </a:p>
          <a:p>
            <a:pPr>
              <a:buNone/>
            </a:pPr>
            <a:endParaRPr lang="en-US" sz="900" b="1" dirty="0" smtClean="0"/>
          </a:p>
          <a:p>
            <a:pPr>
              <a:buNone/>
            </a:pPr>
            <a:r>
              <a:rPr lang="en-US" sz="1200" b="1" dirty="0" smtClean="0"/>
              <a:t>                 	                        a[2][0]       a[2][1]       a[2][2]        a[2][3]</a:t>
            </a:r>
          </a:p>
          <a:p>
            <a:pPr>
              <a:buNone/>
            </a:pPr>
            <a:endParaRPr lang="en-US" sz="1200" dirty="0" smtClean="0"/>
          </a:p>
        </p:txBody>
      </p:sp>
      <p:sp>
        <p:nvSpPr>
          <p:cNvPr id="6" name="Slide Number Placeholder 5"/>
          <p:cNvSpPr>
            <a:spLocks noGrp="1"/>
          </p:cNvSpPr>
          <p:nvPr>
            <p:ph type="sldNum" sz="quarter" idx="12"/>
          </p:nvPr>
        </p:nvSpPr>
        <p:spPr/>
        <p:txBody>
          <a:bodyPr/>
          <a:lstStyle/>
          <a:p>
            <a:fld id="{B6F15528-21DE-4FAA-801E-634DDDAF4B2B}" type="slidenum">
              <a:rPr lang="en-US" smtClean="0"/>
              <a:pPr/>
              <a:t>33</a:t>
            </a:fld>
            <a:endParaRPr lang="en-US"/>
          </a:p>
        </p:txBody>
      </p:sp>
      <p:graphicFrame>
        <p:nvGraphicFramePr>
          <p:cNvPr id="8" name="Table 7"/>
          <p:cNvGraphicFramePr>
            <a:graphicFrameLocks noGrp="1"/>
          </p:cNvGraphicFramePr>
          <p:nvPr/>
        </p:nvGraphicFramePr>
        <p:xfrm>
          <a:off x="2159000" y="4048760"/>
          <a:ext cx="2641600" cy="675640"/>
        </p:xfrm>
        <a:graphic>
          <a:graphicData uri="http://schemas.openxmlformats.org/drawingml/2006/table">
            <a:tbl>
              <a:tblPr firstRow="1" bandRow="1">
                <a:tableStyleId>{5C22544A-7EE6-4342-B048-85BDC9FD1C3A}</a:tableStyleId>
              </a:tblPr>
              <a:tblGrid>
                <a:gridCol w="660400"/>
                <a:gridCol w="660400"/>
                <a:gridCol w="660400"/>
                <a:gridCol w="660400"/>
              </a:tblGrid>
              <a:tr h="675640">
                <a:tc>
                  <a:txBody>
                    <a:bodyPr/>
                    <a:lstStyle/>
                    <a:p>
                      <a:pPr algn="ctr">
                        <a:lnSpc>
                          <a:spcPct val="150000"/>
                        </a:lnSpc>
                      </a:pPr>
                      <a:r>
                        <a:rPr lang="en-US" b="0" dirty="0" smtClean="0"/>
                        <a:t>5</a:t>
                      </a:r>
                      <a:endParaRPr lang="en-US" b="0" dirty="0"/>
                    </a:p>
                  </a:txBody>
                  <a:tcPr>
                    <a:solidFill>
                      <a:schemeClr val="accent1"/>
                    </a:solidFill>
                  </a:tcPr>
                </a:tc>
                <a:tc>
                  <a:txBody>
                    <a:bodyPr/>
                    <a:lstStyle/>
                    <a:p>
                      <a:pPr algn="ctr">
                        <a:lnSpc>
                          <a:spcPct val="150000"/>
                        </a:lnSpc>
                      </a:pPr>
                      <a:r>
                        <a:rPr lang="en-US" b="0" dirty="0" smtClean="0"/>
                        <a:t>6</a:t>
                      </a:r>
                      <a:endParaRPr lang="en-US" b="0" dirty="0"/>
                    </a:p>
                  </a:txBody>
                  <a:tcPr>
                    <a:solidFill>
                      <a:schemeClr val="accent1"/>
                    </a:solidFill>
                  </a:tcPr>
                </a:tc>
                <a:tc>
                  <a:txBody>
                    <a:bodyPr/>
                    <a:lstStyle/>
                    <a:p>
                      <a:pPr algn="ctr">
                        <a:lnSpc>
                          <a:spcPct val="150000"/>
                        </a:lnSpc>
                      </a:pPr>
                      <a:r>
                        <a:rPr lang="en-US" b="0" dirty="0" smtClean="0"/>
                        <a:t>7</a:t>
                      </a:r>
                      <a:endParaRPr lang="en-US" b="0" dirty="0"/>
                    </a:p>
                  </a:txBody>
                  <a:tcPr>
                    <a:solidFill>
                      <a:schemeClr val="accent1"/>
                    </a:solidFill>
                  </a:tcPr>
                </a:tc>
                <a:tc>
                  <a:txBody>
                    <a:bodyPr/>
                    <a:lstStyle/>
                    <a:p>
                      <a:pPr algn="ctr">
                        <a:lnSpc>
                          <a:spcPct val="150000"/>
                        </a:lnSpc>
                      </a:pPr>
                      <a:r>
                        <a:rPr lang="en-US" b="0" dirty="0" smtClean="0"/>
                        <a:t>8</a:t>
                      </a:r>
                      <a:endParaRPr lang="en-US" b="0" dirty="0"/>
                    </a:p>
                  </a:txBody>
                  <a:tcPr>
                    <a:solidFill>
                      <a:schemeClr val="accent1"/>
                    </a:solidFill>
                  </a:tcPr>
                </a:tc>
              </a:tr>
            </a:tbl>
          </a:graphicData>
        </a:graphic>
      </p:graphicFrame>
      <p:graphicFrame>
        <p:nvGraphicFramePr>
          <p:cNvPr id="9" name="Table 8"/>
          <p:cNvGraphicFramePr>
            <a:graphicFrameLocks noGrp="1"/>
          </p:cNvGraphicFramePr>
          <p:nvPr/>
        </p:nvGraphicFramePr>
        <p:xfrm>
          <a:off x="2159000" y="2895600"/>
          <a:ext cx="2641600" cy="675640"/>
        </p:xfrm>
        <a:graphic>
          <a:graphicData uri="http://schemas.openxmlformats.org/drawingml/2006/table">
            <a:tbl>
              <a:tblPr firstRow="1" bandRow="1">
                <a:tableStyleId>{5C22544A-7EE6-4342-B048-85BDC9FD1C3A}</a:tableStyleId>
              </a:tblPr>
              <a:tblGrid>
                <a:gridCol w="660400"/>
                <a:gridCol w="660400"/>
                <a:gridCol w="660400"/>
                <a:gridCol w="660400"/>
              </a:tblGrid>
              <a:tr h="675640">
                <a:tc>
                  <a:txBody>
                    <a:bodyPr/>
                    <a:lstStyle/>
                    <a:p>
                      <a:pPr algn="ctr">
                        <a:lnSpc>
                          <a:spcPct val="150000"/>
                        </a:lnSpc>
                      </a:pPr>
                      <a:r>
                        <a:rPr lang="en-US" b="0" dirty="0" smtClean="0"/>
                        <a:t>1</a:t>
                      </a:r>
                      <a:endParaRPr lang="en-US" b="0" dirty="0"/>
                    </a:p>
                  </a:txBody>
                  <a:tcPr>
                    <a:solidFill>
                      <a:schemeClr val="accent1"/>
                    </a:solidFill>
                  </a:tcPr>
                </a:tc>
                <a:tc>
                  <a:txBody>
                    <a:bodyPr/>
                    <a:lstStyle/>
                    <a:p>
                      <a:pPr algn="ctr">
                        <a:lnSpc>
                          <a:spcPct val="150000"/>
                        </a:lnSpc>
                      </a:pPr>
                      <a:r>
                        <a:rPr lang="en-US" b="0" dirty="0" smtClean="0"/>
                        <a:t>2</a:t>
                      </a:r>
                      <a:endParaRPr lang="en-US" b="0" dirty="0"/>
                    </a:p>
                  </a:txBody>
                  <a:tcPr>
                    <a:solidFill>
                      <a:schemeClr val="accent1"/>
                    </a:solidFill>
                  </a:tcPr>
                </a:tc>
                <a:tc>
                  <a:txBody>
                    <a:bodyPr/>
                    <a:lstStyle/>
                    <a:p>
                      <a:pPr algn="ctr">
                        <a:lnSpc>
                          <a:spcPct val="150000"/>
                        </a:lnSpc>
                      </a:pPr>
                      <a:r>
                        <a:rPr lang="en-US" b="0" dirty="0" smtClean="0"/>
                        <a:t>3</a:t>
                      </a:r>
                      <a:endParaRPr lang="en-US" b="0" dirty="0"/>
                    </a:p>
                  </a:txBody>
                  <a:tcPr>
                    <a:solidFill>
                      <a:schemeClr val="accent1"/>
                    </a:solidFill>
                  </a:tcPr>
                </a:tc>
                <a:tc>
                  <a:txBody>
                    <a:bodyPr/>
                    <a:lstStyle/>
                    <a:p>
                      <a:pPr algn="ctr">
                        <a:lnSpc>
                          <a:spcPct val="150000"/>
                        </a:lnSpc>
                      </a:pPr>
                      <a:r>
                        <a:rPr lang="en-US" b="0" dirty="0" smtClean="0"/>
                        <a:t>4</a:t>
                      </a:r>
                      <a:endParaRPr lang="en-US" b="0" dirty="0"/>
                    </a:p>
                  </a:txBody>
                  <a:tcPr>
                    <a:solidFill>
                      <a:schemeClr val="accent1"/>
                    </a:solidFill>
                  </a:tcPr>
                </a:tc>
              </a:tr>
            </a:tbl>
          </a:graphicData>
        </a:graphic>
      </p:graphicFrame>
      <p:graphicFrame>
        <p:nvGraphicFramePr>
          <p:cNvPr id="10" name="Table 9"/>
          <p:cNvGraphicFramePr>
            <a:graphicFrameLocks noGrp="1"/>
          </p:cNvGraphicFramePr>
          <p:nvPr/>
        </p:nvGraphicFramePr>
        <p:xfrm>
          <a:off x="2133600" y="5191760"/>
          <a:ext cx="2641600" cy="675640"/>
        </p:xfrm>
        <a:graphic>
          <a:graphicData uri="http://schemas.openxmlformats.org/drawingml/2006/table">
            <a:tbl>
              <a:tblPr firstRow="1" bandRow="1">
                <a:tableStyleId>{5C22544A-7EE6-4342-B048-85BDC9FD1C3A}</a:tableStyleId>
              </a:tblPr>
              <a:tblGrid>
                <a:gridCol w="660400"/>
                <a:gridCol w="660400"/>
                <a:gridCol w="660400"/>
                <a:gridCol w="660400"/>
              </a:tblGrid>
              <a:tr h="675640">
                <a:tc>
                  <a:txBody>
                    <a:bodyPr/>
                    <a:lstStyle/>
                    <a:p>
                      <a:pPr algn="ctr">
                        <a:lnSpc>
                          <a:spcPct val="150000"/>
                        </a:lnSpc>
                      </a:pPr>
                      <a:r>
                        <a:rPr lang="en-US" b="0" dirty="0" smtClean="0"/>
                        <a:t>9</a:t>
                      </a:r>
                      <a:endParaRPr lang="en-US" b="0" dirty="0"/>
                    </a:p>
                  </a:txBody>
                  <a:tcPr>
                    <a:solidFill>
                      <a:schemeClr val="accent1"/>
                    </a:solidFill>
                  </a:tcPr>
                </a:tc>
                <a:tc>
                  <a:txBody>
                    <a:bodyPr/>
                    <a:lstStyle/>
                    <a:p>
                      <a:pPr algn="ctr">
                        <a:lnSpc>
                          <a:spcPct val="150000"/>
                        </a:lnSpc>
                      </a:pPr>
                      <a:r>
                        <a:rPr lang="en-US" b="0" dirty="0" smtClean="0"/>
                        <a:t>10</a:t>
                      </a:r>
                      <a:endParaRPr lang="en-US" b="0" dirty="0"/>
                    </a:p>
                  </a:txBody>
                  <a:tcPr>
                    <a:solidFill>
                      <a:schemeClr val="accent1"/>
                    </a:solidFill>
                  </a:tcPr>
                </a:tc>
                <a:tc>
                  <a:txBody>
                    <a:bodyPr/>
                    <a:lstStyle/>
                    <a:p>
                      <a:pPr algn="ctr">
                        <a:lnSpc>
                          <a:spcPct val="150000"/>
                        </a:lnSpc>
                      </a:pPr>
                      <a:r>
                        <a:rPr lang="en-US" b="0" dirty="0" smtClean="0"/>
                        <a:t>11</a:t>
                      </a:r>
                      <a:endParaRPr lang="en-US" b="0" dirty="0"/>
                    </a:p>
                  </a:txBody>
                  <a:tcPr>
                    <a:solidFill>
                      <a:schemeClr val="accent1"/>
                    </a:solidFill>
                  </a:tcPr>
                </a:tc>
                <a:tc>
                  <a:txBody>
                    <a:bodyPr/>
                    <a:lstStyle/>
                    <a:p>
                      <a:pPr algn="ctr">
                        <a:lnSpc>
                          <a:spcPct val="150000"/>
                        </a:lnSpc>
                      </a:pPr>
                      <a:r>
                        <a:rPr lang="en-US" b="0" dirty="0" smtClean="0"/>
                        <a:t>12</a:t>
                      </a:r>
                      <a:endParaRPr lang="en-US" b="0" dirty="0"/>
                    </a:p>
                  </a:txBody>
                  <a:tcPr>
                    <a:solidFill>
                      <a:schemeClr val="accent1"/>
                    </a:solidFill>
                  </a:tcPr>
                </a:tc>
              </a:tr>
            </a:tbl>
          </a:graphicData>
        </a:graphic>
      </p:graphicFrame>
    </p:spTree>
  </p:cSld>
  <p:clrMapOvr>
    <a:masterClrMapping/>
  </p:clrMapOvr>
  <p:transition spd="med">
    <p:wip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Pointer and 2-D Array…</a:t>
            </a:r>
            <a:endParaRPr lang="en-US" dirty="0"/>
          </a:p>
        </p:txBody>
      </p:sp>
      <p:sp>
        <p:nvSpPr>
          <p:cNvPr id="3" name="Content Placeholder 2"/>
          <p:cNvSpPr>
            <a:spLocks noGrp="1"/>
          </p:cNvSpPr>
          <p:nvPr>
            <p:ph idx="1"/>
          </p:nvPr>
        </p:nvSpPr>
        <p:spPr/>
        <p:txBody>
          <a:bodyPr/>
          <a:lstStyle/>
          <a:p>
            <a:pPr algn="just"/>
            <a:r>
              <a:rPr lang="en-US" dirty="0" smtClean="0"/>
              <a:t>The array name by itself is an address or pointer that points to the first row (first column element or 00</a:t>
            </a:r>
            <a:r>
              <a:rPr lang="en-US" baseline="30000" dirty="0" smtClean="0"/>
              <a:t>th</a:t>
            </a:r>
            <a:r>
              <a:rPr lang="en-US" dirty="0" smtClean="0"/>
              <a:t> element) of the 2-D array (</a:t>
            </a:r>
            <a:r>
              <a:rPr lang="en-US" dirty="0" smtClean="0">
                <a:solidFill>
                  <a:srgbClr val="FF0000"/>
                </a:solidFill>
              </a:rPr>
              <a:t>called base address</a:t>
            </a:r>
            <a:r>
              <a:rPr lang="en-US" dirty="0" smtClean="0"/>
              <a:t>).</a:t>
            </a:r>
          </a:p>
          <a:p>
            <a:pPr algn="just"/>
            <a:r>
              <a:rPr lang="en-US" dirty="0" smtClean="0"/>
              <a:t>Thus if </a:t>
            </a:r>
            <a:r>
              <a:rPr lang="en-US" i="1" dirty="0" smtClean="0"/>
              <a:t>a</a:t>
            </a:r>
            <a:r>
              <a:rPr lang="en-US" dirty="0" smtClean="0"/>
              <a:t> is a 2-D array, then address of first row (first column element) can be expressed as either &amp;</a:t>
            </a:r>
            <a:r>
              <a:rPr lang="en-US" i="1" dirty="0" smtClean="0"/>
              <a:t>a[0][0]</a:t>
            </a:r>
            <a:r>
              <a:rPr lang="en-US" dirty="0" smtClean="0"/>
              <a:t> or simply </a:t>
            </a:r>
            <a:r>
              <a:rPr lang="en-US" i="1" dirty="0" smtClean="0"/>
              <a:t>a</a:t>
            </a:r>
            <a:r>
              <a:rPr lang="en-US" dirty="0" smtClean="0"/>
              <a:t>.</a:t>
            </a:r>
          </a:p>
          <a:p>
            <a:pPr algn="just"/>
            <a:r>
              <a:rPr lang="en-US" dirty="0" smtClean="0"/>
              <a:t>Similarly address of second row (first column element) can be expressed as &amp;</a:t>
            </a:r>
            <a:r>
              <a:rPr lang="en-US" i="1" dirty="0" smtClean="0"/>
              <a:t>a[1][0] </a:t>
            </a:r>
            <a:r>
              <a:rPr lang="en-US" dirty="0" smtClean="0"/>
              <a:t>or </a:t>
            </a:r>
            <a:r>
              <a:rPr lang="en-US" i="1" dirty="0" smtClean="0"/>
              <a:t>a+1</a:t>
            </a:r>
            <a:r>
              <a:rPr lang="en-US" dirty="0" smtClean="0"/>
              <a:t> and so on.</a:t>
            </a:r>
          </a:p>
          <a:p>
            <a:pPr algn="just"/>
            <a:r>
              <a:rPr lang="en-US" dirty="0" smtClean="0"/>
              <a:t>Thus whenever we increment the base address by 1, we get starting address of next row.</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34</a:t>
            </a:fld>
            <a:endParaRPr lang="en-US"/>
          </a:p>
        </p:txBody>
      </p:sp>
    </p:spTree>
  </p:cSld>
  <p:clrMapOvr>
    <a:masterClrMapping/>
  </p:clrMapOvr>
  <p:transition spd="med">
    <p:wip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Pointer and 2-D Array…</a:t>
            </a:r>
            <a:endParaRPr lang="en-US" dirty="0"/>
          </a:p>
        </p:txBody>
      </p:sp>
      <p:sp>
        <p:nvSpPr>
          <p:cNvPr id="3" name="Content Placeholder 2"/>
          <p:cNvSpPr>
            <a:spLocks noGrp="1"/>
          </p:cNvSpPr>
          <p:nvPr>
            <p:ph idx="1"/>
          </p:nvPr>
        </p:nvSpPr>
        <p:spPr>
          <a:xfrm>
            <a:off x="457200" y="1752600"/>
            <a:ext cx="8229600" cy="4648200"/>
          </a:xfrm>
        </p:spPr>
        <p:txBody>
          <a:bodyPr>
            <a:normAutofit/>
          </a:bodyPr>
          <a:lstStyle/>
          <a:p>
            <a:pPr algn="just"/>
            <a:r>
              <a:rPr lang="en-US" dirty="0" smtClean="0"/>
              <a:t>So up to now, we have got the starting addresses of the rows of the matrix.</a:t>
            </a:r>
          </a:p>
          <a:p>
            <a:pPr algn="just"/>
            <a:r>
              <a:rPr lang="en-US" dirty="0" smtClean="0"/>
              <a:t>But how to traverse a row……….???</a:t>
            </a:r>
          </a:p>
          <a:p>
            <a:pPr algn="just"/>
            <a:r>
              <a:rPr lang="en-US" dirty="0" smtClean="0"/>
              <a:t>How compiler actually works?????????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35</a:t>
            </a:fld>
            <a:endParaRPr lang="en-US"/>
          </a:p>
        </p:txBody>
      </p:sp>
    </p:spTree>
  </p:cSld>
  <p:clrMapOvr>
    <a:masterClrMapping/>
  </p:clrMapOvr>
  <p:transition spd="med">
    <p:wip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838200"/>
          </a:xfrm>
        </p:spPr>
        <p:txBody>
          <a:bodyPr/>
          <a:lstStyle/>
          <a:p>
            <a:r>
              <a:rPr lang="en-US" dirty="0" smtClean="0"/>
              <a:t>Pointer and 2-D Array…</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pPr algn="just"/>
            <a:r>
              <a:rPr lang="en-US" dirty="0" smtClean="0"/>
              <a:t>The declaration</a:t>
            </a:r>
          </a:p>
          <a:p>
            <a:pPr algn="just">
              <a:buNone/>
            </a:pPr>
            <a:r>
              <a:rPr lang="en-US" dirty="0" smtClean="0"/>
              <a:t>		</a:t>
            </a:r>
            <a:r>
              <a:rPr lang="en-US" dirty="0" smtClean="0">
                <a:solidFill>
                  <a:srgbClr val="FF0000"/>
                </a:solidFill>
              </a:rPr>
              <a:t> int a[3][4]={{1,2,3,4},{5,6,7,8},{9,10,11,12}};</a:t>
            </a:r>
          </a:p>
          <a:p>
            <a:pPr algn="just">
              <a:buNone/>
            </a:pPr>
            <a:r>
              <a:rPr lang="en-US" dirty="0" smtClean="0">
                <a:solidFill>
                  <a:srgbClr val="FF0000"/>
                </a:solidFill>
              </a:rPr>
              <a:t>	</a:t>
            </a:r>
            <a:r>
              <a:rPr lang="en-US" dirty="0" smtClean="0"/>
              <a:t>is manipulated by the compiler in the form</a:t>
            </a:r>
          </a:p>
          <a:p>
            <a:pPr algn="just">
              <a:buNone/>
            </a:pPr>
            <a:r>
              <a:rPr lang="en-US" dirty="0" smtClean="0"/>
              <a:t>		</a:t>
            </a:r>
            <a:r>
              <a:rPr lang="en-US" i="1" dirty="0" smtClean="0">
                <a:solidFill>
                  <a:srgbClr val="FF0000"/>
                </a:solidFill>
              </a:rPr>
              <a:t>data_type (*</a:t>
            </a:r>
            <a:r>
              <a:rPr lang="en-US" i="1" dirty="0" err="1" smtClean="0">
                <a:solidFill>
                  <a:srgbClr val="FF0000"/>
                </a:solidFill>
              </a:rPr>
              <a:t>ptr_variable</a:t>
            </a:r>
            <a:r>
              <a:rPr lang="en-US" i="1" dirty="0" smtClean="0">
                <a:solidFill>
                  <a:srgbClr val="FF0000"/>
                </a:solidFill>
              </a:rPr>
              <a:t>)[size2];</a:t>
            </a:r>
          </a:p>
          <a:p>
            <a:pPr algn="just">
              <a:buNone/>
            </a:pPr>
            <a:r>
              <a:rPr lang="en-US" dirty="0" smtClean="0"/>
              <a:t>	so that the 2-D array becomes</a:t>
            </a:r>
          </a:p>
          <a:p>
            <a:pPr algn="just">
              <a:buNone/>
            </a:pPr>
            <a:r>
              <a:rPr lang="en-US" dirty="0" smtClean="0"/>
              <a:t>		</a:t>
            </a:r>
            <a:r>
              <a:rPr lang="en-US" dirty="0" smtClean="0">
                <a:solidFill>
                  <a:srgbClr val="FF0000"/>
                </a:solidFill>
              </a:rPr>
              <a:t>int (*a)[4]={{1,2,3,4},{5,6,7,8},{9,10,11,12}}; </a:t>
            </a:r>
            <a:endParaRPr lang="en-US" dirty="0" smtClean="0"/>
          </a:p>
          <a:p>
            <a:pPr algn="just"/>
            <a:r>
              <a:rPr lang="en-US" dirty="0" smtClean="0"/>
              <a:t>Here, </a:t>
            </a:r>
            <a:r>
              <a:rPr lang="en-US" i="1" dirty="0" smtClean="0"/>
              <a:t>a </a:t>
            </a:r>
            <a:r>
              <a:rPr lang="en-US" dirty="0" smtClean="0"/>
              <a:t>is a pointer to a group of contiguous 1-D 4-element integer arrays (</a:t>
            </a:r>
            <a:r>
              <a:rPr lang="en-US" dirty="0" smtClean="0">
                <a:solidFill>
                  <a:srgbClr val="FF0000"/>
                </a:solidFill>
              </a:rPr>
              <a:t>not an array of pointers</a:t>
            </a:r>
            <a:r>
              <a:rPr lang="en-US" dirty="0" smtClean="0"/>
              <a:t>).</a:t>
            </a:r>
          </a:p>
          <a:p>
            <a:pPr algn="just"/>
            <a:r>
              <a:rPr lang="en-US" dirty="0" smtClean="0"/>
              <a:t>Thus </a:t>
            </a:r>
            <a:r>
              <a:rPr lang="en-US" i="1" dirty="0" smtClean="0"/>
              <a:t>a</a:t>
            </a:r>
            <a:r>
              <a:rPr lang="en-US" dirty="0" smtClean="0"/>
              <a:t> points to the first 4-element array, which is actually the first row of the 2-D array.</a:t>
            </a:r>
          </a:p>
          <a:p>
            <a:pPr algn="just"/>
            <a:r>
              <a:rPr lang="en-US" dirty="0" smtClean="0"/>
              <a:t>Similarly, a+1 points to the second 4-element array, which is actually the second row of the 2-D array and so 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36</a:t>
            </a:fld>
            <a:endParaRPr lang="en-US"/>
          </a:p>
        </p:txBody>
      </p:sp>
    </p:spTree>
  </p:cSld>
  <p:clrMapOvr>
    <a:masterClrMapping/>
  </p:clrMapOvr>
  <p:transition spd="med">
    <p:wip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Pointer and 2-D Array…</a:t>
            </a:r>
            <a:endParaRPr lang="en-US" dirty="0"/>
          </a:p>
        </p:txBody>
      </p:sp>
      <p:sp>
        <p:nvSpPr>
          <p:cNvPr id="3" name="Content Placeholder 2"/>
          <p:cNvSpPr>
            <a:spLocks noGrp="1"/>
          </p:cNvSpPr>
          <p:nvPr>
            <p:ph idx="1"/>
          </p:nvPr>
        </p:nvSpPr>
        <p:spPr>
          <a:xfrm>
            <a:off x="457200" y="1371600"/>
            <a:ext cx="8229600" cy="5029200"/>
          </a:xfrm>
        </p:spPr>
        <p:txBody>
          <a:bodyPr>
            <a:normAutofit/>
          </a:bodyPr>
          <a:lstStyle/>
          <a:p>
            <a:pPr algn="just"/>
            <a:r>
              <a:rPr lang="en-US" dirty="0" smtClean="0"/>
              <a:t>To traverse a particular row by address, we need a pointer to the first element of each row, so that incrementing the pointer by 1, gives the address of the next value in the same row. 	</a:t>
            </a:r>
          </a:p>
          <a:p>
            <a:pPr algn="just"/>
            <a:r>
              <a:rPr lang="en-US" dirty="0" smtClean="0"/>
              <a:t>That is, if </a:t>
            </a:r>
            <a:r>
              <a:rPr lang="en-US" i="1" dirty="0" smtClean="0"/>
              <a:t>a</a:t>
            </a:r>
            <a:r>
              <a:rPr lang="en-US" dirty="0" smtClean="0"/>
              <a:t> is the address of first row then pointer to traverse the first row is </a:t>
            </a:r>
            <a:r>
              <a:rPr lang="en-US" i="1" dirty="0" smtClean="0"/>
              <a:t>*a</a:t>
            </a:r>
            <a:r>
              <a:rPr lang="en-US" dirty="0" smtClean="0"/>
              <a:t>, so that first row second column element is </a:t>
            </a:r>
            <a:r>
              <a:rPr lang="en-US" i="1" dirty="0" smtClean="0"/>
              <a:t>*a+1</a:t>
            </a:r>
            <a:r>
              <a:rPr lang="en-US" dirty="0" smtClean="0"/>
              <a:t>.</a:t>
            </a:r>
          </a:p>
          <a:p>
            <a:pPr algn="just"/>
            <a:r>
              <a:rPr lang="en-US" dirty="0" smtClean="0"/>
              <a:t>Again, if </a:t>
            </a:r>
            <a:r>
              <a:rPr lang="en-US" i="1" dirty="0" smtClean="0"/>
              <a:t>a+1</a:t>
            </a:r>
            <a:r>
              <a:rPr lang="en-US" dirty="0" smtClean="0"/>
              <a:t> is the address of second row, then pointer to traverse the second row is </a:t>
            </a:r>
            <a:r>
              <a:rPr lang="en-US" i="1" dirty="0" smtClean="0"/>
              <a:t>*(a+1)</a:t>
            </a:r>
            <a:r>
              <a:rPr lang="en-US" dirty="0" smtClean="0"/>
              <a:t>, so that second row second column element is </a:t>
            </a:r>
            <a:r>
              <a:rPr lang="en-US" i="1" dirty="0" smtClean="0"/>
              <a:t>*(a+1)+1.</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37</a:t>
            </a:fld>
            <a:endParaRPr lang="en-US"/>
          </a:p>
        </p:txBody>
      </p:sp>
    </p:spTree>
  </p:cSld>
  <p:clrMapOvr>
    <a:masterClrMapping/>
  </p:clrMapOvr>
  <p:transition spd="med">
    <p:wip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6172200" cy="932688"/>
          </a:xfrm>
        </p:spPr>
        <p:txBody>
          <a:bodyPr/>
          <a:lstStyle/>
          <a:p>
            <a:r>
              <a:rPr lang="en-US" dirty="0" smtClean="0"/>
              <a:t>Pointer and 2-D Array…</a:t>
            </a:r>
            <a:endParaRPr lang="en-US" dirty="0"/>
          </a:p>
        </p:txBody>
      </p:sp>
      <p:sp>
        <p:nvSpPr>
          <p:cNvPr id="3" name="Content Placeholder 2"/>
          <p:cNvSpPr>
            <a:spLocks noGrp="1"/>
          </p:cNvSpPr>
          <p:nvPr>
            <p:ph idx="1"/>
          </p:nvPr>
        </p:nvSpPr>
        <p:spPr>
          <a:xfrm>
            <a:off x="457200" y="1676400"/>
            <a:ext cx="8229600" cy="4693920"/>
          </a:xfrm>
        </p:spPr>
        <p:txBody>
          <a:bodyPr>
            <a:normAutofit lnSpcReduction="10000"/>
          </a:bodyPr>
          <a:lstStyle/>
          <a:p>
            <a:pPr>
              <a:buNone/>
            </a:pPr>
            <a:endParaRPr lang="en-US" sz="1800" dirty="0" smtClean="0"/>
          </a:p>
          <a:p>
            <a:pPr>
              <a:buNone/>
            </a:pPr>
            <a:endParaRPr lang="en-US" sz="1800" dirty="0" smtClean="0"/>
          </a:p>
          <a:p>
            <a:pPr>
              <a:buNone/>
            </a:pPr>
            <a:r>
              <a:rPr lang="en-US" sz="1800" dirty="0" smtClean="0"/>
              <a:t>		a</a:t>
            </a:r>
          </a:p>
          <a:p>
            <a:pPr>
              <a:buNone/>
            </a:pPr>
            <a:endParaRPr lang="en-US" sz="700" dirty="0" smtClean="0"/>
          </a:p>
          <a:p>
            <a:pPr>
              <a:buNone/>
            </a:pPr>
            <a:r>
              <a:rPr lang="en-US" sz="1800" dirty="0" smtClean="0"/>
              <a:t>			   *a                *a+1              *a+2               *a+3</a:t>
            </a:r>
          </a:p>
          <a:p>
            <a:pPr>
              <a:buNone/>
            </a:pPr>
            <a:r>
              <a:rPr lang="en-US" sz="1800" dirty="0" smtClean="0"/>
              <a:t>			             </a:t>
            </a:r>
            <a:r>
              <a:rPr lang="en-US" sz="1800" b="1" dirty="0" smtClean="0"/>
              <a:t>(First 1-D Array or First Row)</a:t>
            </a:r>
          </a:p>
          <a:p>
            <a:pPr>
              <a:buNone/>
            </a:pPr>
            <a:r>
              <a:rPr lang="en-US" sz="1800" dirty="0" smtClean="0"/>
              <a:t>	        </a:t>
            </a:r>
          </a:p>
          <a:p>
            <a:pPr>
              <a:buNone/>
            </a:pPr>
            <a:r>
              <a:rPr lang="en-US" sz="1800" dirty="0" smtClean="0"/>
              <a:t>	        a+1</a:t>
            </a:r>
          </a:p>
          <a:p>
            <a:pPr>
              <a:buNone/>
            </a:pPr>
            <a:endParaRPr lang="en-US" sz="1400" dirty="0" smtClean="0"/>
          </a:p>
          <a:p>
            <a:pPr>
              <a:buNone/>
            </a:pPr>
            <a:r>
              <a:rPr lang="en-US" sz="1800" dirty="0" smtClean="0"/>
              <a:t>			 *(a+1)         *(a+1)+1</a:t>
            </a:r>
          </a:p>
          <a:p>
            <a:pPr>
              <a:buNone/>
            </a:pPr>
            <a:r>
              <a:rPr lang="en-US" sz="900" b="1" dirty="0" smtClean="0"/>
              <a:t>			                         </a:t>
            </a:r>
            <a:r>
              <a:rPr lang="en-US" sz="1700" b="1" dirty="0" smtClean="0"/>
              <a:t>(Second 1-D Array or Second Row)</a:t>
            </a:r>
            <a:endParaRPr lang="en-US" sz="1700" dirty="0" smtClean="0"/>
          </a:p>
          <a:p>
            <a:pPr>
              <a:buNone/>
            </a:pPr>
            <a:endParaRPr lang="en-US" sz="1100" dirty="0" smtClean="0"/>
          </a:p>
          <a:p>
            <a:pPr>
              <a:buNone/>
            </a:pPr>
            <a:endParaRPr lang="en-US" sz="1100" dirty="0" smtClean="0"/>
          </a:p>
          <a:p>
            <a:pPr>
              <a:buNone/>
            </a:pPr>
            <a:r>
              <a:rPr lang="en-US" sz="1800" dirty="0" smtClean="0"/>
              <a:t>	       a+2</a:t>
            </a:r>
          </a:p>
          <a:p>
            <a:pPr>
              <a:buNone/>
            </a:pPr>
            <a:endParaRPr lang="en-US" sz="1800" dirty="0" smtClean="0"/>
          </a:p>
          <a:p>
            <a:pPr>
              <a:buNone/>
            </a:pPr>
            <a:r>
              <a:rPr lang="en-US" sz="1800" dirty="0" smtClean="0"/>
              <a:t>			  *(a+2)        *(a+2)+1                         *(a+2)+3</a:t>
            </a:r>
          </a:p>
          <a:p>
            <a:pPr>
              <a:buNone/>
            </a:pPr>
            <a:r>
              <a:rPr lang="en-US" sz="1800" dirty="0" smtClean="0"/>
              <a:t>				</a:t>
            </a:r>
            <a:r>
              <a:rPr lang="en-US" sz="1600" b="1" dirty="0" smtClean="0"/>
              <a:t>(Third 1-D Array or Third Row)</a:t>
            </a:r>
            <a:endParaRPr lang="en-US" sz="1800" b="1" dirty="0" smtClean="0"/>
          </a:p>
        </p:txBody>
      </p:sp>
      <p:sp>
        <p:nvSpPr>
          <p:cNvPr id="6" name="Slide Number Placeholder 5"/>
          <p:cNvSpPr>
            <a:spLocks noGrp="1"/>
          </p:cNvSpPr>
          <p:nvPr>
            <p:ph type="sldNum" sz="quarter" idx="12"/>
          </p:nvPr>
        </p:nvSpPr>
        <p:spPr/>
        <p:txBody>
          <a:bodyPr/>
          <a:lstStyle/>
          <a:p>
            <a:fld id="{B6F15528-21DE-4FAA-801E-634DDDAF4B2B}" type="slidenum">
              <a:rPr lang="en-US" smtClean="0"/>
              <a:pPr/>
              <a:t>38</a:t>
            </a:fld>
            <a:endParaRPr lang="en-US"/>
          </a:p>
        </p:txBody>
      </p:sp>
      <p:graphicFrame>
        <p:nvGraphicFramePr>
          <p:cNvPr id="8" name="Table 7"/>
          <p:cNvGraphicFramePr>
            <a:graphicFrameLocks noGrp="1"/>
          </p:cNvGraphicFramePr>
          <p:nvPr/>
        </p:nvGraphicFramePr>
        <p:xfrm>
          <a:off x="2235200" y="3439160"/>
          <a:ext cx="4470400" cy="675640"/>
        </p:xfrm>
        <a:graphic>
          <a:graphicData uri="http://schemas.openxmlformats.org/drawingml/2006/table">
            <a:tbl>
              <a:tblPr firstRow="1" bandRow="1">
                <a:tableStyleId>{5C22544A-7EE6-4342-B048-85BDC9FD1C3A}</a:tableStyleId>
              </a:tblPr>
              <a:tblGrid>
                <a:gridCol w="1117600"/>
                <a:gridCol w="1117600"/>
                <a:gridCol w="1117600"/>
                <a:gridCol w="1117600"/>
              </a:tblGrid>
              <a:tr h="675640">
                <a:tc>
                  <a:txBody>
                    <a:bodyPr/>
                    <a:lstStyle/>
                    <a:p>
                      <a:pPr algn="ctr">
                        <a:lnSpc>
                          <a:spcPct val="150000"/>
                        </a:lnSpc>
                      </a:pPr>
                      <a:r>
                        <a:rPr lang="en-US" b="0" dirty="0" smtClean="0"/>
                        <a:t>5</a:t>
                      </a:r>
                      <a:endParaRPr lang="en-US" b="0" dirty="0"/>
                    </a:p>
                  </a:txBody>
                  <a:tcPr>
                    <a:solidFill>
                      <a:schemeClr val="accent1"/>
                    </a:solidFill>
                  </a:tcPr>
                </a:tc>
                <a:tc>
                  <a:txBody>
                    <a:bodyPr/>
                    <a:lstStyle/>
                    <a:p>
                      <a:pPr algn="ctr">
                        <a:lnSpc>
                          <a:spcPct val="150000"/>
                        </a:lnSpc>
                      </a:pPr>
                      <a:r>
                        <a:rPr lang="en-US" b="0" dirty="0" smtClean="0"/>
                        <a:t>6</a:t>
                      </a:r>
                      <a:endParaRPr lang="en-US" b="0" dirty="0"/>
                    </a:p>
                  </a:txBody>
                  <a:tcPr>
                    <a:solidFill>
                      <a:schemeClr val="accent1"/>
                    </a:solidFill>
                  </a:tcPr>
                </a:tc>
                <a:tc>
                  <a:txBody>
                    <a:bodyPr/>
                    <a:lstStyle/>
                    <a:p>
                      <a:pPr algn="ctr">
                        <a:lnSpc>
                          <a:spcPct val="150000"/>
                        </a:lnSpc>
                      </a:pPr>
                      <a:r>
                        <a:rPr lang="en-US" b="0" dirty="0" smtClean="0"/>
                        <a:t>7</a:t>
                      </a:r>
                      <a:endParaRPr lang="en-US" b="0" dirty="0"/>
                    </a:p>
                  </a:txBody>
                  <a:tcPr>
                    <a:solidFill>
                      <a:schemeClr val="accent1"/>
                    </a:solidFill>
                  </a:tcPr>
                </a:tc>
                <a:tc>
                  <a:txBody>
                    <a:bodyPr/>
                    <a:lstStyle/>
                    <a:p>
                      <a:pPr algn="ctr">
                        <a:lnSpc>
                          <a:spcPct val="150000"/>
                        </a:lnSpc>
                      </a:pPr>
                      <a:r>
                        <a:rPr lang="en-US" b="0" dirty="0" smtClean="0"/>
                        <a:t>8</a:t>
                      </a:r>
                      <a:endParaRPr lang="en-US" b="0" dirty="0"/>
                    </a:p>
                  </a:txBody>
                  <a:tcPr>
                    <a:solidFill>
                      <a:schemeClr val="accent1"/>
                    </a:solidFill>
                  </a:tcPr>
                </a:tc>
              </a:tr>
            </a:tbl>
          </a:graphicData>
        </a:graphic>
      </p:graphicFrame>
      <p:graphicFrame>
        <p:nvGraphicFramePr>
          <p:cNvPr id="9" name="Table 8"/>
          <p:cNvGraphicFramePr>
            <a:graphicFrameLocks noGrp="1"/>
          </p:cNvGraphicFramePr>
          <p:nvPr/>
        </p:nvGraphicFramePr>
        <p:xfrm>
          <a:off x="2235200" y="1981200"/>
          <a:ext cx="4470400" cy="675640"/>
        </p:xfrm>
        <a:graphic>
          <a:graphicData uri="http://schemas.openxmlformats.org/drawingml/2006/table">
            <a:tbl>
              <a:tblPr firstRow="1" bandRow="1">
                <a:tableStyleId>{5C22544A-7EE6-4342-B048-85BDC9FD1C3A}</a:tableStyleId>
              </a:tblPr>
              <a:tblGrid>
                <a:gridCol w="1117600"/>
                <a:gridCol w="1117600"/>
                <a:gridCol w="1117600"/>
                <a:gridCol w="1117600"/>
              </a:tblGrid>
              <a:tr h="675640">
                <a:tc>
                  <a:txBody>
                    <a:bodyPr/>
                    <a:lstStyle/>
                    <a:p>
                      <a:pPr algn="ctr">
                        <a:lnSpc>
                          <a:spcPct val="150000"/>
                        </a:lnSpc>
                      </a:pPr>
                      <a:r>
                        <a:rPr lang="en-US" b="0" dirty="0" smtClean="0"/>
                        <a:t>1</a:t>
                      </a:r>
                      <a:endParaRPr lang="en-US" b="0" dirty="0"/>
                    </a:p>
                  </a:txBody>
                  <a:tcPr>
                    <a:solidFill>
                      <a:schemeClr val="accent1"/>
                    </a:solidFill>
                  </a:tcPr>
                </a:tc>
                <a:tc>
                  <a:txBody>
                    <a:bodyPr/>
                    <a:lstStyle/>
                    <a:p>
                      <a:pPr algn="ctr">
                        <a:lnSpc>
                          <a:spcPct val="150000"/>
                        </a:lnSpc>
                      </a:pPr>
                      <a:r>
                        <a:rPr lang="en-US" b="0" dirty="0" smtClean="0"/>
                        <a:t>2</a:t>
                      </a:r>
                      <a:endParaRPr lang="en-US" b="0" dirty="0"/>
                    </a:p>
                  </a:txBody>
                  <a:tcPr>
                    <a:solidFill>
                      <a:schemeClr val="accent1"/>
                    </a:solidFill>
                  </a:tcPr>
                </a:tc>
                <a:tc>
                  <a:txBody>
                    <a:bodyPr/>
                    <a:lstStyle/>
                    <a:p>
                      <a:pPr algn="ctr">
                        <a:lnSpc>
                          <a:spcPct val="150000"/>
                        </a:lnSpc>
                      </a:pPr>
                      <a:r>
                        <a:rPr lang="en-US" b="0" dirty="0" smtClean="0"/>
                        <a:t>3</a:t>
                      </a:r>
                      <a:endParaRPr lang="en-US" b="0" dirty="0"/>
                    </a:p>
                  </a:txBody>
                  <a:tcPr>
                    <a:solidFill>
                      <a:schemeClr val="accent1"/>
                    </a:solidFill>
                  </a:tcPr>
                </a:tc>
                <a:tc>
                  <a:txBody>
                    <a:bodyPr/>
                    <a:lstStyle/>
                    <a:p>
                      <a:pPr algn="ctr">
                        <a:lnSpc>
                          <a:spcPct val="150000"/>
                        </a:lnSpc>
                      </a:pPr>
                      <a:r>
                        <a:rPr lang="en-US" b="0" dirty="0" smtClean="0"/>
                        <a:t>4</a:t>
                      </a:r>
                      <a:endParaRPr lang="en-US" b="0" dirty="0"/>
                    </a:p>
                  </a:txBody>
                  <a:tcPr>
                    <a:solidFill>
                      <a:schemeClr val="accent1"/>
                    </a:solidFill>
                  </a:tcPr>
                </a:tc>
              </a:tr>
            </a:tbl>
          </a:graphicData>
        </a:graphic>
      </p:graphicFrame>
      <p:graphicFrame>
        <p:nvGraphicFramePr>
          <p:cNvPr id="10" name="Table 9"/>
          <p:cNvGraphicFramePr>
            <a:graphicFrameLocks noGrp="1"/>
          </p:cNvGraphicFramePr>
          <p:nvPr/>
        </p:nvGraphicFramePr>
        <p:xfrm>
          <a:off x="2286000" y="4953000"/>
          <a:ext cx="4419600" cy="675640"/>
        </p:xfrm>
        <a:graphic>
          <a:graphicData uri="http://schemas.openxmlformats.org/drawingml/2006/table">
            <a:tbl>
              <a:tblPr firstRow="1" bandRow="1">
                <a:tableStyleId>{5C22544A-7EE6-4342-B048-85BDC9FD1C3A}</a:tableStyleId>
              </a:tblPr>
              <a:tblGrid>
                <a:gridCol w="1104900"/>
                <a:gridCol w="1104900"/>
                <a:gridCol w="1104900"/>
                <a:gridCol w="1104900"/>
              </a:tblGrid>
              <a:tr h="675640">
                <a:tc>
                  <a:txBody>
                    <a:bodyPr/>
                    <a:lstStyle/>
                    <a:p>
                      <a:pPr algn="ctr">
                        <a:lnSpc>
                          <a:spcPct val="150000"/>
                        </a:lnSpc>
                      </a:pPr>
                      <a:r>
                        <a:rPr lang="en-US" b="0" dirty="0" smtClean="0"/>
                        <a:t>9</a:t>
                      </a:r>
                      <a:endParaRPr lang="en-US" b="0" dirty="0"/>
                    </a:p>
                  </a:txBody>
                  <a:tcPr>
                    <a:solidFill>
                      <a:schemeClr val="accent1"/>
                    </a:solidFill>
                  </a:tcPr>
                </a:tc>
                <a:tc>
                  <a:txBody>
                    <a:bodyPr/>
                    <a:lstStyle/>
                    <a:p>
                      <a:pPr algn="ctr">
                        <a:lnSpc>
                          <a:spcPct val="150000"/>
                        </a:lnSpc>
                      </a:pPr>
                      <a:r>
                        <a:rPr lang="en-US" b="0" dirty="0" smtClean="0"/>
                        <a:t>10</a:t>
                      </a:r>
                      <a:endParaRPr lang="en-US" b="0" dirty="0"/>
                    </a:p>
                  </a:txBody>
                  <a:tcPr>
                    <a:solidFill>
                      <a:schemeClr val="accent1"/>
                    </a:solidFill>
                  </a:tcPr>
                </a:tc>
                <a:tc>
                  <a:txBody>
                    <a:bodyPr/>
                    <a:lstStyle/>
                    <a:p>
                      <a:pPr algn="ctr">
                        <a:lnSpc>
                          <a:spcPct val="150000"/>
                        </a:lnSpc>
                      </a:pPr>
                      <a:r>
                        <a:rPr lang="en-US" b="0" dirty="0" smtClean="0"/>
                        <a:t>11</a:t>
                      </a:r>
                      <a:endParaRPr lang="en-US" b="0" dirty="0"/>
                    </a:p>
                  </a:txBody>
                  <a:tcPr>
                    <a:solidFill>
                      <a:schemeClr val="accent1"/>
                    </a:solidFill>
                  </a:tcPr>
                </a:tc>
                <a:tc>
                  <a:txBody>
                    <a:bodyPr/>
                    <a:lstStyle/>
                    <a:p>
                      <a:pPr algn="ctr">
                        <a:lnSpc>
                          <a:spcPct val="150000"/>
                        </a:lnSpc>
                      </a:pPr>
                      <a:r>
                        <a:rPr lang="en-US" b="0" dirty="0" smtClean="0"/>
                        <a:t>12</a:t>
                      </a:r>
                      <a:endParaRPr lang="en-US" b="0" dirty="0"/>
                    </a:p>
                  </a:txBody>
                  <a:tcPr>
                    <a:solidFill>
                      <a:schemeClr val="accent1"/>
                    </a:solidFill>
                  </a:tcPr>
                </a:tc>
              </a:tr>
            </a:tbl>
          </a:graphicData>
        </a:graphic>
      </p:graphicFrame>
      <p:cxnSp>
        <p:nvCxnSpPr>
          <p:cNvPr id="12" name="Straight Arrow Connector 11"/>
          <p:cNvCxnSpPr/>
          <p:nvPr/>
        </p:nvCxnSpPr>
        <p:spPr>
          <a:xfrm>
            <a:off x="1676400" y="2438400"/>
            <a:ext cx="533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1676400" y="3810000"/>
            <a:ext cx="533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1676400" y="5257800"/>
            <a:ext cx="533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0" y="1334869"/>
            <a:ext cx="2819400" cy="646331"/>
          </a:xfrm>
          <a:prstGeom prst="rect">
            <a:avLst/>
          </a:prstGeom>
          <a:noFill/>
        </p:spPr>
        <p:txBody>
          <a:bodyPr wrap="square" lIns="91440" tIns="45720" rIns="91440" bIns="45720">
            <a:spAutoFit/>
          </a:bodyPr>
          <a:lstStyle/>
          <a:p>
            <a:pPr algn="ctr"/>
            <a:r>
              <a:rPr lang="en-US" sz="36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Illustration</a:t>
            </a:r>
            <a:endParaRPr lang="en-US" sz="36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ransition spd="med">
    <p:wip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Pointer and 2-D Array…</a:t>
            </a:r>
            <a:endParaRPr lang="en-US" dirty="0"/>
          </a:p>
        </p:txBody>
      </p:sp>
      <p:sp>
        <p:nvSpPr>
          <p:cNvPr id="3" name="Content Placeholder 2"/>
          <p:cNvSpPr>
            <a:spLocks noGrp="1"/>
          </p:cNvSpPr>
          <p:nvPr>
            <p:ph idx="1"/>
          </p:nvPr>
        </p:nvSpPr>
        <p:spPr>
          <a:xfrm>
            <a:off x="457200" y="1752600"/>
            <a:ext cx="8229600" cy="4572000"/>
          </a:xfrm>
        </p:spPr>
        <p:txBody>
          <a:bodyPr>
            <a:normAutofit fontScale="92500" lnSpcReduction="10000"/>
          </a:bodyPr>
          <a:lstStyle/>
          <a:p>
            <a:pPr algn="just"/>
            <a:r>
              <a:rPr lang="en-US" sz="3600" b="1" dirty="0" smtClean="0"/>
              <a:t>In general,</a:t>
            </a:r>
          </a:p>
          <a:p>
            <a:pPr algn="just">
              <a:buNone/>
            </a:pPr>
            <a:r>
              <a:rPr lang="en-US" b="1" u="sng" dirty="0" smtClean="0"/>
              <a:t>Address of </a:t>
            </a:r>
            <a:r>
              <a:rPr lang="en-US" b="1" u="sng" dirty="0" err="1" smtClean="0"/>
              <a:t>ith</a:t>
            </a:r>
            <a:r>
              <a:rPr lang="en-US" b="1" u="sng" dirty="0" smtClean="0"/>
              <a:t> row and </a:t>
            </a:r>
            <a:r>
              <a:rPr lang="en-US" b="1" u="sng" dirty="0" err="1" smtClean="0"/>
              <a:t>jth</a:t>
            </a:r>
            <a:r>
              <a:rPr lang="en-US" b="1" u="sng" dirty="0" smtClean="0"/>
              <a:t> column</a:t>
            </a:r>
          </a:p>
          <a:p>
            <a:pPr algn="just">
              <a:buNone/>
            </a:pPr>
            <a:r>
              <a:rPr lang="en-US" dirty="0" smtClean="0"/>
              <a:t>		</a:t>
            </a:r>
            <a:r>
              <a:rPr lang="en-US" b="1" dirty="0" smtClean="0">
                <a:solidFill>
                  <a:srgbClr val="FF0000"/>
                </a:solidFill>
              </a:rPr>
              <a:t>=&gt; &amp;a[i][j]=*(a + i)+j</a:t>
            </a:r>
          </a:p>
          <a:p>
            <a:pPr algn="just">
              <a:buNone/>
            </a:pPr>
            <a:r>
              <a:rPr lang="en-US" b="1" u="sng" dirty="0" smtClean="0"/>
              <a:t>Also value at </a:t>
            </a:r>
            <a:r>
              <a:rPr lang="en-US" b="1" u="sng" dirty="0" err="1" smtClean="0"/>
              <a:t>ith</a:t>
            </a:r>
            <a:r>
              <a:rPr lang="en-US" b="1" u="sng" dirty="0" smtClean="0"/>
              <a:t> row and </a:t>
            </a:r>
            <a:r>
              <a:rPr lang="en-US" b="1" u="sng" dirty="0" err="1" smtClean="0"/>
              <a:t>jth</a:t>
            </a:r>
            <a:r>
              <a:rPr lang="en-US" b="1" u="sng" dirty="0" smtClean="0"/>
              <a:t> column</a:t>
            </a:r>
          </a:p>
          <a:p>
            <a:pPr algn="just">
              <a:buNone/>
            </a:pPr>
            <a:r>
              <a:rPr lang="en-US" dirty="0" smtClean="0"/>
              <a:t>		</a:t>
            </a:r>
            <a:r>
              <a:rPr lang="en-US" b="1" dirty="0" smtClean="0">
                <a:solidFill>
                  <a:srgbClr val="FF0000"/>
                </a:solidFill>
              </a:rPr>
              <a:t>=&gt; a[i][j] = *(*(a + i)+j)</a:t>
            </a:r>
          </a:p>
          <a:p>
            <a:pPr algn="just"/>
            <a:endParaRPr lang="en-US" dirty="0" smtClean="0"/>
          </a:p>
          <a:p>
            <a:pPr algn="just"/>
            <a:r>
              <a:rPr lang="en-US" dirty="0" smtClean="0"/>
              <a:t>Note the difference between the array of N pointers *p[N] and the 2-D array (*p)[N] (</a:t>
            </a:r>
            <a:r>
              <a:rPr lang="en-US" dirty="0" smtClean="0">
                <a:solidFill>
                  <a:srgbClr val="FF0000"/>
                </a:solidFill>
              </a:rPr>
              <a:t>Here, parentheses are compulsory.</a:t>
            </a:r>
            <a:r>
              <a:rPr lang="en-US" dirty="0" smtClean="0"/>
              <a:t>). In *p[N], (*</a:t>
            </a:r>
            <a:r>
              <a:rPr lang="en-US" dirty="0" err="1" smtClean="0"/>
              <a:t>p+i</a:t>
            </a:r>
            <a:r>
              <a:rPr lang="en-US" dirty="0" smtClean="0"/>
              <a:t>) denotes the address of (i+1)</a:t>
            </a:r>
            <a:r>
              <a:rPr lang="en-US" dirty="0" err="1" smtClean="0"/>
              <a:t>th</a:t>
            </a:r>
            <a:r>
              <a:rPr lang="en-US" dirty="0" smtClean="0"/>
              <a:t> element of the array of pointers whereas (*</a:t>
            </a:r>
            <a:r>
              <a:rPr lang="en-US" dirty="0" err="1" smtClean="0"/>
              <a:t>p+i</a:t>
            </a:r>
            <a:r>
              <a:rPr lang="en-US" dirty="0" smtClean="0"/>
              <a:t>) is address of the </a:t>
            </a:r>
            <a:r>
              <a:rPr lang="en-US" dirty="0" err="1" smtClean="0"/>
              <a:t>ith</a:t>
            </a:r>
            <a:r>
              <a:rPr lang="en-US" dirty="0" smtClean="0"/>
              <a:t> column of the first row in 2-D array.</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39</a:t>
            </a:fld>
            <a:endParaRPr lang="en-US"/>
          </a:p>
        </p:txBody>
      </p:sp>
    </p:spTree>
  </p:cSld>
  <p:clrMapOvr>
    <a:masterClrMapping/>
  </p:clrMapOvr>
  <p:transition spd="med">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Analyze the output…</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t>void main()</a:t>
            </a:r>
          </a:p>
          <a:p>
            <a:pPr>
              <a:buNone/>
            </a:pPr>
            <a:r>
              <a:rPr lang="en-US" b="1" dirty="0" smtClean="0"/>
              <a:t>{</a:t>
            </a:r>
          </a:p>
          <a:p>
            <a:pPr>
              <a:buNone/>
            </a:pPr>
            <a:r>
              <a:rPr lang="en-US" b="1" dirty="0" smtClean="0"/>
              <a:t>int a=10, b=5;</a:t>
            </a:r>
          </a:p>
          <a:p>
            <a:pPr>
              <a:buNone/>
            </a:pPr>
            <a:r>
              <a:rPr lang="en-US" b="1" dirty="0" smtClean="0"/>
              <a:t>float c=10.5;</a:t>
            </a:r>
          </a:p>
          <a:p>
            <a:pPr>
              <a:buNone/>
            </a:pPr>
            <a:r>
              <a:rPr lang="en-US" b="1" dirty="0" smtClean="0"/>
              <a:t>char  d='L';</a:t>
            </a:r>
          </a:p>
          <a:p>
            <a:pPr>
              <a:buNone/>
            </a:pPr>
            <a:r>
              <a:rPr lang="en-US" b="1" dirty="0" smtClean="0"/>
              <a:t>clrscr();</a:t>
            </a:r>
          </a:p>
          <a:p>
            <a:pPr>
              <a:buNone/>
            </a:pPr>
            <a:r>
              <a:rPr lang="en-US" b="1" dirty="0" smtClean="0"/>
              <a:t>printf("\n The base address of a is:%u", &amp;a);</a:t>
            </a:r>
          </a:p>
          <a:p>
            <a:pPr>
              <a:buNone/>
            </a:pPr>
            <a:r>
              <a:rPr lang="en-US" b="1" dirty="0" smtClean="0"/>
              <a:t>printf("\n The base address of b is:%u", &amp;b);</a:t>
            </a:r>
          </a:p>
          <a:p>
            <a:pPr>
              <a:buNone/>
            </a:pPr>
            <a:r>
              <a:rPr lang="en-US" b="1" dirty="0" smtClean="0"/>
              <a:t>printf("\n The base address of c is:%u", &amp;c);</a:t>
            </a:r>
          </a:p>
          <a:p>
            <a:pPr>
              <a:buNone/>
            </a:pPr>
            <a:r>
              <a:rPr lang="en-US" b="1" dirty="0" smtClean="0"/>
              <a:t>printf("\n The base address of d is:%u", &amp;d);</a:t>
            </a:r>
          </a:p>
          <a:p>
            <a:pPr>
              <a:buNone/>
            </a:pPr>
            <a:r>
              <a:rPr lang="en-US" b="1" dirty="0" smtClean="0"/>
              <a:t>getch();</a:t>
            </a:r>
          </a:p>
          <a:p>
            <a:pPr>
              <a:buNone/>
            </a:pPr>
            <a:r>
              <a:rPr lang="en-US" b="1" dirty="0" smtClean="0"/>
              <a:t>}</a:t>
            </a:r>
          </a:p>
        </p:txBody>
      </p:sp>
      <p:sp>
        <p:nvSpPr>
          <p:cNvPr id="6" name="Slide Number Placeholder 5"/>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transition spd="med">
    <p:wip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fontScale="77500" lnSpcReduction="20000"/>
          </a:bodyPr>
          <a:lstStyle/>
          <a:p>
            <a:pPr>
              <a:buNone/>
            </a:pPr>
            <a:r>
              <a:rPr lang="en-US" b="1" dirty="0" smtClean="0"/>
              <a:t>//2-D Array and Pointer</a:t>
            </a:r>
          </a:p>
          <a:p>
            <a:pPr>
              <a:buNone/>
            </a:pPr>
            <a:r>
              <a:rPr lang="en-US" b="1" dirty="0" smtClean="0"/>
              <a:t>void main()</a:t>
            </a:r>
          </a:p>
          <a:p>
            <a:pPr>
              <a:buNone/>
            </a:pPr>
            <a:r>
              <a:rPr lang="en-US" b="1" dirty="0" smtClean="0"/>
              <a:t>{</a:t>
            </a:r>
          </a:p>
          <a:p>
            <a:pPr>
              <a:buNone/>
            </a:pPr>
            <a:r>
              <a:rPr lang="en-US" b="1" dirty="0" smtClean="0"/>
              <a:t>int a[3][4]={1,2,3,4,5,6,7,8,9,10,11,12};</a:t>
            </a:r>
          </a:p>
          <a:p>
            <a:pPr>
              <a:buNone/>
            </a:pPr>
            <a:r>
              <a:rPr lang="en-US" b="1" dirty="0" smtClean="0"/>
              <a:t>int i, j;</a:t>
            </a:r>
          </a:p>
          <a:p>
            <a:pPr>
              <a:buNone/>
            </a:pPr>
            <a:r>
              <a:rPr lang="en-US" b="1" dirty="0" smtClean="0"/>
              <a:t>clrscr();</a:t>
            </a:r>
          </a:p>
          <a:p>
            <a:pPr>
              <a:buNone/>
            </a:pPr>
            <a:r>
              <a:rPr lang="en-US" b="1" dirty="0" smtClean="0"/>
              <a:t>printf("\n Array Element\t Value\t\t Address\n");</a:t>
            </a:r>
          </a:p>
          <a:p>
            <a:pPr>
              <a:buNone/>
            </a:pPr>
            <a:r>
              <a:rPr lang="en-US" b="1" dirty="0" smtClean="0"/>
              <a:t>for(i=0;i&lt;3;i++)</a:t>
            </a:r>
          </a:p>
          <a:p>
            <a:pPr>
              <a:buNone/>
            </a:pPr>
            <a:r>
              <a:rPr lang="en-US" b="1" dirty="0" smtClean="0"/>
              <a:t>	for(j=0;j&lt;4;j++)</a:t>
            </a:r>
          </a:p>
          <a:p>
            <a:pPr>
              <a:buNone/>
            </a:pPr>
            <a:r>
              <a:rPr lang="en-US" b="1" dirty="0" smtClean="0"/>
              <a:t>	  printf("a[%d][%d]\t\t %d\t\t %u \n", i, j, a[i][j], &amp;a[i][j]);</a:t>
            </a:r>
          </a:p>
          <a:p>
            <a:pPr>
              <a:buNone/>
            </a:pPr>
            <a:r>
              <a:rPr lang="en-US" b="1" dirty="0" smtClean="0"/>
              <a:t>printf("......................................");</a:t>
            </a:r>
          </a:p>
          <a:p>
            <a:pPr>
              <a:buNone/>
            </a:pPr>
            <a:r>
              <a:rPr lang="en-US" b="1" dirty="0" smtClean="0"/>
              <a:t>printf("\n Array Element\t Value\t\t Address");</a:t>
            </a:r>
          </a:p>
          <a:p>
            <a:pPr>
              <a:buNone/>
            </a:pPr>
            <a:r>
              <a:rPr lang="en-US" b="1" dirty="0" smtClean="0"/>
              <a:t>for(i=0;i&lt;3;i++)</a:t>
            </a:r>
          </a:p>
          <a:p>
            <a:pPr>
              <a:buNone/>
            </a:pPr>
            <a:r>
              <a:rPr lang="en-US" b="1" dirty="0" smtClean="0"/>
              <a:t>	for(j=0;j&lt;4;j++)</a:t>
            </a:r>
          </a:p>
          <a:p>
            <a:pPr>
              <a:buNone/>
            </a:pPr>
            <a:r>
              <a:rPr lang="pl-PL" b="1" dirty="0" smtClean="0"/>
              <a:t>	  printf("\na[%d][%d]\t\t%d\t\t%u",</a:t>
            </a:r>
            <a:r>
              <a:rPr lang="en-US" b="1" dirty="0" smtClean="0"/>
              <a:t> i </a:t>
            </a:r>
            <a:r>
              <a:rPr lang="pl-PL" b="1" dirty="0" smtClean="0"/>
              <a:t>,j,</a:t>
            </a:r>
            <a:r>
              <a:rPr lang="en-US" b="1" dirty="0" smtClean="0"/>
              <a:t> </a:t>
            </a:r>
            <a:r>
              <a:rPr lang="pl-PL" b="1" dirty="0" smtClean="0"/>
              <a:t>*(*(a+i)+j),</a:t>
            </a:r>
            <a:r>
              <a:rPr lang="en-US" b="1" dirty="0" smtClean="0"/>
              <a:t> </a:t>
            </a:r>
            <a:r>
              <a:rPr lang="pl-PL" b="1" dirty="0" smtClean="0"/>
              <a:t>*(a+i)+j);</a:t>
            </a:r>
          </a:p>
          <a:p>
            <a:pPr>
              <a:buNone/>
            </a:pPr>
            <a:r>
              <a:rPr lang="en-US" b="1" dirty="0" smtClean="0"/>
              <a:t>printf("\n\n %u", *(a+1)+1);</a:t>
            </a:r>
          </a:p>
          <a:p>
            <a:pPr>
              <a:buNone/>
            </a:pPr>
            <a:r>
              <a:rPr lang="en-US" b="1" dirty="0" smtClean="0"/>
              <a:t>getch();</a:t>
            </a:r>
          </a:p>
          <a:p>
            <a:pPr>
              <a:buNone/>
            </a:pPr>
            <a:r>
              <a:rPr lang="en-US" b="1" dirty="0" smtClean="0"/>
              <a:t>}</a:t>
            </a:r>
          </a:p>
        </p:txBody>
      </p:sp>
      <p:sp>
        <p:nvSpPr>
          <p:cNvPr id="6" name="Slide Number Placeholder 5"/>
          <p:cNvSpPr>
            <a:spLocks noGrp="1"/>
          </p:cNvSpPr>
          <p:nvPr>
            <p:ph type="sldNum" sz="quarter" idx="12"/>
          </p:nvPr>
        </p:nvSpPr>
        <p:spPr/>
        <p:txBody>
          <a:bodyPr/>
          <a:lstStyle/>
          <a:p>
            <a:fld id="{B6F15528-21DE-4FAA-801E-634DDDAF4B2B}" type="slidenum">
              <a:rPr lang="en-US" smtClean="0"/>
              <a:pPr/>
              <a:t>40</a:t>
            </a:fld>
            <a:endParaRPr lang="en-US"/>
          </a:p>
        </p:txBody>
      </p:sp>
    </p:spTree>
  </p:cSld>
  <p:clrMapOvr>
    <a:masterClrMapping/>
  </p:clrMapOvr>
  <p:transition spd="med">
    <p:wip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fontScale="55000" lnSpcReduction="20000"/>
          </a:bodyPr>
          <a:lstStyle/>
          <a:p>
            <a:pPr>
              <a:buNone/>
            </a:pPr>
            <a:r>
              <a:rPr lang="en-US" sz="4400" b="1" dirty="0" smtClean="0"/>
              <a:t>//Program to add two m*n matrices using pointer</a:t>
            </a:r>
          </a:p>
          <a:p>
            <a:pPr>
              <a:buNone/>
            </a:pPr>
            <a:r>
              <a:rPr lang="en-US" sz="2900" b="1" dirty="0" smtClean="0"/>
              <a:t>#define m 2</a:t>
            </a:r>
          </a:p>
          <a:p>
            <a:pPr>
              <a:buNone/>
            </a:pPr>
            <a:r>
              <a:rPr lang="en-US" sz="2900" b="1" dirty="0" smtClean="0"/>
              <a:t>#define n 3</a:t>
            </a:r>
          </a:p>
          <a:p>
            <a:pPr>
              <a:buNone/>
            </a:pPr>
            <a:r>
              <a:rPr lang="en-US" sz="2900" b="1" dirty="0" smtClean="0"/>
              <a:t>void main()</a:t>
            </a:r>
          </a:p>
          <a:p>
            <a:pPr>
              <a:buNone/>
            </a:pPr>
            <a:r>
              <a:rPr lang="en-US" sz="2900" b="1" dirty="0" smtClean="0"/>
              <a:t>{</a:t>
            </a:r>
          </a:p>
          <a:p>
            <a:pPr>
              <a:buNone/>
            </a:pPr>
            <a:r>
              <a:rPr lang="pt-BR" sz="2900" b="1" dirty="0" smtClean="0"/>
              <a:t>int  (*a)[n], (*b)[n], (*sum)[n], i, j;</a:t>
            </a:r>
          </a:p>
          <a:p>
            <a:pPr>
              <a:buNone/>
            </a:pPr>
            <a:r>
              <a:rPr lang="en-US" sz="2900" b="1" dirty="0" smtClean="0"/>
              <a:t>clrscr();</a:t>
            </a:r>
          </a:p>
          <a:p>
            <a:pPr>
              <a:buNone/>
            </a:pPr>
            <a:r>
              <a:rPr lang="en-US" sz="2900" b="1" dirty="0" smtClean="0"/>
              <a:t>printf("Input first matrix elements of order %d*%d:\n", m, n);</a:t>
            </a:r>
          </a:p>
          <a:p>
            <a:pPr>
              <a:buNone/>
            </a:pPr>
            <a:r>
              <a:rPr lang="en-US" sz="2900" b="1" dirty="0" smtClean="0"/>
              <a:t>for(i=0;i&lt;</a:t>
            </a:r>
            <a:r>
              <a:rPr lang="en-US" sz="2900" b="1" dirty="0" err="1" smtClean="0"/>
              <a:t>m;i</a:t>
            </a:r>
            <a:r>
              <a:rPr lang="en-US" sz="2900" b="1" dirty="0" smtClean="0"/>
              <a:t>++)</a:t>
            </a:r>
          </a:p>
          <a:p>
            <a:pPr>
              <a:buNone/>
            </a:pPr>
            <a:r>
              <a:rPr lang="en-US" sz="2900" b="1" dirty="0" smtClean="0"/>
              <a:t>	{</a:t>
            </a:r>
          </a:p>
          <a:p>
            <a:pPr>
              <a:buNone/>
            </a:pPr>
            <a:r>
              <a:rPr lang="en-US" sz="2900" b="1" dirty="0" smtClean="0"/>
              <a:t>	for(j=0;j&lt;</a:t>
            </a:r>
            <a:r>
              <a:rPr lang="en-US" sz="2900" b="1" dirty="0" err="1" smtClean="0"/>
              <a:t>n;j</a:t>
            </a:r>
            <a:r>
              <a:rPr lang="en-US" sz="2900" b="1" dirty="0" smtClean="0"/>
              <a:t>++)</a:t>
            </a:r>
          </a:p>
          <a:p>
            <a:pPr>
              <a:buNone/>
            </a:pPr>
            <a:r>
              <a:rPr lang="en-US" sz="2900" b="1" dirty="0" smtClean="0"/>
              <a:t>		scanf("%d",*(</a:t>
            </a:r>
            <a:r>
              <a:rPr lang="en-US" sz="2900" b="1" dirty="0" err="1" smtClean="0"/>
              <a:t>a+i</a:t>
            </a:r>
            <a:r>
              <a:rPr lang="en-US" sz="2900" b="1" dirty="0" smtClean="0"/>
              <a:t>)+j);</a:t>
            </a:r>
          </a:p>
          <a:p>
            <a:pPr>
              <a:buNone/>
            </a:pPr>
            <a:r>
              <a:rPr lang="en-US" sz="2900" b="1" dirty="0" smtClean="0"/>
              <a:t>	}</a:t>
            </a:r>
          </a:p>
          <a:p>
            <a:pPr>
              <a:buNone/>
            </a:pPr>
            <a:endParaRPr lang="en-US" sz="2900" b="1" dirty="0" smtClean="0"/>
          </a:p>
          <a:p>
            <a:pPr>
              <a:buNone/>
            </a:pPr>
            <a:r>
              <a:rPr lang="en-US" sz="2900" b="1" dirty="0" smtClean="0"/>
              <a:t>printf("\n The first matrix is:\n");</a:t>
            </a:r>
          </a:p>
          <a:p>
            <a:pPr>
              <a:buNone/>
            </a:pPr>
            <a:r>
              <a:rPr lang="en-US" sz="2900" b="1" dirty="0" smtClean="0"/>
              <a:t>for(i=0;i&lt;</a:t>
            </a:r>
            <a:r>
              <a:rPr lang="en-US" sz="2900" b="1" dirty="0" err="1" smtClean="0"/>
              <a:t>m;i</a:t>
            </a:r>
            <a:r>
              <a:rPr lang="en-US" sz="2900" b="1" dirty="0" smtClean="0"/>
              <a:t>++)</a:t>
            </a:r>
          </a:p>
          <a:p>
            <a:pPr>
              <a:buNone/>
            </a:pPr>
            <a:r>
              <a:rPr lang="en-US" sz="2900" b="1" dirty="0" smtClean="0"/>
              <a:t>	{</a:t>
            </a:r>
          </a:p>
          <a:p>
            <a:pPr>
              <a:buNone/>
            </a:pPr>
            <a:r>
              <a:rPr lang="en-US" sz="2900" b="1" dirty="0" smtClean="0"/>
              <a:t>	for(j=0;j&lt;</a:t>
            </a:r>
            <a:r>
              <a:rPr lang="en-US" sz="2900" b="1" dirty="0" err="1" smtClean="0"/>
              <a:t>n;j</a:t>
            </a:r>
            <a:r>
              <a:rPr lang="en-US" sz="2900" b="1" dirty="0" smtClean="0"/>
              <a:t>++)</a:t>
            </a:r>
          </a:p>
          <a:p>
            <a:pPr>
              <a:buNone/>
            </a:pPr>
            <a:r>
              <a:rPr lang="en-US" sz="2900" b="1" dirty="0" smtClean="0"/>
              <a:t>		printf(" %d\t",*(*(</a:t>
            </a:r>
            <a:r>
              <a:rPr lang="en-US" sz="2900" b="1" dirty="0" err="1" smtClean="0"/>
              <a:t>a+i</a:t>
            </a:r>
            <a:r>
              <a:rPr lang="en-US" sz="2900" b="1" dirty="0" smtClean="0"/>
              <a:t>)+j));</a:t>
            </a:r>
          </a:p>
          <a:p>
            <a:pPr>
              <a:buNone/>
            </a:pPr>
            <a:r>
              <a:rPr lang="en-US" sz="2900" b="1" dirty="0" smtClean="0"/>
              <a:t>	printf("\n");</a:t>
            </a:r>
          </a:p>
          <a:p>
            <a:pPr>
              <a:buNone/>
            </a:pPr>
            <a:r>
              <a:rPr lang="en-US" sz="2900" b="1" dirty="0" smtClean="0"/>
              <a:t>	}</a:t>
            </a:r>
          </a:p>
        </p:txBody>
      </p:sp>
      <p:sp>
        <p:nvSpPr>
          <p:cNvPr id="6" name="Slide Number Placeholder 5"/>
          <p:cNvSpPr>
            <a:spLocks noGrp="1"/>
          </p:cNvSpPr>
          <p:nvPr>
            <p:ph type="sldNum" sz="quarter" idx="12"/>
          </p:nvPr>
        </p:nvSpPr>
        <p:spPr/>
        <p:txBody>
          <a:bodyPr/>
          <a:lstStyle/>
          <a:p>
            <a:fld id="{B6F15528-21DE-4FAA-801E-634DDDAF4B2B}" type="slidenum">
              <a:rPr lang="en-US" smtClean="0"/>
              <a:pPr/>
              <a:t>41</a:t>
            </a:fld>
            <a:endParaRPr lang="en-US"/>
          </a:p>
        </p:txBody>
      </p:sp>
    </p:spTree>
  </p:cSld>
  <p:clrMapOvr>
    <a:masterClrMapping/>
  </p:clrMapOvr>
  <p:transition spd="med">
    <p:wip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fontScale="85000" lnSpcReduction="20000"/>
          </a:bodyPr>
          <a:lstStyle/>
          <a:p>
            <a:pPr>
              <a:buNone/>
            </a:pPr>
            <a:r>
              <a:rPr lang="en-US" b="1" dirty="0" smtClean="0"/>
              <a:t>printf("Input second of order %d*%d:\n", m, n);</a:t>
            </a:r>
          </a:p>
          <a:p>
            <a:pPr>
              <a:buNone/>
            </a:pPr>
            <a:r>
              <a:rPr lang="en-US" b="1" dirty="0" smtClean="0"/>
              <a:t>for(i=0;i&lt;</a:t>
            </a:r>
            <a:r>
              <a:rPr lang="en-US" b="1" dirty="0" err="1" smtClean="0"/>
              <a:t>m;i</a:t>
            </a:r>
            <a:r>
              <a:rPr lang="en-US" b="1" dirty="0" smtClean="0"/>
              <a:t>++)</a:t>
            </a:r>
          </a:p>
          <a:p>
            <a:pPr>
              <a:buNone/>
            </a:pPr>
            <a:r>
              <a:rPr lang="en-US" b="1" dirty="0" smtClean="0"/>
              <a:t>	{</a:t>
            </a:r>
          </a:p>
          <a:p>
            <a:pPr>
              <a:buNone/>
            </a:pPr>
            <a:r>
              <a:rPr lang="en-US" b="1" dirty="0" smtClean="0"/>
              <a:t>	for(j=0;j&lt;</a:t>
            </a:r>
            <a:r>
              <a:rPr lang="en-US" b="1" dirty="0" err="1" smtClean="0"/>
              <a:t>n;j</a:t>
            </a:r>
            <a:r>
              <a:rPr lang="en-US" b="1" dirty="0" smtClean="0"/>
              <a:t>++)</a:t>
            </a:r>
          </a:p>
          <a:p>
            <a:pPr>
              <a:buNone/>
            </a:pPr>
            <a:r>
              <a:rPr lang="en-US" b="1" dirty="0" smtClean="0"/>
              <a:t>		scanf("%d",*(</a:t>
            </a:r>
            <a:r>
              <a:rPr lang="en-US" b="1" dirty="0" err="1" smtClean="0"/>
              <a:t>b+i</a:t>
            </a:r>
            <a:r>
              <a:rPr lang="en-US" b="1" dirty="0" smtClean="0"/>
              <a:t>)+j);</a:t>
            </a:r>
          </a:p>
          <a:p>
            <a:pPr>
              <a:buNone/>
            </a:pPr>
            <a:r>
              <a:rPr lang="en-US" b="1" dirty="0" smtClean="0"/>
              <a:t>	}</a:t>
            </a:r>
          </a:p>
          <a:p>
            <a:pPr>
              <a:buNone/>
            </a:pPr>
            <a:endParaRPr lang="en-US" b="1" dirty="0" smtClean="0"/>
          </a:p>
          <a:p>
            <a:pPr>
              <a:buNone/>
            </a:pPr>
            <a:r>
              <a:rPr lang="en-US" b="1" dirty="0" smtClean="0"/>
              <a:t>printf("\n The second matrix is:\n");</a:t>
            </a:r>
          </a:p>
          <a:p>
            <a:pPr>
              <a:buNone/>
            </a:pPr>
            <a:r>
              <a:rPr lang="en-US" b="1" dirty="0" smtClean="0"/>
              <a:t>for(i=0;i&lt;</a:t>
            </a:r>
            <a:r>
              <a:rPr lang="en-US" b="1" dirty="0" err="1" smtClean="0"/>
              <a:t>m;i</a:t>
            </a:r>
            <a:r>
              <a:rPr lang="en-US" b="1" dirty="0" smtClean="0"/>
              <a:t>++)</a:t>
            </a:r>
          </a:p>
          <a:p>
            <a:pPr>
              <a:buNone/>
            </a:pPr>
            <a:r>
              <a:rPr lang="en-US" b="1" dirty="0" smtClean="0"/>
              <a:t>   {</a:t>
            </a:r>
          </a:p>
          <a:p>
            <a:pPr>
              <a:buNone/>
            </a:pPr>
            <a:r>
              <a:rPr lang="en-US" b="1" dirty="0" smtClean="0"/>
              <a:t>	for(j=0;j&lt;</a:t>
            </a:r>
            <a:r>
              <a:rPr lang="en-US" b="1" dirty="0" err="1" smtClean="0"/>
              <a:t>n;j</a:t>
            </a:r>
            <a:r>
              <a:rPr lang="en-US" b="1" dirty="0" smtClean="0"/>
              <a:t>++)</a:t>
            </a:r>
          </a:p>
          <a:p>
            <a:pPr>
              <a:buNone/>
            </a:pPr>
            <a:r>
              <a:rPr lang="en-US" b="1" dirty="0" smtClean="0"/>
              <a:t>	{</a:t>
            </a:r>
          </a:p>
          <a:p>
            <a:pPr>
              <a:buNone/>
            </a:pPr>
            <a:r>
              <a:rPr lang="en-US" b="1" dirty="0" smtClean="0"/>
              <a:t>	printf(" %d\t",*(*(</a:t>
            </a:r>
            <a:r>
              <a:rPr lang="en-US" b="1" dirty="0" err="1" smtClean="0"/>
              <a:t>b+i</a:t>
            </a:r>
            <a:r>
              <a:rPr lang="en-US" b="1" dirty="0" smtClean="0"/>
              <a:t>)+j));</a:t>
            </a:r>
          </a:p>
          <a:p>
            <a:pPr>
              <a:buNone/>
            </a:pPr>
            <a:r>
              <a:rPr lang="en-US" b="1" dirty="0" smtClean="0"/>
              <a:t>	}</a:t>
            </a:r>
          </a:p>
          <a:p>
            <a:pPr>
              <a:buNone/>
            </a:pPr>
            <a:r>
              <a:rPr lang="en-US" b="1" dirty="0" smtClean="0"/>
              <a:t>	printf("\n");</a:t>
            </a:r>
          </a:p>
          <a:p>
            <a:pPr>
              <a:buNone/>
            </a:pPr>
            <a:r>
              <a:rPr lang="en-US" b="1" dirty="0" smtClean="0"/>
              <a:t>   }</a:t>
            </a:r>
          </a:p>
        </p:txBody>
      </p:sp>
      <p:sp>
        <p:nvSpPr>
          <p:cNvPr id="6" name="Slide Number Placeholder 5"/>
          <p:cNvSpPr>
            <a:spLocks noGrp="1"/>
          </p:cNvSpPr>
          <p:nvPr>
            <p:ph type="sldNum" sz="quarter" idx="12"/>
          </p:nvPr>
        </p:nvSpPr>
        <p:spPr/>
        <p:txBody>
          <a:bodyPr/>
          <a:lstStyle/>
          <a:p>
            <a:fld id="{B6F15528-21DE-4FAA-801E-634DDDAF4B2B}" type="slidenum">
              <a:rPr lang="en-US" smtClean="0"/>
              <a:pPr/>
              <a:t>42</a:t>
            </a:fld>
            <a:endParaRPr lang="en-US"/>
          </a:p>
        </p:txBody>
      </p:sp>
    </p:spTree>
  </p:cSld>
  <p:clrMapOvr>
    <a:masterClrMapping/>
  </p:clrMapOvr>
  <p:transition spd="med">
    <p:wip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lnSpcReduction="10000"/>
          </a:bodyPr>
          <a:lstStyle/>
          <a:p>
            <a:pPr>
              <a:buNone/>
            </a:pPr>
            <a:r>
              <a:rPr lang="en-US" b="1" dirty="0" smtClean="0"/>
              <a:t>printf("\n The sum of the matrices is:\n");</a:t>
            </a:r>
          </a:p>
          <a:p>
            <a:pPr>
              <a:buNone/>
            </a:pPr>
            <a:r>
              <a:rPr lang="en-US" b="1" dirty="0" smtClean="0"/>
              <a:t>for(i=0;i&lt;</a:t>
            </a:r>
            <a:r>
              <a:rPr lang="en-US" b="1" dirty="0" err="1" smtClean="0"/>
              <a:t>m;i</a:t>
            </a:r>
            <a:r>
              <a:rPr lang="en-US" b="1" dirty="0" smtClean="0"/>
              <a:t>++)</a:t>
            </a:r>
          </a:p>
          <a:p>
            <a:pPr>
              <a:buNone/>
            </a:pPr>
            <a:r>
              <a:rPr lang="en-US" b="1" dirty="0" smtClean="0"/>
              <a:t>	{</a:t>
            </a:r>
          </a:p>
          <a:p>
            <a:pPr>
              <a:buNone/>
            </a:pPr>
            <a:r>
              <a:rPr lang="en-US" b="1" dirty="0" smtClean="0"/>
              <a:t>	for(j=0;j&lt;</a:t>
            </a:r>
            <a:r>
              <a:rPr lang="en-US" b="1" dirty="0" err="1" smtClean="0"/>
              <a:t>n;j</a:t>
            </a:r>
            <a:r>
              <a:rPr lang="en-US" b="1" dirty="0" smtClean="0"/>
              <a:t>++)</a:t>
            </a:r>
          </a:p>
          <a:p>
            <a:pPr>
              <a:buNone/>
            </a:pPr>
            <a:r>
              <a:rPr lang="en-US" b="1" dirty="0" smtClean="0"/>
              <a:t>		{</a:t>
            </a:r>
          </a:p>
          <a:p>
            <a:pPr>
              <a:buNone/>
            </a:pPr>
            <a:r>
              <a:rPr lang="pl-PL" b="1" dirty="0" smtClean="0"/>
              <a:t>		*(*(sum+i)+j)=*(*(a+i)+j)+*(*(b+i)+j);</a:t>
            </a:r>
          </a:p>
          <a:p>
            <a:pPr>
              <a:buNone/>
            </a:pPr>
            <a:r>
              <a:rPr lang="en-US" b="1" dirty="0" smtClean="0"/>
              <a:t>		printf("\</a:t>
            </a:r>
            <a:r>
              <a:rPr lang="en-US" b="1" dirty="0" err="1" smtClean="0"/>
              <a:t>t%d</a:t>
            </a:r>
            <a:r>
              <a:rPr lang="en-US" b="1" dirty="0" smtClean="0"/>
              <a:t>",*(*(</a:t>
            </a:r>
            <a:r>
              <a:rPr lang="en-US" b="1" dirty="0" err="1" smtClean="0"/>
              <a:t>sum+i</a:t>
            </a:r>
            <a:r>
              <a:rPr lang="en-US" b="1" dirty="0" smtClean="0"/>
              <a:t>)+j));</a:t>
            </a:r>
          </a:p>
          <a:p>
            <a:pPr>
              <a:buNone/>
            </a:pPr>
            <a:r>
              <a:rPr lang="en-US" b="1" dirty="0" smtClean="0"/>
              <a:t>		}</a:t>
            </a:r>
          </a:p>
          <a:p>
            <a:pPr>
              <a:buNone/>
            </a:pPr>
            <a:r>
              <a:rPr lang="en-US" b="1" dirty="0" smtClean="0"/>
              <a:t>		printf("\n");</a:t>
            </a:r>
          </a:p>
          <a:p>
            <a:pPr>
              <a:buNone/>
            </a:pPr>
            <a:r>
              <a:rPr lang="en-US" b="1" dirty="0" smtClean="0"/>
              <a:t>	}</a:t>
            </a:r>
          </a:p>
          <a:p>
            <a:pPr>
              <a:buNone/>
            </a:pPr>
            <a:r>
              <a:rPr lang="en-US" b="1" dirty="0" smtClean="0"/>
              <a:t>getch();</a:t>
            </a:r>
          </a:p>
          <a:p>
            <a:pPr>
              <a:buNone/>
            </a:pPr>
            <a:r>
              <a:rPr lang="en-US" b="1" dirty="0" smtClean="0"/>
              <a:t>}</a:t>
            </a:r>
          </a:p>
        </p:txBody>
      </p:sp>
      <p:sp>
        <p:nvSpPr>
          <p:cNvPr id="6" name="Slide Number Placeholder 5"/>
          <p:cNvSpPr>
            <a:spLocks noGrp="1"/>
          </p:cNvSpPr>
          <p:nvPr>
            <p:ph type="sldNum" sz="quarter" idx="12"/>
          </p:nvPr>
        </p:nvSpPr>
        <p:spPr/>
        <p:txBody>
          <a:bodyPr/>
          <a:lstStyle/>
          <a:p>
            <a:fld id="{B6F15528-21DE-4FAA-801E-634DDDAF4B2B}" type="slidenum">
              <a:rPr lang="en-US" smtClean="0"/>
              <a:pPr/>
              <a:t>43</a:t>
            </a:fld>
            <a:endParaRPr lang="en-US"/>
          </a:p>
        </p:txBody>
      </p:sp>
    </p:spTree>
  </p:cSld>
  <p:clrMapOvr>
    <a:masterClrMapping/>
  </p:clrMapOvr>
  <p:transition spd="med">
    <p:wip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Pointer operations(arithmetic)</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Consider the following declarations:</a:t>
            </a:r>
          </a:p>
          <a:p>
            <a:pPr>
              <a:buNone/>
            </a:pPr>
            <a:r>
              <a:rPr lang="en-US" dirty="0" smtClean="0"/>
              <a:t>		</a:t>
            </a:r>
            <a:r>
              <a:rPr lang="en-US" i="1" dirty="0" smtClean="0">
                <a:solidFill>
                  <a:srgbClr val="FF0000"/>
                </a:solidFill>
              </a:rPr>
              <a:t>int  a, b;	//ordinary integer variables</a:t>
            </a:r>
          </a:p>
          <a:p>
            <a:pPr>
              <a:buNone/>
            </a:pPr>
            <a:r>
              <a:rPr lang="en-US" i="1" dirty="0" smtClean="0">
                <a:solidFill>
                  <a:srgbClr val="FF0000"/>
                </a:solidFill>
              </a:rPr>
              <a:t>		float  c;	//ordinary float variable</a:t>
            </a:r>
          </a:p>
          <a:p>
            <a:pPr>
              <a:buNone/>
            </a:pPr>
            <a:r>
              <a:rPr lang="en-US" i="1" dirty="0" smtClean="0">
                <a:solidFill>
                  <a:srgbClr val="FF0000"/>
                </a:solidFill>
              </a:rPr>
              <a:t>		int  *p1, *p2;	//integer pointers</a:t>
            </a:r>
          </a:p>
          <a:p>
            <a:pPr>
              <a:buNone/>
            </a:pPr>
            <a:r>
              <a:rPr lang="en-US" i="1" dirty="0" smtClean="0">
                <a:solidFill>
                  <a:srgbClr val="FF0000"/>
                </a:solidFill>
              </a:rPr>
              <a:t>		float  *f;	//float pointer</a:t>
            </a:r>
          </a:p>
          <a:p>
            <a:pPr marL="514350" indent="-514350" algn="just">
              <a:buClr>
                <a:srgbClr val="002060"/>
              </a:buClr>
              <a:buFont typeface="+mj-lt"/>
              <a:buAutoNum type="arabicPeriod"/>
            </a:pPr>
            <a:r>
              <a:rPr lang="en-US" dirty="0" smtClean="0"/>
              <a:t>A pointer variable can be assigned the address of an ordinary variable. E.g. </a:t>
            </a:r>
            <a:r>
              <a:rPr lang="en-US" dirty="0" smtClean="0">
                <a:solidFill>
                  <a:srgbClr val="FF0000"/>
                </a:solidFill>
              </a:rPr>
              <a:t>p1=&amp;a;	f=&amp;c;</a:t>
            </a:r>
          </a:p>
          <a:p>
            <a:pPr marL="514350" indent="-514350" algn="just">
              <a:buClr>
                <a:srgbClr val="002060"/>
              </a:buClr>
              <a:buFont typeface="+mj-lt"/>
              <a:buAutoNum type="arabicPeriod"/>
            </a:pPr>
            <a:r>
              <a:rPr lang="en-US" dirty="0" smtClean="0"/>
              <a:t>The content of one pointer variable can be assigned to another pointer variable provided they point to same data type. E.g.</a:t>
            </a:r>
            <a:r>
              <a:rPr lang="en-US" dirty="0" smtClean="0">
                <a:solidFill>
                  <a:srgbClr val="FF0000"/>
                </a:solidFill>
              </a:rPr>
              <a:t>	p1=p2;		</a:t>
            </a:r>
            <a:r>
              <a:rPr lang="en-US" sz="3200" strike="sngStrike" dirty="0" smtClean="0">
                <a:solidFill>
                  <a:srgbClr val="FF0000"/>
                </a:solidFill>
              </a:rPr>
              <a:t>f = p1;</a:t>
            </a:r>
            <a:endParaRPr lang="en-US" sz="3200" strike="sngStrike" dirty="0">
              <a:solidFill>
                <a:srgbClr val="FF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44</a:t>
            </a:fld>
            <a:endParaRPr lang="en-US"/>
          </a:p>
        </p:txBody>
      </p:sp>
    </p:spTree>
  </p:cSld>
  <p:clrMapOvr>
    <a:masterClrMapping/>
  </p:clrMapOvr>
  <p:transition spd="med">
    <p:wip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6324600" cy="914400"/>
          </a:xfrm>
        </p:spPr>
        <p:txBody>
          <a:bodyPr/>
          <a:lstStyle/>
          <a:p>
            <a:r>
              <a:rPr lang="en-US" dirty="0" smtClean="0"/>
              <a:t>Pointer operations…</a:t>
            </a:r>
            <a:endParaRPr lang="en-US" dirty="0"/>
          </a:p>
        </p:txBody>
      </p:sp>
      <p:sp>
        <p:nvSpPr>
          <p:cNvPr id="3" name="Content Placeholder 2"/>
          <p:cNvSpPr>
            <a:spLocks noGrp="1"/>
          </p:cNvSpPr>
          <p:nvPr>
            <p:ph idx="1"/>
          </p:nvPr>
        </p:nvSpPr>
        <p:spPr>
          <a:xfrm>
            <a:off x="457200" y="1600200"/>
            <a:ext cx="8229600" cy="4724400"/>
          </a:xfrm>
        </p:spPr>
        <p:txBody>
          <a:bodyPr>
            <a:normAutofit fontScale="62500" lnSpcReduction="20000"/>
          </a:bodyPr>
          <a:lstStyle/>
          <a:p>
            <a:pPr marL="514350" indent="-514350" algn="just">
              <a:buClr>
                <a:srgbClr val="002060"/>
              </a:buClr>
              <a:buSzPct val="96000"/>
              <a:buFont typeface="+mj-lt"/>
              <a:buAutoNum type="arabicPeriod" startAt="3"/>
            </a:pPr>
            <a:r>
              <a:rPr lang="en-US" sz="3500" dirty="0" smtClean="0"/>
              <a:t>Integer data can be added to or subtracted from pointer variables. E.g. </a:t>
            </a:r>
            <a:r>
              <a:rPr lang="en-US" sz="3500" dirty="0" smtClean="0">
                <a:solidFill>
                  <a:srgbClr val="FF0000"/>
                </a:solidFill>
              </a:rPr>
              <a:t>p1+1;</a:t>
            </a:r>
            <a:r>
              <a:rPr lang="en-US" sz="3500" dirty="0" smtClean="0"/>
              <a:t> gives an address which is two bytes (1 memory block for integer data) beyond the address pointed by integer pointer p1.</a:t>
            </a:r>
          </a:p>
          <a:p>
            <a:pPr>
              <a:buNone/>
            </a:pPr>
            <a:r>
              <a:rPr lang="en-US" b="1" dirty="0" smtClean="0"/>
              <a:t>		</a:t>
            </a:r>
            <a:r>
              <a:rPr lang="en-US" b="1" dirty="0" smtClean="0">
                <a:solidFill>
                  <a:srgbClr val="FF0000"/>
                </a:solidFill>
              </a:rPr>
              <a:t>void main()</a:t>
            </a:r>
          </a:p>
          <a:p>
            <a:pPr>
              <a:buNone/>
            </a:pPr>
            <a:r>
              <a:rPr lang="en-US" b="1" dirty="0" smtClean="0">
                <a:solidFill>
                  <a:srgbClr val="FF0000"/>
                </a:solidFill>
              </a:rPr>
              <a:t>		        {</a:t>
            </a:r>
          </a:p>
          <a:p>
            <a:pPr>
              <a:buNone/>
            </a:pPr>
            <a:r>
              <a:rPr lang="en-US" b="1" dirty="0" smtClean="0">
                <a:solidFill>
                  <a:srgbClr val="FF0000"/>
                </a:solidFill>
              </a:rPr>
              <a:t>			int *p, x;</a:t>
            </a:r>
          </a:p>
          <a:p>
            <a:pPr>
              <a:buNone/>
            </a:pPr>
            <a:r>
              <a:rPr lang="en-US" b="1" dirty="0" smtClean="0">
                <a:solidFill>
                  <a:srgbClr val="FF0000"/>
                </a:solidFill>
              </a:rPr>
              <a:t>			p=&amp;x;</a:t>
            </a:r>
          </a:p>
          <a:p>
            <a:pPr>
              <a:buNone/>
            </a:pPr>
            <a:r>
              <a:rPr lang="en-US" b="1" dirty="0" smtClean="0">
                <a:solidFill>
                  <a:srgbClr val="FF0000"/>
                </a:solidFill>
              </a:rPr>
              <a:t>			clrscr();</a:t>
            </a:r>
          </a:p>
          <a:p>
            <a:pPr>
              <a:buNone/>
            </a:pPr>
            <a:r>
              <a:rPr lang="en-US" b="1" dirty="0" smtClean="0">
                <a:solidFill>
                  <a:srgbClr val="FF0000"/>
                </a:solidFill>
              </a:rPr>
              <a:t>			printf("Enter x:\t");</a:t>
            </a:r>
          </a:p>
          <a:p>
            <a:pPr>
              <a:buNone/>
            </a:pPr>
            <a:r>
              <a:rPr lang="en-US" b="1" dirty="0" smtClean="0">
                <a:solidFill>
                  <a:srgbClr val="FF0000"/>
                </a:solidFill>
              </a:rPr>
              <a:t>			scanf("%d", p);</a:t>
            </a:r>
          </a:p>
          <a:p>
            <a:pPr>
              <a:buNone/>
            </a:pPr>
            <a:r>
              <a:rPr lang="en-US" b="1" dirty="0" smtClean="0">
                <a:solidFill>
                  <a:srgbClr val="FF0000"/>
                </a:solidFill>
              </a:rPr>
              <a:t>			printf("\n The value of x is %d\n",*p);</a:t>
            </a:r>
          </a:p>
          <a:p>
            <a:pPr>
              <a:buNone/>
            </a:pPr>
            <a:r>
              <a:rPr lang="en-US" b="1" dirty="0" smtClean="0">
                <a:solidFill>
                  <a:srgbClr val="FF0000"/>
                </a:solidFill>
              </a:rPr>
              <a:t>			printf("\n Address of x:%u\n", p);</a:t>
            </a:r>
          </a:p>
          <a:p>
            <a:pPr>
              <a:buNone/>
            </a:pPr>
            <a:r>
              <a:rPr lang="en-US" b="1" dirty="0" smtClean="0">
                <a:solidFill>
                  <a:srgbClr val="FF0000"/>
                </a:solidFill>
              </a:rPr>
              <a:t>			printf("p+1=%u\n",p+1);</a:t>
            </a:r>
          </a:p>
          <a:p>
            <a:pPr>
              <a:buNone/>
            </a:pPr>
            <a:r>
              <a:rPr lang="en-US" b="1" dirty="0" smtClean="0">
                <a:solidFill>
                  <a:srgbClr val="FF0000"/>
                </a:solidFill>
              </a:rPr>
              <a:t>			printf("p-5=%u\n",p-5);</a:t>
            </a:r>
          </a:p>
          <a:p>
            <a:pPr>
              <a:buNone/>
            </a:pPr>
            <a:r>
              <a:rPr lang="en-US" b="1" dirty="0" smtClean="0">
                <a:solidFill>
                  <a:srgbClr val="FF0000"/>
                </a:solidFill>
              </a:rPr>
              <a:t>			getch();</a:t>
            </a:r>
          </a:p>
          <a:p>
            <a:pPr>
              <a:buNone/>
            </a:pPr>
            <a:r>
              <a:rPr lang="en-US" b="1" dirty="0" smtClean="0">
                <a:solidFill>
                  <a:srgbClr val="FF0000"/>
                </a:solidFill>
              </a:rPr>
              <a:t>		       }</a:t>
            </a:r>
          </a:p>
          <a:p>
            <a:pPr marL="514350" indent="-514350" algn="just">
              <a:buClr>
                <a:srgbClr val="002060"/>
              </a:buClr>
              <a:buSzPct val="96000"/>
              <a:buNone/>
            </a:pP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45</a:t>
            </a:fld>
            <a:endParaRPr lang="en-US"/>
          </a:p>
        </p:txBody>
      </p:sp>
    </p:spTree>
  </p:cSld>
  <p:clrMapOvr>
    <a:masterClrMapping/>
  </p:clrMapOvr>
  <p:transition spd="med">
    <p:wip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void main()</a:t>
            </a:r>
          </a:p>
          <a:p>
            <a:pPr>
              <a:buNone/>
            </a:pPr>
            <a:r>
              <a:rPr lang="en-US" b="1" dirty="0" smtClean="0"/>
              <a:t>{</a:t>
            </a:r>
          </a:p>
          <a:p>
            <a:pPr>
              <a:buNone/>
            </a:pPr>
            <a:r>
              <a:rPr lang="en-US" b="1" dirty="0" smtClean="0"/>
              <a:t>float *f, x;</a:t>
            </a:r>
          </a:p>
          <a:p>
            <a:pPr>
              <a:buNone/>
            </a:pPr>
            <a:r>
              <a:rPr lang="en-US" b="1" dirty="0" smtClean="0"/>
              <a:t>int i;</a:t>
            </a:r>
          </a:p>
          <a:p>
            <a:pPr>
              <a:buNone/>
            </a:pPr>
            <a:r>
              <a:rPr lang="en-US" b="1" dirty="0" smtClean="0"/>
              <a:t>f=&amp;x;</a:t>
            </a:r>
          </a:p>
          <a:p>
            <a:pPr>
              <a:buNone/>
            </a:pPr>
            <a:r>
              <a:rPr lang="en-US" b="1" dirty="0" smtClean="0"/>
              <a:t>clrscr();</a:t>
            </a:r>
          </a:p>
          <a:p>
            <a:pPr>
              <a:buNone/>
            </a:pPr>
            <a:r>
              <a:rPr lang="en-US" b="1" dirty="0" smtClean="0"/>
              <a:t>printf("Enter x:\t");</a:t>
            </a:r>
          </a:p>
          <a:p>
            <a:pPr>
              <a:buNone/>
            </a:pPr>
            <a:r>
              <a:rPr lang="en-US" b="1" dirty="0" smtClean="0"/>
              <a:t>scanf("%f", f);</a:t>
            </a:r>
          </a:p>
          <a:p>
            <a:pPr>
              <a:buNone/>
            </a:pPr>
            <a:r>
              <a:rPr lang="en-US" b="1" dirty="0" smtClean="0"/>
              <a:t>printf("\n The value of x is %f\n",*f);</a:t>
            </a:r>
          </a:p>
          <a:p>
            <a:pPr>
              <a:buNone/>
            </a:pPr>
            <a:r>
              <a:rPr lang="en-US" b="1" dirty="0" smtClean="0"/>
              <a:t>printf("\n Address of x:%u\n", f);</a:t>
            </a:r>
          </a:p>
          <a:p>
            <a:pPr>
              <a:buNone/>
            </a:pPr>
            <a:r>
              <a:rPr lang="en-US" b="1" dirty="0" smtClean="0"/>
              <a:t>for(i=0;i&lt;5;i++)</a:t>
            </a:r>
          </a:p>
          <a:p>
            <a:pPr>
              <a:buNone/>
            </a:pPr>
            <a:r>
              <a:rPr lang="en-US" b="1" dirty="0" smtClean="0"/>
              <a:t>	printf("%u\t", f++);</a:t>
            </a:r>
          </a:p>
          <a:p>
            <a:pPr>
              <a:buNone/>
            </a:pPr>
            <a:r>
              <a:rPr lang="en-US" b="1" dirty="0" smtClean="0"/>
              <a:t>getch();</a:t>
            </a:r>
          </a:p>
          <a:p>
            <a:pPr>
              <a:buNone/>
            </a:pPr>
            <a:r>
              <a:rPr lang="en-US" b="1" dirty="0" smtClean="0"/>
              <a:t>}</a:t>
            </a:r>
          </a:p>
        </p:txBody>
      </p:sp>
      <p:sp>
        <p:nvSpPr>
          <p:cNvPr id="6" name="Slide Number Placeholder 5"/>
          <p:cNvSpPr>
            <a:spLocks noGrp="1"/>
          </p:cNvSpPr>
          <p:nvPr>
            <p:ph type="sldNum" sz="quarter" idx="12"/>
          </p:nvPr>
        </p:nvSpPr>
        <p:spPr/>
        <p:txBody>
          <a:bodyPr/>
          <a:lstStyle/>
          <a:p>
            <a:fld id="{B6F15528-21DE-4FAA-801E-634DDDAF4B2B}" type="slidenum">
              <a:rPr lang="en-US" smtClean="0"/>
              <a:pPr/>
              <a:t>46</a:t>
            </a:fld>
            <a:endParaRPr lang="en-US"/>
          </a:p>
        </p:txBody>
      </p:sp>
    </p:spTree>
  </p:cSld>
  <p:clrMapOvr>
    <a:masterClrMapping/>
  </p:clrMapOvr>
  <p:transition spd="med">
    <p:wip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6248400" cy="914400"/>
          </a:xfrm>
        </p:spPr>
        <p:txBody>
          <a:bodyPr/>
          <a:lstStyle/>
          <a:p>
            <a:r>
              <a:rPr lang="en-US" dirty="0" smtClean="0"/>
              <a:t>Pointer operations…</a:t>
            </a:r>
            <a:endParaRPr lang="en-US" dirty="0"/>
          </a:p>
        </p:txBody>
      </p:sp>
      <p:sp>
        <p:nvSpPr>
          <p:cNvPr id="3" name="Content Placeholder 2"/>
          <p:cNvSpPr>
            <a:spLocks noGrp="1"/>
          </p:cNvSpPr>
          <p:nvPr>
            <p:ph idx="1"/>
          </p:nvPr>
        </p:nvSpPr>
        <p:spPr>
          <a:xfrm>
            <a:off x="457200" y="1524000"/>
            <a:ext cx="8229600" cy="4800600"/>
          </a:xfrm>
        </p:spPr>
        <p:txBody>
          <a:bodyPr>
            <a:normAutofit fontScale="70000" lnSpcReduction="20000"/>
          </a:bodyPr>
          <a:lstStyle/>
          <a:p>
            <a:pPr marL="514350" indent="-514350" algn="just">
              <a:buClr>
                <a:srgbClr val="002060"/>
              </a:buClr>
              <a:buFont typeface="+mj-lt"/>
              <a:buAutoNum type="arabicPeriod" startAt="4"/>
            </a:pPr>
            <a:r>
              <a:rPr lang="en-US" dirty="0" smtClean="0"/>
              <a:t>One pointer can be subtracted from other pointer provided they point to elements of the same array (or both point to same data type).</a:t>
            </a:r>
          </a:p>
          <a:p>
            <a:pPr>
              <a:buNone/>
            </a:pPr>
            <a:r>
              <a:rPr lang="en-US" dirty="0" smtClean="0"/>
              <a:t>		</a:t>
            </a:r>
            <a:r>
              <a:rPr lang="en-US" dirty="0" smtClean="0">
                <a:solidFill>
                  <a:srgbClr val="FF0000"/>
                </a:solidFill>
              </a:rPr>
              <a:t>void main()</a:t>
            </a:r>
          </a:p>
          <a:p>
            <a:pPr>
              <a:buNone/>
            </a:pPr>
            <a:r>
              <a:rPr lang="en-US" dirty="0" smtClean="0">
                <a:solidFill>
                  <a:srgbClr val="FF0000"/>
                </a:solidFill>
              </a:rPr>
              <a:t>		{</a:t>
            </a:r>
          </a:p>
          <a:p>
            <a:pPr>
              <a:buNone/>
            </a:pPr>
            <a:r>
              <a:rPr lang="en-US" dirty="0" smtClean="0">
                <a:solidFill>
                  <a:srgbClr val="FF0000"/>
                </a:solidFill>
              </a:rPr>
              <a:t>		float a[]={1,2,3,4,5};</a:t>
            </a:r>
          </a:p>
          <a:p>
            <a:pPr>
              <a:buNone/>
            </a:pPr>
            <a:r>
              <a:rPr lang="en-US" dirty="0" smtClean="0">
                <a:solidFill>
                  <a:srgbClr val="FF0000"/>
                </a:solidFill>
              </a:rPr>
              <a:t>		float *f1,*f2;</a:t>
            </a:r>
          </a:p>
          <a:p>
            <a:pPr>
              <a:buNone/>
            </a:pPr>
            <a:r>
              <a:rPr lang="en-US" dirty="0" smtClean="0">
                <a:solidFill>
                  <a:srgbClr val="FF0000"/>
                </a:solidFill>
              </a:rPr>
              <a:t>		f1=a;			//f1 = &amp;a[0];</a:t>
            </a:r>
          </a:p>
          <a:p>
            <a:pPr>
              <a:buNone/>
            </a:pPr>
            <a:r>
              <a:rPr lang="en-US" dirty="0" smtClean="0">
                <a:solidFill>
                  <a:srgbClr val="FF0000"/>
                </a:solidFill>
              </a:rPr>
              <a:t>		f2=a+3;</a:t>
            </a:r>
          </a:p>
          <a:p>
            <a:pPr>
              <a:buNone/>
            </a:pPr>
            <a:r>
              <a:rPr lang="en-US" dirty="0" smtClean="0">
                <a:solidFill>
                  <a:srgbClr val="FF0000"/>
                </a:solidFill>
              </a:rPr>
              <a:t>		clrscr();</a:t>
            </a:r>
          </a:p>
          <a:p>
            <a:pPr>
              <a:buNone/>
            </a:pPr>
            <a:r>
              <a:rPr lang="en-US" dirty="0" smtClean="0">
                <a:solidFill>
                  <a:srgbClr val="FF0000"/>
                </a:solidFill>
              </a:rPr>
              <a:t>		printf("%d\n",f2-f1);</a:t>
            </a:r>
          </a:p>
          <a:p>
            <a:pPr>
              <a:buNone/>
            </a:pPr>
            <a:r>
              <a:rPr lang="en-US" dirty="0" smtClean="0">
                <a:solidFill>
                  <a:srgbClr val="FF0000"/>
                </a:solidFill>
              </a:rPr>
              <a:t>		printf("%d\n",f1-f2);</a:t>
            </a:r>
          </a:p>
          <a:p>
            <a:pPr>
              <a:buNone/>
            </a:pPr>
            <a:r>
              <a:rPr lang="en-US" dirty="0" smtClean="0">
                <a:solidFill>
                  <a:srgbClr val="FF0000"/>
                </a:solidFill>
              </a:rPr>
              <a:t>		printf(“%f \t %f”, *f1, *f2);</a:t>
            </a:r>
          </a:p>
          <a:p>
            <a:pPr>
              <a:buNone/>
            </a:pPr>
            <a:r>
              <a:rPr lang="en-US" dirty="0" smtClean="0">
                <a:solidFill>
                  <a:srgbClr val="FF0000"/>
                </a:solidFill>
              </a:rPr>
              <a:t>		getch();</a:t>
            </a:r>
          </a:p>
          <a:p>
            <a:pPr>
              <a:buNone/>
            </a:pPr>
            <a:r>
              <a:rPr lang="en-US" dirty="0" smtClean="0">
                <a:solidFill>
                  <a:srgbClr val="FF0000"/>
                </a:solidFill>
              </a:rPr>
              <a:t>		}</a:t>
            </a:r>
          </a:p>
          <a:p>
            <a:pPr algn="just">
              <a:buNone/>
            </a:pPr>
            <a:r>
              <a:rPr lang="en-US" dirty="0" smtClean="0">
                <a:solidFill>
                  <a:srgbClr val="FF0000"/>
                </a:solidFill>
              </a:rPr>
              <a:t>	</a:t>
            </a:r>
            <a:r>
              <a:rPr lang="en-US" dirty="0" smtClean="0">
                <a:solidFill>
                  <a:srgbClr val="002060"/>
                </a:solidFill>
              </a:rPr>
              <a:t>/* The difference between the two pointers gives the numeric difference of number of memory blocks of its type to reach the second pointer. The negative sign indicates that the second memory block is to the right of the first pointer. */</a:t>
            </a:r>
          </a:p>
        </p:txBody>
      </p:sp>
      <p:sp>
        <p:nvSpPr>
          <p:cNvPr id="6" name="Slide Number Placeholder 5"/>
          <p:cNvSpPr>
            <a:spLocks noGrp="1"/>
          </p:cNvSpPr>
          <p:nvPr>
            <p:ph type="sldNum" sz="quarter" idx="12"/>
          </p:nvPr>
        </p:nvSpPr>
        <p:spPr/>
        <p:txBody>
          <a:bodyPr/>
          <a:lstStyle/>
          <a:p>
            <a:fld id="{B6F15528-21DE-4FAA-801E-634DDDAF4B2B}" type="slidenum">
              <a:rPr lang="en-US" smtClean="0"/>
              <a:pPr/>
              <a:t>47</a:t>
            </a:fld>
            <a:endParaRPr lang="en-US"/>
          </a:p>
        </p:txBody>
      </p:sp>
    </p:spTree>
  </p:cSld>
  <p:clrMapOvr>
    <a:masterClrMapping/>
  </p:clrMapOvr>
  <p:transition spd="med">
    <p:wip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Pointer operations…</a:t>
            </a:r>
            <a:endParaRPr lang="en-US" dirty="0"/>
          </a:p>
        </p:txBody>
      </p:sp>
      <p:sp>
        <p:nvSpPr>
          <p:cNvPr id="3" name="Content Placeholder 2"/>
          <p:cNvSpPr>
            <a:spLocks noGrp="1"/>
          </p:cNvSpPr>
          <p:nvPr>
            <p:ph idx="1"/>
          </p:nvPr>
        </p:nvSpPr>
        <p:spPr/>
        <p:txBody>
          <a:bodyPr>
            <a:normAutofit fontScale="70000" lnSpcReduction="20000"/>
          </a:bodyPr>
          <a:lstStyle/>
          <a:p>
            <a:pPr marL="514350" indent="-514350" algn="just">
              <a:buClr>
                <a:srgbClr val="002060"/>
              </a:buClr>
              <a:buFont typeface="+mj-lt"/>
              <a:buAutoNum type="arabicPeriod" startAt="5"/>
            </a:pPr>
            <a:r>
              <a:rPr lang="en-US" dirty="0" smtClean="0"/>
              <a:t>Two pointer variables can be compared provided both pointers point to objects of the same data type.</a:t>
            </a:r>
          </a:p>
          <a:p>
            <a:pPr>
              <a:buNone/>
            </a:pPr>
            <a:r>
              <a:rPr lang="en-US" dirty="0" smtClean="0"/>
              <a:t>		</a:t>
            </a:r>
            <a:r>
              <a:rPr lang="en-US" dirty="0" smtClean="0">
                <a:solidFill>
                  <a:srgbClr val="FF0000"/>
                </a:solidFill>
              </a:rPr>
              <a:t>void main()</a:t>
            </a:r>
          </a:p>
          <a:p>
            <a:pPr>
              <a:buNone/>
            </a:pPr>
            <a:r>
              <a:rPr lang="en-US" dirty="0" smtClean="0">
                <a:solidFill>
                  <a:srgbClr val="FF0000"/>
                </a:solidFill>
              </a:rPr>
              <a:t>		{</a:t>
            </a:r>
          </a:p>
          <a:p>
            <a:pPr>
              <a:buNone/>
            </a:pPr>
            <a:r>
              <a:rPr lang="en-US" dirty="0" smtClean="0">
                <a:solidFill>
                  <a:srgbClr val="FF0000"/>
                </a:solidFill>
              </a:rPr>
              <a:t>		float a=10.5, b=10.5;</a:t>
            </a:r>
          </a:p>
          <a:p>
            <a:pPr>
              <a:buNone/>
            </a:pPr>
            <a:r>
              <a:rPr lang="en-US" dirty="0" smtClean="0">
                <a:solidFill>
                  <a:srgbClr val="FF0000"/>
                </a:solidFill>
              </a:rPr>
              <a:t>		float *f1,*f2;</a:t>
            </a:r>
          </a:p>
          <a:p>
            <a:pPr>
              <a:buNone/>
            </a:pPr>
            <a:r>
              <a:rPr lang="en-US" dirty="0" smtClean="0">
                <a:solidFill>
                  <a:srgbClr val="FF0000"/>
                </a:solidFill>
              </a:rPr>
              <a:t>		f1=&amp;a;</a:t>
            </a:r>
          </a:p>
          <a:p>
            <a:pPr>
              <a:buNone/>
            </a:pPr>
            <a:r>
              <a:rPr lang="en-US" dirty="0" smtClean="0">
                <a:solidFill>
                  <a:srgbClr val="FF0000"/>
                </a:solidFill>
              </a:rPr>
              <a:t>		f2=&amp;b;</a:t>
            </a:r>
          </a:p>
          <a:p>
            <a:pPr>
              <a:buNone/>
            </a:pPr>
            <a:r>
              <a:rPr lang="en-US" dirty="0" smtClean="0">
                <a:solidFill>
                  <a:srgbClr val="FF0000"/>
                </a:solidFill>
              </a:rPr>
              <a:t>			if(f1&lt;f2)</a:t>
            </a:r>
          </a:p>
          <a:p>
            <a:pPr>
              <a:buNone/>
            </a:pPr>
            <a:r>
              <a:rPr lang="en-US" dirty="0" smtClean="0">
                <a:solidFill>
                  <a:srgbClr val="FF0000"/>
                </a:solidFill>
              </a:rPr>
              <a:t>			       printf("%u is less than %u",f1,f2);</a:t>
            </a:r>
          </a:p>
          <a:p>
            <a:pPr>
              <a:buNone/>
            </a:pPr>
            <a:r>
              <a:rPr lang="en-US" dirty="0" smtClean="0">
                <a:solidFill>
                  <a:srgbClr val="FF0000"/>
                </a:solidFill>
              </a:rPr>
              <a:t>			if(f1&gt;f2)</a:t>
            </a:r>
          </a:p>
          <a:p>
            <a:pPr>
              <a:buNone/>
            </a:pPr>
            <a:r>
              <a:rPr lang="en-US" dirty="0" smtClean="0">
                <a:solidFill>
                  <a:srgbClr val="FF0000"/>
                </a:solidFill>
              </a:rPr>
              <a:t>			       printf("%u is greater than %u",f1,f2);</a:t>
            </a:r>
          </a:p>
          <a:p>
            <a:pPr>
              <a:buNone/>
            </a:pPr>
            <a:r>
              <a:rPr lang="en-US" dirty="0" smtClean="0">
                <a:solidFill>
                  <a:srgbClr val="FF0000"/>
                </a:solidFill>
              </a:rPr>
              <a:t>			if(f1==f2)</a:t>
            </a:r>
          </a:p>
          <a:p>
            <a:pPr>
              <a:buNone/>
            </a:pPr>
            <a:r>
              <a:rPr lang="en-US" dirty="0" smtClean="0">
                <a:solidFill>
                  <a:srgbClr val="FF0000"/>
                </a:solidFill>
              </a:rPr>
              <a:t>			       printf("\n Impossible!!!");</a:t>
            </a:r>
          </a:p>
          <a:p>
            <a:pPr>
              <a:buNone/>
            </a:pPr>
            <a:r>
              <a:rPr lang="en-US" dirty="0" smtClean="0">
                <a:solidFill>
                  <a:srgbClr val="FF0000"/>
                </a:solidFill>
              </a:rPr>
              <a:t>		printf("\n %d", f1-f2);</a:t>
            </a:r>
          </a:p>
          <a:p>
            <a:pPr>
              <a:buNone/>
            </a:pPr>
            <a:r>
              <a:rPr lang="en-US" dirty="0" smtClean="0">
                <a:solidFill>
                  <a:srgbClr val="FF0000"/>
                </a:solidFill>
              </a:rPr>
              <a:t>		}</a:t>
            </a:r>
          </a:p>
        </p:txBody>
      </p:sp>
      <p:sp>
        <p:nvSpPr>
          <p:cNvPr id="6" name="Slide Number Placeholder 5"/>
          <p:cNvSpPr>
            <a:spLocks noGrp="1"/>
          </p:cNvSpPr>
          <p:nvPr>
            <p:ph type="sldNum" sz="quarter" idx="12"/>
          </p:nvPr>
        </p:nvSpPr>
        <p:spPr/>
        <p:txBody>
          <a:bodyPr/>
          <a:lstStyle/>
          <a:p>
            <a:fld id="{B6F15528-21DE-4FAA-801E-634DDDAF4B2B}" type="slidenum">
              <a:rPr lang="en-US" smtClean="0"/>
              <a:pPr/>
              <a:t>48</a:t>
            </a:fld>
            <a:endParaRPr lang="en-US"/>
          </a:p>
        </p:txBody>
      </p:sp>
    </p:spTree>
  </p:cSld>
  <p:clrMapOvr>
    <a:masterClrMapping/>
  </p:clrMapOvr>
  <p:transition spd="med">
    <p:wip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Pointer operations…</a:t>
            </a:r>
            <a:endParaRPr lang="en-US" dirty="0"/>
          </a:p>
        </p:txBody>
      </p:sp>
      <p:sp>
        <p:nvSpPr>
          <p:cNvPr id="3" name="Content Placeholder 2"/>
          <p:cNvSpPr>
            <a:spLocks noGrp="1"/>
          </p:cNvSpPr>
          <p:nvPr>
            <p:ph idx="1"/>
          </p:nvPr>
        </p:nvSpPr>
        <p:spPr/>
        <p:txBody>
          <a:bodyPr/>
          <a:lstStyle/>
          <a:p>
            <a:pPr marL="514350" indent="-514350" algn="just">
              <a:buClr>
                <a:srgbClr val="002060"/>
              </a:buClr>
              <a:buFont typeface="+mj-lt"/>
              <a:buAutoNum type="arabicPeriod" startAt="6"/>
            </a:pPr>
            <a:r>
              <a:rPr lang="en-US" dirty="0" smtClean="0"/>
              <a:t>An integer value cannot be directly assigned to a pointer. E.g.	</a:t>
            </a:r>
            <a:r>
              <a:rPr lang="en-US" dirty="0" smtClean="0">
                <a:solidFill>
                  <a:srgbClr val="FF0000"/>
                </a:solidFill>
              </a:rPr>
              <a:t>int  *p;</a:t>
            </a:r>
          </a:p>
          <a:p>
            <a:pPr marL="514350" indent="-514350" algn="just">
              <a:buClr>
                <a:srgbClr val="002060"/>
              </a:buClr>
              <a:buNone/>
            </a:pPr>
            <a:r>
              <a:rPr lang="en-US" dirty="0" smtClean="0">
                <a:solidFill>
                  <a:srgbClr val="FF0000"/>
                </a:solidFill>
              </a:rPr>
              <a:t>				p=65100;	//wrong</a:t>
            </a:r>
          </a:p>
          <a:p>
            <a:pPr marL="514350" indent="-514350" algn="just">
              <a:buClr>
                <a:srgbClr val="002060"/>
              </a:buClr>
              <a:buFont typeface="+mj-lt"/>
              <a:buAutoNum type="arabicPeriod" startAt="7"/>
            </a:pPr>
            <a:r>
              <a:rPr lang="en-US" dirty="0" smtClean="0"/>
              <a:t>Two pointer variables cannot be added or multiplied together (irrespective of their data types).</a:t>
            </a:r>
          </a:p>
          <a:p>
            <a:pPr marL="514350" indent="-514350" algn="just">
              <a:buClr>
                <a:srgbClr val="002060"/>
              </a:buClr>
              <a:buNone/>
            </a:pPr>
            <a:r>
              <a:rPr lang="en-US" dirty="0" smtClean="0"/>
              <a:t>			</a:t>
            </a:r>
            <a:r>
              <a:rPr lang="en-US" dirty="0" smtClean="0">
                <a:solidFill>
                  <a:srgbClr val="002060"/>
                </a:solidFill>
              </a:rPr>
              <a:t>int  a, b, *p1, *p2;</a:t>
            </a:r>
          </a:p>
          <a:p>
            <a:pPr marL="514350" indent="-514350" algn="just">
              <a:buClr>
                <a:srgbClr val="002060"/>
              </a:buClr>
              <a:buNone/>
            </a:pPr>
            <a:r>
              <a:rPr lang="en-US" dirty="0" smtClean="0">
                <a:solidFill>
                  <a:srgbClr val="002060"/>
                </a:solidFill>
              </a:rPr>
              <a:t>			p1=&amp;a;	p2=&amp;b;</a:t>
            </a:r>
          </a:p>
          <a:p>
            <a:pPr marL="514350" indent="-514350" algn="just">
              <a:buClr>
                <a:srgbClr val="002060"/>
              </a:buClr>
              <a:buNone/>
            </a:pPr>
            <a:r>
              <a:rPr lang="en-US" dirty="0" smtClean="0"/>
              <a:t>						</a:t>
            </a:r>
            <a:r>
              <a:rPr lang="en-US" dirty="0" smtClean="0">
                <a:solidFill>
                  <a:srgbClr val="FF0000"/>
                </a:solidFill>
              </a:rPr>
              <a:t>p1+p2;	  //Invalid</a:t>
            </a:r>
          </a:p>
          <a:p>
            <a:pPr marL="514350" indent="-514350" algn="just">
              <a:buClr>
                <a:srgbClr val="002060"/>
              </a:buClr>
              <a:buNone/>
            </a:pPr>
            <a:r>
              <a:rPr lang="en-US" dirty="0" smtClean="0">
                <a:solidFill>
                  <a:srgbClr val="FF0000"/>
                </a:solidFill>
              </a:rPr>
              <a:t>						p1*p2;  //Invalid</a:t>
            </a:r>
            <a:endParaRPr lang="en-US" dirty="0">
              <a:solidFill>
                <a:srgbClr val="FF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49</a:t>
            </a:fld>
            <a:endParaRPr lang="en-US"/>
          </a:p>
        </p:txBody>
      </p:sp>
    </p:spTree>
  </p:cSld>
  <p:clrMapOvr>
    <a:masterClrMapping/>
  </p:clrMapOvr>
  <p:transition spd="med">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33400"/>
            <a:ext cx="4724400" cy="838200"/>
          </a:xfrm>
        </p:spPr>
        <p:txBody>
          <a:bodyPr/>
          <a:lstStyle/>
          <a:p>
            <a:r>
              <a:rPr lang="en-US" dirty="0" smtClean="0"/>
              <a:t>The &amp; operator</a:t>
            </a:r>
            <a:endParaRPr lang="en-US" dirty="0"/>
          </a:p>
        </p:txBody>
      </p:sp>
      <p:sp>
        <p:nvSpPr>
          <p:cNvPr id="3" name="Content Placeholder 2"/>
          <p:cNvSpPr>
            <a:spLocks noGrp="1"/>
          </p:cNvSpPr>
          <p:nvPr>
            <p:ph idx="1"/>
          </p:nvPr>
        </p:nvSpPr>
        <p:spPr>
          <a:xfrm>
            <a:off x="457200" y="1447800"/>
            <a:ext cx="8229600" cy="4876800"/>
          </a:xfrm>
        </p:spPr>
        <p:txBody>
          <a:bodyPr>
            <a:normAutofit fontScale="92500" lnSpcReduction="10000"/>
          </a:bodyPr>
          <a:lstStyle/>
          <a:p>
            <a:pPr algn="just"/>
            <a:r>
              <a:rPr lang="en-US" dirty="0" smtClean="0"/>
              <a:t>The operator &amp; (called “address of”) immediately preceding a variable returns the </a:t>
            </a:r>
            <a:r>
              <a:rPr lang="en-US" dirty="0" smtClean="0">
                <a:solidFill>
                  <a:srgbClr val="FF0000"/>
                </a:solidFill>
              </a:rPr>
              <a:t>base address</a:t>
            </a:r>
            <a:r>
              <a:rPr lang="en-US" dirty="0" smtClean="0"/>
              <a:t> of the variable associated with it in memory.</a:t>
            </a:r>
          </a:p>
          <a:p>
            <a:pPr algn="just"/>
            <a:r>
              <a:rPr lang="en-US" dirty="0" smtClean="0"/>
              <a:t>The &amp; operator can be used only with a simple variable or an array element.</a:t>
            </a:r>
          </a:p>
          <a:p>
            <a:pPr algn="just"/>
            <a:r>
              <a:rPr lang="en-US" dirty="0" smtClean="0"/>
              <a:t>The following are illegal:</a:t>
            </a:r>
          </a:p>
          <a:p>
            <a:pPr marL="850392" lvl="1" indent="-457200" algn="just">
              <a:buFont typeface="+mj-lt"/>
              <a:buAutoNum type="arabicPeriod"/>
            </a:pPr>
            <a:r>
              <a:rPr lang="en-US" dirty="0" smtClean="0"/>
              <a:t>&amp;5000		(pointing at constants)</a:t>
            </a:r>
          </a:p>
          <a:p>
            <a:pPr marL="850392" lvl="1" indent="-457200" algn="just">
              <a:buFont typeface="+mj-lt"/>
              <a:buAutoNum type="arabicPeriod"/>
            </a:pPr>
            <a:r>
              <a:rPr lang="en-US" dirty="0" smtClean="0"/>
              <a:t>int a[100];							&amp;a		(pointing at array names)</a:t>
            </a:r>
          </a:p>
          <a:p>
            <a:pPr marL="850392" lvl="1" indent="-457200" algn="just">
              <a:buFont typeface="+mj-lt"/>
              <a:buAutoNum type="arabicPeriod"/>
            </a:pPr>
            <a:r>
              <a:rPr lang="en-US" dirty="0" smtClean="0"/>
              <a:t>&amp;(x + y)	(pointing at expressions)</a:t>
            </a:r>
          </a:p>
          <a:p>
            <a:pPr marL="850392" lvl="1" indent="-457200" algn="just">
              <a:buNone/>
            </a:pPr>
            <a:r>
              <a:rPr lang="en-US" dirty="0" smtClean="0"/>
              <a:t>	If a is an array, then expressions such as &amp;a[0] and &amp;a[i+3] are valid and represent the addresses of 0</a:t>
            </a:r>
            <a:r>
              <a:rPr lang="en-US" baseline="30000" dirty="0" smtClean="0"/>
              <a:t>th</a:t>
            </a:r>
            <a:r>
              <a:rPr lang="en-US" dirty="0" smtClean="0"/>
              <a:t> and (i+3)</a:t>
            </a:r>
            <a:r>
              <a:rPr lang="en-US" dirty="0" err="1" smtClean="0"/>
              <a:t>th</a:t>
            </a:r>
            <a:r>
              <a:rPr lang="en-US" dirty="0" smtClean="0"/>
              <a:t> elements of a.</a:t>
            </a:r>
          </a:p>
        </p:txBody>
      </p:sp>
      <p:sp>
        <p:nvSpPr>
          <p:cNvPr id="6" name="Slide Number Placeholder 5"/>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ransition spd="med">
    <p:wip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Pointer operations…</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lgn="just">
              <a:buClr>
                <a:srgbClr val="002060"/>
              </a:buClr>
              <a:buFont typeface="+mj-lt"/>
              <a:buAutoNum type="arabicPeriod" startAt="8"/>
            </a:pPr>
            <a:r>
              <a:rPr lang="en-US" dirty="0" smtClean="0"/>
              <a:t>A pointer variable cannot be multiplied by a constant. E.g.</a:t>
            </a:r>
            <a:r>
              <a:rPr lang="en-US" dirty="0" smtClean="0">
                <a:solidFill>
                  <a:srgbClr val="FF0000"/>
                </a:solidFill>
              </a:rPr>
              <a:t> 	p1*2;	//is invalid</a:t>
            </a:r>
          </a:p>
          <a:p>
            <a:pPr>
              <a:buNone/>
            </a:pPr>
            <a:r>
              <a:rPr lang="en-US" dirty="0" smtClean="0"/>
              <a:t>		void main()</a:t>
            </a:r>
          </a:p>
          <a:p>
            <a:pPr>
              <a:buNone/>
            </a:pPr>
            <a:r>
              <a:rPr lang="en-US" dirty="0" smtClean="0"/>
              <a:t>			{</a:t>
            </a:r>
          </a:p>
          <a:p>
            <a:pPr>
              <a:buNone/>
            </a:pPr>
            <a:r>
              <a:rPr lang="en-US" dirty="0" smtClean="0"/>
              <a:t>			int a=10;</a:t>
            </a:r>
          </a:p>
          <a:p>
            <a:pPr>
              <a:buNone/>
            </a:pPr>
            <a:r>
              <a:rPr lang="en-US" dirty="0" smtClean="0"/>
              <a:t>			int *p1;</a:t>
            </a:r>
          </a:p>
          <a:p>
            <a:pPr>
              <a:buNone/>
            </a:pPr>
            <a:r>
              <a:rPr lang="en-US" dirty="0" smtClean="0"/>
              <a:t>			p1=&amp;a;</a:t>
            </a:r>
          </a:p>
          <a:p>
            <a:pPr>
              <a:buNone/>
            </a:pPr>
            <a:r>
              <a:rPr lang="en-US" dirty="0" smtClean="0"/>
              <a:t>			clrscr();</a:t>
            </a:r>
          </a:p>
          <a:p>
            <a:pPr>
              <a:buNone/>
            </a:pPr>
            <a:r>
              <a:rPr lang="en-US" dirty="0" smtClean="0"/>
              <a:t>			printf("%u",p1*2);</a:t>
            </a:r>
          </a:p>
          <a:p>
            <a:pPr>
              <a:buNone/>
            </a:pPr>
            <a:r>
              <a:rPr lang="en-US" dirty="0" smtClean="0"/>
              <a:t>			getch();</a:t>
            </a:r>
          </a:p>
          <a:p>
            <a:pPr>
              <a:buNone/>
            </a:pPr>
            <a:r>
              <a:rPr lang="en-US" dirty="0" smtClean="0"/>
              <a:t>			}</a:t>
            </a:r>
          </a:p>
        </p:txBody>
      </p:sp>
      <p:sp>
        <p:nvSpPr>
          <p:cNvPr id="6" name="Slide Number Placeholder 5"/>
          <p:cNvSpPr>
            <a:spLocks noGrp="1"/>
          </p:cNvSpPr>
          <p:nvPr>
            <p:ph type="sldNum" sz="quarter" idx="12"/>
          </p:nvPr>
        </p:nvSpPr>
        <p:spPr/>
        <p:txBody>
          <a:bodyPr/>
          <a:lstStyle/>
          <a:p>
            <a:fld id="{B6F15528-21DE-4FAA-801E-634DDDAF4B2B}" type="slidenum">
              <a:rPr lang="en-US" smtClean="0"/>
              <a:pPr/>
              <a:t>50</a:t>
            </a:fld>
            <a:endParaRPr lang="en-US"/>
          </a:p>
        </p:txBody>
      </p:sp>
    </p:spTree>
  </p:cSld>
  <p:clrMapOvr>
    <a:masterClrMapping/>
  </p:clrMapOvr>
  <p:transition spd="med">
    <p:wip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output???</a:t>
            </a:r>
            <a:endParaRPr lang="en-US" dirty="0"/>
          </a:p>
        </p:txBody>
      </p:sp>
      <p:sp>
        <p:nvSpPr>
          <p:cNvPr id="3" name="Content Placeholder 2"/>
          <p:cNvSpPr>
            <a:spLocks noGrp="1"/>
          </p:cNvSpPr>
          <p:nvPr>
            <p:ph idx="1"/>
          </p:nvPr>
        </p:nvSpPr>
        <p:spPr/>
        <p:txBody>
          <a:bodyPr/>
          <a:lstStyle/>
          <a:p>
            <a:pPr>
              <a:buNone/>
            </a:pPr>
            <a:r>
              <a:rPr lang="en-US" dirty="0" smtClean="0"/>
              <a:t>void main()</a:t>
            </a:r>
          </a:p>
          <a:p>
            <a:pPr>
              <a:buNone/>
            </a:pPr>
            <a:r>
              <a:rPr lang="en-US" dirty="0" smtClean="0"/>
              <a:t>{</a:t>
            </a:r>
          </a:p>
          <a:p>
            <a:pPr>
              <a:buNone/>
            </a:pPr>
            <a:r>
              <a:rPr lang="en-US" dirty="0" smtClean="0"/>
              <a:t>char *p;</a:t>
            </a:r>
          </a:p>
          <a:p>
            <a:pPr>
              <a:buNone/>
            </a:pPr>
            <a:r>
              <a:rPr lang="en-US" dirty="0" smtClean="0"/>
              <a:t>clrscr();</a:t>
            </a:r>
          </a:p>
          <a:p>
            <a:pPr>
              <a:buNone/>
            </a:pPr>
            <a:r>
              <a:rPr lang="en-US" dirty="0" smtClean="0"/>
              <a:t>printf("%d %d", </a:t>
            </a:r>
            <a:r>
              <a:rPr lang="en-US" dirty="0" err="1" smtClean="0"/>
              <a:t>sizeof</a:t>
            </a:r>
            <a:r>
              <a:rPr lang="en-US" dirty="0" smtClean="0"/>
              <a:t>(*p), </a:t>
            </a:r>
            <a:r>
              <a:rPr lang="en-US" dirty="0" err="1" smtClean="0"/>
              <a:t>sizeof</a:t>
            </a:r>
            <a:r>
              <a:rPr lang="en-US" dirty="0" smtClean="0"/>
              <a:t>(p));</a:t>
            </a:r>
          </a:p>
          <a:p>
            <a:pPr>
              <a:buNone/>
            </a:pPr>
            <a:r>
              <a:rPr lang="en-US" dirty="0" smtClean="0"/>
              <a:t>getch();</a:t>
            </a:r>
          </a:p>
          <a:p>
            <a:pPr>
              <a:buNone/>
            </a:pPr>
            <a:r>
              <a:rPr lang="en-US" dirty="0" smtClean="0"/>
              <a:t>}</a:t>
            </a:r>
          </a:p>
        </p:txBody>
      </p:sp>
      <p:sp>
        <p:nvSpPr>
          <p:cNvPr id="6" name="Slide Number Placeholder 5"/>
          <p:cNvSpPr>
            <a:spLocks noGrp="1"/>
          </p:cNvSpPr>
          <p:nvPr>
            <p:ph type="sldNum" sz="quarter" idx="12"/>
          </p:nvPr>
        </p:nvSpPr>
        <p:spPr/>
        <p:txBody>
          <a:bodyPr/>
          <a:lstStyle/>
          <a:p>
            <a:fld id="{B6F15528-21DE-4FAA-801E-634DDDAF4B2B}" type="slidenum">
              <a:rPr lang="en-US" smtClean="0"/>
              <a:pPr/>
              <a:t>51</a:t>
            </a:fld>
            <a:endParaRPr lang="en-US"/>
          </a:p>
        </p:txBody>
      </p:sp>
    </p:spTree>
  </p:cSld>
  <p:clrMapOvr>
    <a:masterClrMapping/>
  </p:clrMapOvr>
  <p:transition spd="med">
    <p:wip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Passing pointer to a function</a:t>
            </a:r>
            <a:endParaRPr lang="en-US" dirty="0"/>
          </a:p>
        </p:txBody>
      </p:sp>
      <p:sp>
        <p:nvSpPr>
          <p:cNvPr id="3" name="Content Placeholder 2"/>
          <p:cNvSpPr>
            <a:spLocks noGrp="1"/>
          </p:cNvSpPr>
          <p:nvPr>
            <p:ph idx="1"/>
          </p:nvPr>
        </p:nvSpPr>
        <p:spPr/>
        <p:txBody>
          <a:bodyPr/>
          <a:lstStyle/>
          <a:p>
            <a:r>
              <a:rPr lang="en-US" dirty="0" smtClean="0"/>
              <a:t>Also called passing by address…………</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52</a:t>
            </a:fld>
            <a:endParaRPr lang="en-US"/>
          </a:p>
        </p:txBody>
      </p:sp>
    </p:spTree>
  </p:cSld>
  <p:clrMapOvr>
    <a:masterClrMapping/>
  </p:clrMapOvr>
  <p:transition spd="med">
    <p:wip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Passing by Address</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When addresses of actual arguments are passed to the function as arguments (instead of values of actual arguments), it is known as </a:t>
            </a:r>
            <a:r>
              <a:rPr lang="en-US" dirty="0" smtClean="0">
                <a:solidFill>
                  <a:srgbClr val="FF0000"/>
                </a:solidFill>
              </a:rPr>
              <a:t>passing by address</a:t>
            </a:r>
            <a:r>
              <a:rPr lang="en-US" dirty="0" smtClean="0"/>
              <a:t>.</a:t>
            </a:r>
          </a:p>
          <a:p>
            <a:pPr algn="just"/>
            <a:r>
              <a:rPr lang="en-US" dirty="0" smtClean="0"/>
              <a:t>Here, the address of each actual argument is copied into corresponding formal argument of the function definition.</a:t>
            </a:r>
          </a:p>
          <a:p>
            <a:pPr algn="just"/>
            <a:r>
              <a:rPr lang="en-US" dirty="0" smtClean="0"/>
              <a:t>In this case, the formal arguments must be of type </a:t>
            </a:r>
            <a:r>
              <a:rPr lang="en-US" dirty="0" smtClean="0">
                <a:solidFill>
                  <a:srgbClr val="FF0000"/>
                </a:solidFill>
              </a:rPr>
              <a:t>pointers</a:t>
            </a:r>
            <a:r>
              <a:rPr lang="en-US" dirty="0" smtClean="0"/>
              <a:t> to hold the addresses.</a:t>
            </a:r>
          </a:p>
          <a:p>
            <a:pPr algn="just"/>
            <a:r>
              <a:rPr lang="en-US" dirty="0" smtClean="0">
                <a:solidFill>
                  <a:srgbClr val="FF0000"/>
                </a:solidFill>
              </a:rPr>
              <a:t>Note:</a:t>
            </a:r>
            <a:r>
              <a:rPr lang="en-US" dirty="0" smtClean="0"/>
              <a:t> The values contained in addresses of the actual arguments in the calling function are changed, if they are changed in the called function.</a:t>
            </a:r>
          </a:p>
          <a:p>
            <a:pPr algn="just"/>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53</a:t>
            </a:fld>
            <a:endParaRPr lang="en-US"/>
          </a:p>
        </p:txBody>
      </p:sp>
    </p:spTree>
  </p:cSld>
  <p:clrMapOvr>
    <a:masterClrMapping/>
  </p:clrMapOvr>
  <p:transition spd="med">
    <p:wip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fontScale="70000" lnSpcReduction="20000"/>
          </a:bodyPr>
          <a:lstStyle/>
          <a:p>
            <a:pPr>
              <a:buNone/>
            </a:pPr>
            <a:r>
              <a:rPr lang="en-US" b="1" dirty="0" smtClean="0">
                <a:latin typeface="Times New Roman" pitchFamily="18" charset="0"/>
                <a:cs typeface="Times New Roman" pitchFamily="18" charset="0"/>
              </a:rPr>
              <a:t>#include &lt;stdio.h&gt;</a:t>
            </a:r>
          </a:p>
          <a:p>
            <a:pPr>
              <a:buNone/>
            </a:pPr>
            <a:r>
              <a:rPr lang="en-US" b="1" dirty="0" smtClean="0">
                <a:latin typeface="Times New Roman" pitchFamily="18" charset="0"/>
                <a:cs typeface="Times New Roman" pitchFamily="18" charset="0"/>
              </a:rPr>
              <a:t>#include &lt;conio.h&gt;</a:t>
            </a:r>
          </a:p>
          <a:p>
            <a:pPr>
              <a:buNone/>
            </a:pPr>
            <a:r>
              <a:rPr lang="en-US" b="1" dirty="0" smtClean="0">
                <a:latin typeface="Times New Roman" pitchFamily="18" charset="0"/>
                <a:cs typeface="Times New Roman" pitchFamily="18" charset="0"/>
              </a:rPr>
              <a:t>void swap(int *, int *);</a:t>
            </a:r>
          </a:p>
          <a:p>
            <a:pPr>
              <a:buNone/>
            </a:pPr>
            <a:r>
              <a:rPr lang="en-US" b="1" dirty="0" smtClean="0">
                <a:latin typeface="Times New Roman" pitchFamily="18" charset="0"/>
                <a:cs typeface="Times New Roman" pitchFamily="18" charset="0"/>
              </a:rPr>
              <a:t>void main()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int a=50, b=100;</a:t>
            </a:r>
          </a:p>
          <a:p>
            <a:pPr>
              <a:buNone/>
            </a:pPr>
            <a:r>
              <a:rPr lang="en-US" b="1" dirty="0" smtClean="0">
                <a:latin typeface="Times New Roman" pitchFamily="18" charset="0"/>
                <a:cs typeface="Times New Roman" pitchFamily="18" charset="0"/>
              </a:rPr>
              <a:t>clrscr();</a:t>
            </a:r>
          </a:p>
          <a:p>
            <a:pPr>
              <a:buNone/>
            </a:pPr>
            <a:r>
              <a:rPr lang="en-US" b="1" dirty="0" smtClean="0">
                <a:latin typeface="Times New Roman" pitchFamily="18" charset="0"/>
                <a:cs typeface="Times New Roman" pitchFamily="18" charset="0"/>
              </a:rPr>
              <a:t>printf("\n Before swap function call: a=%d and b=%d", a, b);</a:t>
            </a:r>
          </a:p>
          <a:p>
            <a:pPr>
              <a:buNone/>
            </a:pPr>
            <a:r>
              <a:rPr lang="en-US" b="1" dirty="0" smtClean="0">
                <a:latin typeface="Times New Roman" pitchFamily="18" charset="0"/>
                <a:cs typeface="Times New Roman" pitchFamily="18" charset="0"/>
              </a:rPr>
              <a:t>swap(&amp;a, &amp;b);</a:t>
            </a:r>
          </a:p>
          <a:p>
            <a:pPr>
              <a:buNone/>
            </a:pPr>
            <a:r>
              <a:rPr lang="en-US" b="1" dirty="0" smtClean="0">
                <a:latin typeface="Times New Roman" pitchFamily="18" charset="0"/>
                <a:cs typeface="Times New Roman" pitchFamily="18" charset="0"/>
              </a:rPr>
              <a:t>printf("\n After swap function call: a=%d and b=%d", a, b);</a:t>
            </a:r>
          </a:p>
          <a:p>
            <a:pPr>
              <a:buNone/>
            </a:pPr>
            <a:r>
              <a:rPr lang="en-US" b="1" dirty="0" smtClean="0">
                <a:latin typeface="Times New Roman" pitchFamily="18" charset="0"/>
                <a:cs typeface="Times New Roman" pitchFamily="18" charset="0"/>
              </a:rPr>
              <a:t>getch();</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void swap(int *x, int *y)</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int temp;</a:t>
            </a:r>
          </a:p>
          <a:p>
            <a:pPr>
              <a:buNone/>
            </a:pPr>
            <a:r>
              <a:rPr lang="en-US" b="1" dirty="0" smtClean="0">
                <a:latin typeface="Times New Roman" pitchFamily="18" charset="0"/>
                <a:cs typeface="Times New Roman" pitchFamily="18" charset="0"/>
              </a:rPr>
              <a:t>		temp=*x;</a:t>
            </a:r>
          </a:p>
          <a:p>
            <a:pPr>
              <a:buNone/>
            </a:pPr>
            <a:r>
              <a:rPr lang="en-US" b="1" dirty="0" smtClean="0">
                <a:latin typeface="Times New Roman" pitchFamily="18" charset="0"/>
                <a:cs typeface="Times New Roman" pitchFamily="18" charset="0"/>
              </a:rPr>
              <a:t>		*x=*y;</a:t>
            </a:r>
          </a:p>
          <a:p>
            <a:pPr>
              <a:buNone/>
            </a:pPr>
            <a:r>
              <a:rPr lang="en-US" b="1" dirty="0" smtClean="0">
                <a:latin typeface="Times New Roman" pitchFamily="18" charset="0"/>
                <a:cs typeface="Times New Roman" pitchFamily="18" charset="0"/>
              </a:rPr>
              <a:t>		*y=temp;</a:t>
            </a:r>
          </a:p>
          <a:p>
            <a:pPr>
              <a:buNone/>
            </a:pPr>
            <a:r>
              <a:rPr lang="en-US" b="1" dirty="0" smtClean="0">
                <a:latin typeface="Times New Roman" pitchFamily="18" charset="0"/>
                <a:cs typeface="Times New Roman" pitchFamily="18" charset="0"/>
              </a:rPr>
              <a:t>		printf("\n Values within swap: x=%d and y=%d", *x, *y);</a:t>
            </a:r>
          </a:p>
          <a:p>
            <a:pPr>
              <a:buNone/>
            </a:pPr>
            <a:r>
              <a:rPr lang="en-US" b="1" dirty="0" smtClean="0">
                <a:latin typeface="Times New Roman" pitchFamily="18" charset="0"/>
                <a:cs typeface="Times New Roman" pitchFamily="18" charset="0"/>
              </a:rPr>
              <a:t>		}</a:t>
            </a:r>
          </a:p>
          <a:p>
            <a:pPr>
              <a:buNone/>
            </a:pP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54</a:t>
            </a:fld>
            <a:endParaRPr lang="en-US"/>
          </a:p>
        </p:txBody>
      </p:sp>
    </p:spTree>
  </p:cSld>
  <p:clrMapOvr>
    <a:masterClrMapping/>
  </p:clrMapOvr>
  <p:transition spd="med">
    <p:wip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fontScale="77500" lnSpcReduction="20000"/>
          </a:bodyPr>
          <a:lstStyle/>
          <a:p>
            <a:pPr>
              <a:buNone/>
            </a:pPr>
            <a:r>
              <a:rPr lang="en-US" sz="3100" b="1" dirty="0" smtClean="0"/>
              <a:t>/*Program to convert lowercase letter into uppercase using call by reference*/ </a:t>
            </a:r>
          </a:p>
          <a:p>
            <a:pPr>
              <a:buNone/>
            </a:pPr>
            <a:r>
              <a:rPr lang="en-US" b="1" dirty="0" smtClean="0"/>
              <a:t>	void </a:t>
            </a:r>
            <a:r>
              <a:rPr lang="en-US" b="1" dirty="0" err="1" smtClean="0"/>
              <a:t>lowerTOupper</a:t>
            </a:r>
            <a:r>
              <a:rPr lang="en-US" b="1" dirty="0" smtClean="0"/>
              <a:t>(char *);</a:t>
            </a:r>
          </a:p>
          <a:p>
            <a:pPr>
              <a:buNone/>
            </a:pPr>
            <a:r>
              <a:rPr lang="en-US" b="1" dirty="0" smtClean="0"/>
              <a:t>	void main()</a:t>
            </a:r>
          </a:p>
          <a:p>
            <a:pPr>
              <a:buNone/>
            </a:pPr>
            <a:r>
              <a:rPr lang="en-US" b="1" dirty="0" smtClean="0"/>
              <a:t>	{</a:t>
            </a:r>
          </a:p>
          <a:p>
            <a:pPr>
              <a:buNone/>
            </a:pPr>
            <a:r>
              <a:rPr lang="en-US" b="1" dirty="0" smtClean="0"/>
              <a:t>	char lower;</a:t>
            </a:r>
          </a:p>
          <a:p>
            <a:pPr>
              <a:buNone/>
            </a:pPr>
            <a:r>
              <a:rPr lang="en-US" b="1" dirty="0" smtClean="0"/>
              <a:t>	clrscr();</a:t>
            </a:r>
          </a:p>
          <a:p>
            <a:pPr>
              <a:buNone/>
            </a:pPr>
            <a:r>
              <a:rPr lang="en-US" b="1" dirty="0" smtClean="0"/>
              <a:t>	printf("Input lower-case character:\t");</a:t>
            </a:r>
          </a:p>
          <a:p>
            <a:pPr>
              <a:buNone/>
            </a:pPr>
            <a:r>
              <a:rPr lang="en-US" b="1" dirty="0" smtClean="0"/>
              <a:t>	scanf("%c", &amp;lower);</a:t>
            </a:r>
          </a:p>
          <a:p>
            <a:pPr>
              <a:buNone/>
            </a:pPr>
            <a:r>
              <a:rPr lang="en-US" b="1" dirty="0" smtClean="0"/>
              <a:t>	</a:t>
            </a:r>
            <a:r>
              <a:rPr lang="en-US" b="1" dirty="0" err="1" smtClean="0"/>
              <a:t>lowerTOupper</a:t>
            </a:r>
            <a:r>
              <a:rPr lang="en-US" b="1" dirty="0" smtClean="0"/>
              <a:t>(&amp;lower);</a:t>
            </a:r>
          </a:p>
          <a:p>
            <a:pPr>
              <a:buNone/>
            </a:pPr>
            <a:r>
              <a:rPr lang="en-US" b="1" dirty="0" smtClean="0"/>
              <a:t>	printf("\n The equivalent upper-case character is:%c", lower);</a:t>
            </a:r>
          </a:p>
          <a:p>
            <a:pPr>
              <a:buNone/>
            </a:pPr>
            <a:r>
              <a:rPr lang="en-US" b="1" dirty="0" smtClean="0"/>
              <a:t>	getch();</a:t>
            </a:r>
          </a:p>
          <a:p>
            <a:pPr>
              <a:buNone/>
            </a:pPr>
            <a:r>
              <a:rPr lang="en-US" b="1" dirty="0" smtClean="0"/>
              <a:t>	}</a:t>
            </a:r>
          </a:p>
          <a:p>
            <a:pPr>
              <a:buNone/>
            </a:pPr>
            <a:r>
              <a:rPr lang="en-US" b="1" dirty="0" smtClean="0"/>
              <a:t>		void </a:t>
            </a:r>
            <a:r>
              <a:rPr lang="en-US" b="1" dirty="0" err="1" smtClean="0"/>
              <a:t>lowerTOupper</a:t>
            </a:r>
            <a:r>
              <a:rPr lang="en-US" b="1" dirty="0" smtClean="0"/>
              <a:t>(char *c)</a:t>
            </a:r>
          </a:p>
          <a:p>
            <a:pPr>
              <a:buNone/>
            </a:pPr>
            <a:r>
              <a:rPr lang="en-US" b="1" dirty="0" smtClean="0"/>
              <a:t>		{</a:t>
            </a:r>
          </a:p>
          <a:p>
            <a:pPr>
              <a:buNone/>
            </a:pPr>
            <a:r>
              <a:rPr lang="en-US" b="1" dirty="0" smtClean="0"/>
              <a:t>		if(*c&gt;=97 &amp;&amp; *c&lt;=122)</a:t>
            </a:r>
          </a:p>
          <a:p>
            <a:pPr>
              <a:buNone/>
            </a:pPr>
            <a:r>
              <a:rPr lang="en-US" b="1" dirty="0" smtClean="0"/>
              <a:t>			*c=*c-32;</a:t>
            </a:r>
          </a:p>
          <a:p>
            <a:pPr>
              <a:buNone/>
            </a:pPr>
            <a:r>
              <a:rPr lang="en-US" b="1" dirty="0" smtClean="0"/>
              <a:t>		}</a:t>
            </a:r>
          </a:p>
        </p:txBody>
      </p:sp>
      <p:sp>
        <p:nvSpPr>
          <p:cNvPr id="6" name="Slide Number Placeholder 5"/>
          <p:cNvSpPr>
            <a:spLocks noGrp="1"/>
          </p:cNvSpPr>
          <p:nvPr>
            <p:ph type="sldNum" sz="quarter" idx="12"/>
          </p:nvPr>
        </p:nvSpPr>
        <p:spPr/>
        <p:txBody>
          <a:bodyPr/>
          <a:lstStyle/>
          <a:p>
            <a:fld id="{B6F15528-21DE-4FAA-801E-634DDDAF4B2B}" type="slidenum">
              <a:rPr lang="en-US" smtClean="0"/>
              <a:pPr/>
              <a:t>55</a:t>
            </a:fld>
            <a:endParaRPr lang="en-US"/>
          </a:p>
        </p:txBody>
      </p:sp>
    </p:spTree>
  </p:cSld>
  <p:clrMapOvr>
    <a:masterClrMapping/>
  </p:clrMapOvr>
  <p:transition spd="med">
    <p:wip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String and Pointer</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The string name is itself a pointer that points to the first character of the string.</a:t>
            </a:r>
          </a:p>
          <a:p>
            <a:pPr algn="just"/>
            <a:r>
              <a:rPr lang="en-US" dirty="0" smtClean="0"/>
              <a:t>So the string name can be used to access and manipulate the characters of the string.</a:t>
            </a:r>
          </a:p>
          <a:p>
            <a:pPr algn="just"/>
            <a:r>
              <a:rPr lang="en-US" dirty="0" smtClean="0"/>
              <a:t>E.g. 		</a:t>
            </a:r>
            <a:r>
              <a:rPr lang="en-US" dirty="0" smtClean="0">
                <a:solidFill>
                  <a:srgbClr val="FF0000"/>
                </a:solidFill>
              </a:rPr>
              <a:t>char name[19</a:t>
            </a:r>
            <a:r>
              <a:rPr lang="en-US" dirty="0" smtClean="0">
                <a:solidFill>
                  <a:srgbClr val="FF0000"/>
                </a:solidFill>
              </a:rPr>
              <a:t>]=“</a:t>
            </a:r>
            <a:r>
              <a:rPr lang="en-US" dirty="0" err="1" smtClean="0">
                <a:solidFill>
                  <a:srgbClr val="FF0000"/>
                </a:solidFill>
              </a:rPr>
              <a:t>Damodar</a:t>
            </a:r>
            <a:r>
              <a:rPr lang="en-US" dirty="0" smtClean="0">
                <a:solidFill>
                  <a:srgbClr val="FF0000"/>
                </a:solidFill>
              </a:rPr>
              <a:t> </a:t>
            </a:r>
            <a:r>
              <a:rPr lang="en-US" dirty="0" err="1" smtClean="0">
                <a:solidFill>
                  <a:srgbClr val="FF0000"/>
                </a:solidFill>
              </a:rPr>
              <a:t>Basyal</a:t>
            </a:r>
            <a:r>
              <a:rPr lang="en-US" dirty="0" smtClean="0">
                <a:solidFill>
                  <a:srgbClr val="FF0000"/>
                </a:solidFill>
              </a:rPr>
              <a:t>”;</a:t>
            </a:r>
            <a:endParaRPr lang="en-US" dirty="0" smtClean="0">
              <a:solidFill>
                <a:srgbClr val="FF0000"/>
              </a:solidFill>
            </a:endParaRPr>
          </a:p>
          <a:p>
            <a:pPr algn="just"/>
            <a:r>
              <a:rPr lang="en-US" dirty="0" smtClean="0"/>
              <a:t>Here, </a:t>
            </a:r>
            <a:r>
              <a:rPr lang="en-US" i="1" dirty="0" smtClean="0"/>
              <a:t>name </a:t>
            </a:r>
            <a:r>
              <a:rPr lang="en-US" dirty="0" smtClean="0"/>
              <a:t>points to the character L. So that successive addresses of the string are obtained by incrementing </a:t>
            </a:r>
            <a:r>
              <a:rPr lang="en-US" i="1" dirty="0" smtClean="0"/>
              <a:t>name</a:t>
            </a:r>
            <a:r>
              <a:rPr lang="en-US" dirty="0" smtClean="0"/>
              <a:t> by 1.</a:t>
            </a:r>
          </a:p>
          <a:p>
            <a:pPr algn="just"/>
            <a:r>
              <a:rPr lang="en-US" b="1" dirty="0" smtClean="0">
                <a:solidFill>
                  <a:srgbClr val="FF0000"/>
                </a:solidFill>
              </a:rPr>
              <a:t>=&gt; &amp;name[i] = name + i</a:t>
            </a:r>
          </a:p>
          <a:p>
            <a:pPr algn="just"/>
            <a:r>
              <a:rPr lang="en-US" b="1" dirty="0" smtClean="0">
                <a:solidFill>
                  <a:srgbClr val="FF0000"/>
                </a:solidFill>
              </a:rPr>
              <a:t>=&gt; name[i] = *(name + i)</a:t>
            </a:r>
            <a:endParaRPr lang="en-US" b="1" dirty="0">
              <a:solidFill>
                <a:srgbClr val="FF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56</a:t>
            </a:fld>
            <a:endParaRPr lang="en-US"/>
          </a:p>
        </p:txBody>
      </p:sp>
    </p:spTree>
  </p:cSld>
  <p:clrMapOvr>
    <a:masterClrMapping/>
  </p:clrMapOvr>
  <p:transition spd="med">
    <p:wip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String and Pointer…</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Also when the string is printed using the string name as a pointer to the first character, it starts to print the pointer character and then successive characters until the end of the string is encountered.</a:t>
            </a:r>
          </a:p>
          <a:p>
            <a:pPr algn="just"/>
            <a:r>
              <a:rPr lang="en-US" dirty="0" smtClean="0"/>
              <a:t>Thus, </a:t>
            </a:r>
          </a:p>
          <a:p>
            <a:pPr algn="just">
              <a:buNone/>
            </a:pPr>
            <a:r>
              <a:rPr lang="en-US" i="1" dirty="0" smtClean="0">
                <a:solidFill>
                  <a:srgbClr val="FF0000"/>
                </a:solidFill>
              </a:rPr>
              <a:t>			printf(“%s”, name); </a:t>
            </a:r>
          </a:p>
          <a:p>
            <a:pPr algn="just">
              <a:buNone/>
            </a:pPr>
            <a:r>
              <a:rPr lang="en-US" dirty="0" smtClean="0"/>
              <a:t>	prints the whole string </a:t>
            </a:r>
            <a:r>
              <a:rPr lang="en-US" dirty="0" err="1" smtClean="0">
                <a:solidFill>
                  <a:srgbClr val="FF0000"/>
                </a:solidFill>
              </a:rPr>
              <a:t>Damodar</a:t>
            </a:r>
            <a:r>
              <a:rPr lang="en-US" dirty="0" smtClean="0">
                <a:solidFill>
                  <a:srgbClr val="FF0000"/>
                </a:solidFill>
              </a:rPr>
              <a:t> </a:t>
            </a:r>
            <a:r>
              <a:rPr lang="en-US" dirty="0" err="1" smtClean="0">
                <a:solidFill>
                  <a:srgbClr val="FF0000"/>
                </a:solidFill>
              </a:rPr>
              <a:t>Basyal</a:t>
            </a:r>
            <a:endParaRPr lang="en-US" dirty="0" smtClean="0"/>
          </a:p>
          <a:p>
            <a:pPr algn="just">
              <a:buNone/>
            </a:pPr>
            <a:r>
              <a:rPr lang="en-US" dirty="0" smtClean="0"/>
              <a:t>	while </a:t>
            </a:r>
          </a:p>
          <a:p>
            <a:pPr algn="just">
              <a:buNone/>
            </a:pPr>
            <a:r>
              <a:rPr lang="en-US" dirty="0" smtClean="0">
                <a:solidFill>
                  <a:srgbClr val="FF0000"/>
                </a:solidFill>
              </a:rPr>
              <a:t>			</a:t>
            </a:r>
            <a:r>
              <a:rPr lang="en-US" i="1" dirty="0" smtClean="0">
                <a:solidFill>
                  <a:srgbClr val="FF0000"/>
                </a:solidFill>
              </a:rPr>
              <a:t>printf(“%s”, name+1); </a:t>
            </a:r>
          </a:p>
          <a:p>
            <a:pPr algn="just">
              <a:buNone/>
            </a:pPr>
            <a:r>
              <a:rPr lang="en-US" dirty="0" smtClean="0"/>
              <a:t>	prints </a:t>
            </a:r>
            <a:r>
              <a:rPr lang="en-US" dirty="0" smtClean="0">
                <a:solidFill>
                  <a:srgbClr val="FF0000"/>
                </a:solidFill>
              </a:rPr>
              <a:t>ok Prakash Pandey</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57</a:t>
            </a:fld>
            <a:endParaRPr lang="en-US"/>
          </a:p>
        </p:txBody>
      </p:sp>
    </p:spTree>
  </p:cSld>
  <p:clrMapOvr>
    <a:masterClrMapping/>
  </p:clrMapOvr>
  <p:transition spd="med">
    <p:wip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fontScale="77500" lnSpcReduction="20000"/>
          </a:bodyPr>
          <a:lstStyle/>
          <a:p>
            <a:pPr>
              <a:buNone/>
            </a:pPr>
            <a:r>
              <a:rPr lang="en-US" b="1" dirty="0" smtClean="0"/>
              <a:t>void main()</a:t>
            </a:r>
          </a:p>
          <a:p>
            <a:pPr>
              <a:buNone/>
            </a:pPr>
            <a:r>
              <a:rPr lang="en-US" b="1" dirty="0" smtClean="0"/>
              <a:t>{</a:t>
            </a:r>
          </a:p>
          <a:p>
            <a:pPr>
              <a:buNone/>
            </a:pPr>
            <a:r>
              <a:rPr lang="en-US" b="1" dirty="0" smtClean="0"/>
              <a:t>char name[19</a:t>
            </a:r>
            <a:r>
              <a:rPr lang="en-US" b="1" dirty="0" smtClean="0"/>
              <a:t>]=“</a:t>
            </a:r>
            <a:r>
              <a:rPr lang="en-US" b="1" dirty="0" err="1" smtClean="0"/>
              <a:t>Damodar</a:t>
            </a:r>
            <a:r>
              <a:rPr lang="en-US" b="1" dirty="0" smtClean="0"/>
              <a:t> </a:t>
            </a:r>
            <a:r>
              <a:rPr lang="en-US" b="1" dirty="0" err="1" smtClean="0"/>
              <a:t>Basyal</a:t>
            </a:r>
            <a:r>
              <a:rPr lang="en-US" b="1" dirty="0" smtClean="0"/>
              <a:t>";</a:t>
            </a:r>
            <a:endParaRPr lang="en-US" b="1" dirty="0" smtClean="0"/>
          </a:p>
          <a:p>
            <a:pPr>
              <a:buNone/>
            </a:pPr>
            <a:r>
              <a:rPr lang="en-US" b="1" dirty="0" smtClean="0"/>
              <a:t>int i;</a:t>
            </a:r>
          </a:p>
          <a:p>
            <a:pPr>
              <a:buNone/>
            </a:pPr>
            <a:r>
              <a:rPr lang="en-US" b="1" dirty="0" smtClean="0"/>
              <a:t>clrscr();</a:t>
            </a:r>
          </a:p>
          <a:p>
            <a:pPr>
              <a:buNone/>
            </a:pPr>
            <a:r>
              <a:rPr lang="en-US" b="1" dirty="0" smtClean="0"/>
              <a:t>printf("String Element\t Address\n");</a:t>
            </a:r>
          </a:p>
          <a:p>
            <a:pPr>
              <a:buNone/>
            </a:pPr>
            <a:r>
              <a:rPr lang="en-US" b="1" dirty="0" smtClean="0"/>
              <a:t>printf("........................\n");</a:t>
            </a:r>
          </a:p>
          <a:p>
            <a:pPr>
              <a:buNone/>
            </a:pPr>
            <a:r>
              <a:rPr lang="en-US" b="1" dirty="0" smtClean="0"/>
              <a:t>for(i=0;i&lt;19;i++)</a:t>
            </a:r>
          </a:p>
          <a:p>
            <a:pPr>
              <a:buNone/>
            </a:pPr>
            <a:r>
              <a:rPr lang="en-US" b="1" dirty="0" smtClean="0"/>
              <a:t>	printf("name[%d]=%c \t %u\n", i, name[i], &amp;name[i]);</a:t>
            </a:r>
          </a:p>
          <a:p>
            <a:pPr>
              <a:buNone/>
            </a:pPr>
            <a:endParaRPr lang="en-US" b="1" dirty="0" smtClean="0"/>
          </a:p>
          <a:p>
            <a:pPr>
              <a:buNone/>
            </a:pPr>
            <a:r>
              <a:rPr lang="en-US" b="1" dirty="0" smtClean="0"/>
              <a:t>printf("\n String Element\t Address\n");</a:t>
            </a:r>
          </a:p>
          <a:p>
            <a:pPr>
              <a:buNone/>
            </a:pPr>
            <a:r>
              <a:rPr lang="en-US" b="1" dirty="0" smtClean="0"/>
              <a:t>printf("........................\n");</a:t>
            </a:r>
          </a:p>
          <a:p>
            <a:pPr>
              <a:buNone/>
            </a:pPr>
            <a:r>
              <a:rPr lang="en-US" b="1" dirty="0" smtClean="0"/>
              <a:t>for(i=0;i&lt;19;i++)</a:t>
            </a:r>
          </a:p>
          <a:p>
            <a:pPr>
              <a:buNone/>
            </a:pPr>
            <a:r>
              <a:rPr lang="en-US" b="1" dirty="0" smtClean="0"/>
              <a:t>	printf("name[%d]=%c \t %u\n", i,*(name + i), name + i);</a:t>
            </a:r>
          </a:p>
          <a:p>
            <a:pPr>
              <a:buNone/>
            </a:pPr>
            <a:endParaRPr lang="en-US" b="1" dirty="0" smtClean="0"/>
          </a:p>
          <a:p>
            <a:pPr>
              <a:buNone/>
            </a:pPr>
            <a:r>
              <a:rPr lang="en-US" b="1" dirty="0" smtClean="0"/>
              <a:t>printf("%s \t %s \t %s\n", name, name+1, name+2, name+3);</a:t>
            </a:r>
          </a:p>
          <a:p>
            <a:pPr>
              <a:buNone/>
            </a:pPr>
            <a:r>
              <a:rPr lang="en-US" b="1" dirty="0" smtClean="0"/>
              <a:t>getch();</a:t>
            </a:r>
          </a:p>
          <a:p>
            <a:pPr>
              <a:buNone/>
            </a:pPr>
            <a:r>
              <a:rPr lang="en-US" b="1" dirty="0" smtClean="0"/>
              <a:t>}</a:t>
            </a:r>
            <a:endParaRPr lang="en-US" b="1"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58</a:t>
            </a:fld>
            <a:endParaRPr lang="en-US"/>
          </a:p>
        </p:txBody>
      </p:sp>
    </p:spTree>
  </p:cSld>
  <p:clrMapOvr>
    <a:masterClrMapping/>
  </p:clrMapOvr>
  <p:transition spd="med">
    <p:wip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Array of Pointers to Strings</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A pointer variable always contains an address. Thus, if we construct an array of pointers it would contain a number of addresses.</a:t>
            </a:r>
          </a:p>
          <a:p>
            <a:pPr algn="just"/>
            <a:r>
              <a:rPr lang="en-US" dirty="0" smtClean="0"/>
              <a:t>Consider an example:</a:t>
            </a:r>
          </a:p>
          <a:p>
            <a:pPr algn="just">
              <a:buNone/>
            </a:pPr>
            <a:r>
              <a:rPr lang="en-US" sz="1900" b="1" dirty="0" smtClean="0">
                <a:solidFill>
                  <a:srgbClr val="FF0000"/>
                </a:solidFill>
              </a:rPr>
              <a:t>char *names[]=  {"</a:t>
            </a:r>
            <a:r>
              <a:rPr lang="en-US" sz="1900" b="1" dirty="0" err="1" smtClean="0">
                <a:solidFill>
                  <a:srgbClr val="FF0000"/>
                </a:solidFill>
              </a:rPr>
              <a:t>jump","walk","red","green","talk","move","look","feel</a:t>
            </a:r>
            <a:r>
              <a:rPr lang="en-US" sz="1900" b="1" dirty="0" smtClean="0">
                <a:solidFill>
                  <a:srgbClr val="FF0000"/>
                </a:solidFill>
              </a:rPr>
              <a:t>"};</a:t>
            </a:r>
            <a:endParaRPr lang="en-US" sz="1800" b="1" dirty="0" smtClean="0">
              <a:solidFill>
                <a:srgbClr val="FF0000"/>
              </a:solidFill>
            </a:endParaRPr>
          </a:p>
          <a:p>
            <a:pPr algn="just">
              <a:buNone/>
            </a:pPr>
            <a:r>
              <a:rPr lang="en-US" sz="1800" b="1" dirty="0" smtClean="0"/>
              <a:t>	</a:t>
            </a:r>
            <a:r>
              <a:rPr lang="en-US" sz="2000" dirty="0" smtClean="0"/>
              <a:t>In this declaration, names[] is an array of pointers. It contains base address of respective names. That is, the base address of “jump” is stored in names[0], base address of “walk” is stored in names[1] and so on.</a:t>
            </a:r>
          </a:p>
          <a:p>
            <a:pPr algn="just">
              <a:buNone/>
            </a:pPr>
            <a:r>
              <a:rPr lang="en-US" sz="2000" dirty="0" smtClean="0"/>
              <a:t>	Advantage of using array of pointers to strings rather than 2-D array of strings is the saving of memory space. The same declaration can be done using 2-D array of strings as:</a:t>
            </a:r>
          </a:p>
          <a:p>
            <a:pPr algn="just">
              <a:buNone/>
            </a:pPr>
            <a:r>
              <a:rPr lang="en-US" sz="1900" b="1" dirty="0" smtClean="0">
                <a:solidFill>
                  <a:srgbClr val="FF0000"/>
                </a:solidFill>
                <a:latin typeface="Times New Roman" pitchFamily="18" charset="0"/>
                <a:cs typeface="Times New Roman" pitchFamily="18" charset="0"/>
              </a:rPr>
              <a:t>char string[8][6]={"</a:t>
            </a:r>
            <a:r>
              <a:rPr lang="en-US" sz="1900" b="1" dirty="0" err="1" smtClean="0">
                <a:solidFill>
                  <a:srgbClr val="FF0000"/>
                </a:solidFill>
                <a:latin typeface="Times New Roman" pitchFamily="18" charset="0"/>
                <a:cs typeface="Times New Roman" pitchFamily="18" charset="0"/>
              </a:rPr>
              <a:t>jump","walk","red","green","talk","move","look","feel</a:t>
            </a:r>
            <a:r>
              <a:rPr lang="en-US" sz="1900" b="1" dirty="0" smtClean="0">
                <a:solidFill>
                  <a:srgbClr val="FF0000"/>
                </a:solidFill>
                <a:latin typeface="Times New Roman" pitchFamily="18" charset="0"/>
                <a:cs typeface="Times New Roman" pitchFamily="18" charset="0"/>
              </a:rPr>
              <a:t>"};</a:t>
            </a:r>
          </a:p>
          <a:p>
            <a:pPr algn="just">
              <a:buNone/>
            </a:pPr>
            <a:endParaRPr lang="en-US" sz="2000"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59</a:t>
            </a:fld>
            <a:endParaRPr lang="en-US"/>
          </a:p>
        </p:txBody>
      </p:sp>
      <p:grpSp>
        <p:nvGrpSpPr>
          <p:cNvPr id="15" name="Group 14"/>
          <p:cNvGrpSpPr/>
          <p:nvPr/>
        </p:nvGrpSpPr>
        <p:grpSpPr>
          <a:xfrm>
            <a:off x="4419600" y="2819400"/>
            <a:ext cx="3733800" cy="3937575"/>
            <a:chOff x="4419600" y="2819400"/>
            <a:chExt cx="3733800" cy="3937575"/>
          </a:xfrm>
        </p:grpSpPr>
        <p:sp>
          <p:nvSpPr>
            <p:cNvPr id="7" name="Rectangle 6"/>
            <p:cNvSpPr/>
            <p:nvPr/>
          </p:nvSpPr>
          <p:spPr>
            <a:xfrm>
              <a:off x="4966508" y="2819400"/>
              <a:ext cx="2939394" cy="584775"/>
            </a:xfrm>
            <a:prstGeom prst="rect">
              <a:avLst/>
            </a:prstGeom>
            <a:noFill/>
          </p:spPr>
          <p:txBody>
            <a:bodyPr wrap="none" lIns="91440" tIns="45720" rIns="91440" bIns="45720">
              <a:spAutoFit/>
            </a:bodyPr>
            <a:lstStyle/>
            <a:p>
              <a:pPr algn="ctr"/>
              <a:r>
                <a:rPr lang="en-US" sz="32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Takes 40 bytes</a:t>
              </a:r>
              <a:endParaRPr lang="en-US" sz="32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8" name="Rectangle 7"/>
            <p:cNvSpPr/>
            <p:nvPr/>
          </p:nvSpPr>
          <p:spPr>
            <a:xfrm>
              <a:off x="5231638" y="6172200"/>
              <a:ext cx="2921762" cy="584775"/>
            </a:xfrm>
            <a:prstGeom prst="rect">
              <a:avLst/>
            </a:prstGeom>
            <a:noFill/>
          </p:spPr>
          <p:txBody>
            <a:bodyPr wrap="none" lIns="91440" tIns="45720" rIns="91440" bIns="45720">
              <a:spAutoFit/>
            </a:bodyPr>
            <a:lstStyle/>
            <a:p>
              <a:pPr algn="ctr"/>
              <a:r>
                <a:rPr lang="en-US" sz="32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Takes 48 bytes</a:t>
              </a:r>
              <a:endParaRPr lang="en-US" sz="32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cxnSp>
          <p:nvCxnSpPr>
            <p:cNvPr id="10" name="Straight Arrow Connector 9"/>
            <p:cNvCxnSpPr/>
            <p:nvPr/>
          </p:nvCxnSpPr>
          <p:spPr>
            <a:xfrm flipH="1">
              <a:off x="4419600" y="3124200"/>
              <a:ext cx="6096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flipV="1">
              <a:off x="4572000" y="6096000"/>
              <a:ext cx="6858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Pointer</a:t>
            </a:r>
            <a:endParaRPr lang="en-US" dirty="0"/>
          </a:p>
        </p:txBody>
      </p:sp>
      <p:sp>
        <p:nvSpPr>
          <p:cNvPr id="3" name="Content Placeholder 2"/>
          <p:cNvSpPr>
            <a:spLocks noGrp="1"/>
          </p:cNvSpPr>
          <p:nvPr>
            <p:ph idx="1"/>
          </p:nvPr>
        </p:nvSpPr>
        <p:spPr/>
        <p:txBody>
          <a:bodyPr/>
          <a:lstStyle/>
          <a:p>
            <a:r>
              <a:rPr lang="en-US" dirty="0" smtClean="0"/>
              <a:t>Memory addresses are numbers.</a:t>
            </a:r>
          </a:p>
          <a:p>
            <a:pPr algn="just"/>
            <a:r>
              <a:rPr lang="en-US" dirty="0" smtClean="0"/>
              <a:t>So, these numbers (memory addresses) can be assigned to a variable.</a:t>
            </a:r>
          </a:p>
          <a:p>
            <a:pPr algn="just"/>
            <a:r>
              <a:rPr lang="en-US" dirty="0" smtClean="0"/>
              <a:t>Such variables that hold memory addresses are called </a:t>
            </a:r>
            <a:r>
              <a:rPr lang="en-US" i="1" dirty="0" smtClean="0"/>
              <a:t>pointers</a:t>
            </a:r>
            <a:r>
              <a:rPr lang="en-US" dirty="0" smtClean="0"/>
              <a:t>.</a:t>
            </a:r>
          </a:p>
          <a:p>
            <a:pPr algn="just"/>
            <a:r>
              <a:rPr lang="en-US" dirty="0" smtClean="0">
                <a:solidFill>
                  <a:srgbClr val="FF0000"/>
                </a:solidFill>
              </a:rPr>
              <a:t>“A pointer is a variable that contains an address which is a location of another variable in memory”</a:t>
            </a:r>
            <a:endParaRPr lang="en-US" dirty="0">
              <a:solidFill>
                <a:srgbClr val="FF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transition spd="med">
    <p:wip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fontScale="55000" lnSpcReduction="20000"/>
          </a:bodyPr>
          <a:lstStyle/>
          <a:p>
            <a:pPr>
              <a:buNone/>
            </a:pPr>
            <a:r>
              <a:rPr lang="en-US" b="1" dirty="0" smtClean="0"/>
              <a:t>void main()</a:t>
            </a:r>
          </a:p>
          <a:p>
            <a:pPr>
              <a:buNone/>
            </a:pPr>
            <a:r>
              <a:rPr lang="en-US" b="1" dirty="0" smtClean="0"/>
              <a:t>{</a:t>
            </a:r>
          </a:p>
          <a:p>
            <a:pPr>
              <a:buNone/>
            </a:pPr>
            <a:r>
              <a:rPr lang="en-US" b="1" dirty="0" smtClean="0"/>
              <a:t>char *names[]=  {"jump", "walk", "red", "green", "talk", "move", "look", "feel"};</a:t>
            </a:r>
          </a:p>
          <a:p>
            <a:pPr>
              <a:buNone/>
            </a:pPr>
            <a:r>
              <a:rPr lang="en-US" b="1" dirty="0" smtClean="0"/>
              <a:t>int i, j;</a:t>
            </a:r>
          </a:p>
          <a:p>
            <a:pPr>
              <a:buNone/>
            </a:pPr>
            <a:r>
              <a:rPr lang="en-US" b="1" dirty="0" smtClean="0"/>
              <a:t>char *temp;</a:t>
            </a:r>
          </a:p>
          <a:p>
            <a:pPr>
              <a:buNone/>
            </a:pPr>
            <a:r>
              <a:rPr lang="en-US" b="1" dirty="0" smtClean="0"/>
              <a:t>clrscr();</a:t>
            </a:r>
          </a:p>
          <a:p>
            <a:pPr>
              <a:buNone/>
            </a:pPr>
            <a:r>
              <a:rPr lang="en-US" b="1" dirty="0" smtClean="0"/>
              <a:t>for(i=0;i&lt;7;i++)</a:t>
            </a:r>
          </a:p>
          <a:p>
            <a:pPr>
              <a:buNone/>
            </a:pPr>
            <a:r>
              <a:rPr lang="en-US" b="1" dirty="0" smtClean="0"/>
              <a:t>	{</a:t>
            </a:r>
          </a:p>
          <a:p>
            <a:pPr>
              <a:buNone/>
            </a:pPr>
            <a:r>
              <a:rPr lang="en-US" b="1" dirty="0" smtClean="0"/>
              <a:t>	for(j=i+1;j&lt;8;j++)</a:t>
            </a:r>
          </a:p>
          <a:p>
            <a:pPr>
              <a:buNone/>
            </a:pPr>
            <a:r>
              <a:rPr lang="en-US" b="1" dirty="0" smtClean="0"/>
              <a:t>		{</a:t>
            </a:r>
          </a:p>
          <a:p>
            <a:pPr>
              <a:buNone/>
            </a:pPr>
            <a:r>
              <a:rPr lang="en-US" b="1" dirty="0" smtClean="0"/>
              <a:t>		if(</a:t>
            </a:r>
            <a:r>
              <a:rPr lang="en-US" b="1" dirty="0" err="1" smtClean="0"/>
              <a:t>strcmp</a:t>
            </a:r>
            <a:r>
              <a:rPr lang="en-US" b="1" dirty="0" smtClean="0"/>
              <a:t>(names[i],names[j])&gt;0)</a:t>
            </a:r>
          </a:p>
          <a:p>
            <a:pPr>
              <a:buNone/>
            </a:pPr>
            <a:r>
              <a:rPr lang="en-US" b="1" dirty="0" smtClean="0"/>
              <a:t>			{</a:t>
            </a:r>
          </a:p>
          <a:p>
            <a:pPr>
              <a:buNone/>
            </a:pPr>
            <a:r>
              <a:rPr lang="en-US" b="1" dirty="0" smtClean="0"/>
              <a:t>			temp=names[i];</a:t>
            </a:r>
          </a:p>
          <a:p>
            <a:pPr>
              <a:buNone/>
            </a:pPr>
            <a:r>
              <a:rPr lang="en-US" b="1" dirty="0" smtClean="0"/>
              <a:t>			names[i]=names[j];</a:t>
            </a:r>
          </a:p>
          <a:p>
            <a:pPr>
              <a:buNone/>
            </a:pPr>
            <a:r>
              <a:rPr lang="en-US" b="1" dirty="0" smtClean="0"/>
              <a:t>			names[j]=temp;</a:t>
            </a:r>
          </a:p>
          <a:p>
            <a:pPr>
              <a:buNone/>
            </a:pPr>
            <a:r>
              <a:rPr lang="en-US" b="1" dirty="0" smtClean="0"/>
              <a:t>			}</a:t>
            </a:r>
          </a:p>
          <a:p>
            <a:pPr>
              <a:buNone/>
            </a:pPr>
            <a:r>
              <a:rPr lang="en-US" b="1" dirty="0" smtClean="0"/>
              <a:t>		}</a:t>
            </a:r>
          </a:p>
          <a:p>
            <a:pPr>
              <a:buNone/>
            </a:pPr>
            <a:r>
              <a:rPr lang="en-US" b="1" dirty="0" smtClean="0"/>
              <a:t>	}</a:t>
            </a:r>
          </a:p>
          <a:p>
            <a:pPr>
              <a:buNone/>
            </a:pPr>
            <a:r>
              <a:rPr lang="en-US" b="1" dirty="0" smtClean="0"/>
              <a:t>printf("\n Sorted List:\n");</a:t>
            </a:r>
          </a:p>
          <a:p>
            <a:pPr>
              <a:buNone/>
            </a:pPr>
            <a:r>
              <a:rPr lang="en-US" b="1" dirty="0" smtClean="0"/>
              <a:t>for(i=0;i&lt;8;i++)</a:t>
            </a:r>
          </a:p>
          <a:p>
            <a:pPr>
              <a:buNone/>
            </a:pPr>
            <a:r>
              <a:rPr lang="en-US" b="1" dirty="0" smtClean="0"/>
              <a:t>	puts(names[i]);</a:t>
            </a:r>
          </a:p>
          <a:p>
            <a:pPr>
              <a:buNone/>
            </a:pPr>
            <a:r>
              <a:rPr lang="en-US" b="1" dirty="0" smtClean="0"/>
              <a:t>getch();</a:t>
            </a:r>
          </a:p>
          <a:p>
            <a:pPr>
              <a:buNone/>
            </a:pPr>
            <a:r>
              <a:rPr lang="en-US" b="1" dirty="0" smtClean="0"/>
              <a:t>}</a:t>
            </a:r>
            <a:endParaRPr lang="en-US" b="1"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60</a:t>
            </a:fld>
            <a:endParaRPr lang="en-US"/>
          </a:p>
        </p:txBody>
      </p:sp>
    </p:spTree>
  </p:cSld>
  <p:clrMapOvr>
    <a:masterClrMapping/>
  </p:clrMapOvr>
  <p:transition spd="med">
    <p:wip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56488"/>
          </a:xfrm>
        </p:spPr>
        <p:txBody>
          <a:bodyPr>
            <a:normAutofit fontScale="90000"/>
          </a:bodyPr>
          <a:lstStyle/>
          <a:p>
            <a:r>
              <a:rPr lang="en-US" dirty="0" smtClean="0"/>
              <a:t>Dynamic Memory Allocation(DMA)</a:t>
            </a:r>
            <a:endParaRPr lang="en-US" dirty="0"/>
          </a:p>
        </p:txBody>
      </p:sp>
      <p:sp>
        <p:nvSpPr>
          <p:cNvPr id="3" name="Content Placeholder 2"/>
          <p:cNvSpPr>
            <a:spLocks noGrp="1"/>
          </p:cNvSpPr>
          <p:nvPr>
            <p:ph idx="1"/>
          </p:nvPr>
        </p:nvSpPr>
        <p:spPr>
          <a:xfrm>
            <a:off x="457200" y="1524000"/>
            <a:ext cx="8229600" cy="4800600"/>
          </a:xfrm>
        </p:spPr>
        <p:txBody>
          <a:bodyPr>
            <a:normAutofit fontScale="92500"/>
          </a:bodyPr>
          <a:lstStyle/>
          <a:p>
            <a:pPr algn="just"/>
            <a:r>
              <a:rPr lang="en-US" dirty="0" smtClean="0"/>
              <a:t>The process of allocating and freeing memory at run time (or execution time) is called dynamic memory allocation.</a:t>
            </a:r>
          </a:p>
          <a:p>
            <a:pPr algn="just"/>
            <a:r>
              <a:rPr lang="en-US" u="sng" dirty="0" smtClean="0"/>
              <a:t>Problem with Arrays:</a:t>
            </a:r>
          </a:p>
          <a:p>
            <a:pPr lvl="1" algn="just"/>
            <a:r>
              <a:rPr lang="en-US" dirty="0" smtClean="0"/>
              <a:t>C requires the no. of elements in an array to be specified at compile time.</a:t>
            </a:r>
          </a:p>
          <a:p>
            <a:pPr lvl="1" algn="just"/>
            <a:r>
              <a:rPr lang="en-US" dirty="0" smtClean="0"/>
              <a:t>It is difficult to know the exact size of the array in advance (prior to execution).</a:t>
            </a:r>
          </a:p>
          <a:p>
            <a:pPr lvl="1" algn="just"/>
            <a:r>
              <a:rPr lang="en-US" dirty="0" smtClean="0"/>
              <a:t>If the size needed at run time is small than the specified size, then we have wastage of memory space.</a:t>
            </a:r>
          </a:p>
          <a:p>
            <a:pPr lvl="1" algn="just"/>
            <a:r>
              <a:rPr lang="en-US" dirty="0" smtClean="0"/>
              <a:t>If the size needed at run time is greater than the specified size, we will have shortage of memory space.</a:t>
            </a:r>
          </a:p>
          <a:p>
            <a:pPr lvl="1" algn="just"/>
            <a:r>
              <a:rPr lang="en-US" dirty="0" smtClean="0"/>
              <a:t>Solution:		</a:t>
            </a:r>
            <a:r>
              <a:rPr lang="en-US" b="1" dirty="0" smtClean="0">
                <a:solidFill>
                  <a:srgbClr val="FF0000"/>
                </a:solidFill>
              </a:rPr>
              <a:t>DMA</a:t>
            </a:r>
            <a:endParaRPr lang="en-US" b="1" dirty="0">
              <a:solidFill>
                <a:srgbClr val="FF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61</a:t>
            </a:fld>
            <a:endParaRPr lang="en-US"/>
          </a:p>
        </p:txBody>
      </p:sp>
    </p:spTree>
  </p:cSld>
  <p:clrMapOvr>
    <a:masterClrMapping/>
  </p:clrMapOvr>
  <p:transition spd="med">
    <p:wip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780288"/>
          </a:xfrm>
        </p:spPr>
        <p:txBody>
          <a:bodyPr>
            <a:noAutofit/>
          </a:bodyPr>
          <a:lstStyle/>
          <a:p>
            <a:r>
              <a:rPr lang="en-US" sz="3200" b="1" u="sng" dirty="0" smtClean="0"/>
              <a:t>Memory Allocation/Management Functions</a:t>
            </a:r>
            <a:endParaRPr lang="en-US" sz="3200" b="1" u="sng" dirty="0"/>
          </a:p>
        </p:txBody>
      </p:sp>
      <p:sp>
        <p:nvSpPr>
          <p:cNvPr id="3" name="Content Placeholder 2"/>
          <p:cNvSpPr>
            <a:spLocks noGrp="1"/>
          </p:cNvSpPr>
          <p:nvPr>
            <p:ph idx="1"/>
          </p:nvPr>
        </p:nvSpPr>
        <p:spPr/>
        <p:txBody>
          <a:bodyPr/>
          <a:lstStyle/>
          <a:p>
            <a:pPr algn="just"/>
            <a:r>
              <a:rPr lang="en-US" dirty="0" smtClean="0"/>
              <a:t>For allocating and freeing memory during program execution, C has provided four library functions viz. </a:t>
            </a:r>
            <a:r>
              <a:rPr lang="en-US" i="1" dirty="0" smtClean="0">
                <a:solidFill>
                  <a:srgbClr val="FF0000"/>
                </a:solidFill>
              </a:rPr>
              <a:t>malloc()</a:t>
            </a:r>
            <a:r>
              <a:rPr lang="en-US" dirty="0" smtClean="0"/>
              <a:t>, </a:t>
            </a:r>
            <a:r>
              <a:rPr lang="en-US" i="1" dirty="0" smtClean="0">
                <a:solidFill>
                  <a:srgbClr val="FF0000"/>
                </a:solidFill>
              </a:rPr>
              <a:t>calloc()</a:t>
            </a:r>
            <a:r>
              <a:rPr lang="en-US" dirty="0" smtClean="0"/>
              <a:t>, </a:t>
            </a:r>
            <a:r>
              <a:rPr lang="en-US" i="1" dirty="0" smtClean="0">
                <a:solidFill>
                  <a:srgbClr val="FF0000"/>
                </a:solidFill>
              </a:rPr>
              <a:t>free()</a:t>
            </a:r>
            <a:r>
              <a:rPr lang="en-US" dirty="0" smtClean="0"/>
              <a:t> and </a:t>
            </a:r>
            <a:r>
              <a:rPr lang="en-US" i="1" dirty="0" smtClean="0">
                <a:solidFill>
                  <a:srgbClr val="FF0000"/>
                </a:solidFill>
              </a:rPr>
              <a:t>realloc()</a:t>
            </a:r>
            <a:r>
              <a:rPr lang="en-US" dirty="0" smtClean="0"/>
              <a:t> called </a:t>
            </a:r>
            <a:r>
              <a:rPr lang="en-US" i="1" dirty="0" smtClean="0">
                <a:solidFill>
                  <a:srgbClr val="FF0000"/>
                </a:solidFill>
              </a:rPr>
              <a:t>memory management functions</a:t>
            </a:r>
            <a:r>
              <a:rPr lang="en-US" dirty="0" smtClean="0"/>
              <a:t>.</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62</a:t>
            </a:fld>
            <a:endParaRPr lang="en-US"/>
          </a:p>
        </p:txBody>
      </p:sp>
    </p:spTree>
  </p:cSld>
  <p:clrMapOvr>
    <a:masterClrMapping/>
  </p:clrMapOvr>
  <p:transition spd="med">
    <p:wip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62000"/>
          </a:xfrm>
        </p:spPr>
        <p:txBody>
          <a:bodyPr>
            <a:normAutofit fontScale="90000"/>
          </a:bodyPr>
          <a:lstStyle/>
          <a:p>
            <a:r>
              <a:rPr lang="en-US" dirty="0" smtClean="0"/>
              <a:t>Memory Allocation Process</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63</a:t>
            </a:fld>
            <a:endParaRPr lang="en-US"/>
          </a:p>
        </p:txBody>
      </p:sp>
      <p:pic>
        <p:nvPicPr>
          <p:cNvPr id="1027" name="Picture 3"/>
          <p:cNvPicPr>
            <a:picLocks noChangeAspect="1" noChangeArrowheads="1"/>
          </p:cNvPicPr>
          <p:nvPr/>
        </p:nvPicPr>
        <p:blipFill>
          <a:blip r:embed="rId2" cstate="print"/>
          <a:srcRect/>
          <a:stretch>
            <a:fillRect/>
          </a:stretch>
        </p:blipFill>
        <p:spPr bwMode="auto">
          <a:xfrm>
            <a:off x="1133475" y="2267477"/>
            <a:ext cx="6715125" cy="4057123"/>
          </a:xfrm>
          <a:prstGeom prst="rect">
            <a:avLst/>
          </a:prstGeom>
          <a:noFill/>
          <a:ln w="9525">
            <a:noFill/>
            <a:miter lim="800000"/>
            <a:headEnd/>
            <a:tailEnd/>
          </a:ln>
        </p:spPr>
      </p:pic>
      <p:sp>
        <p:nvSpPr>
          <p:cNvPr id="10" name="TextBox 9"/>
          <p:cNvSpPr txBox="1"/>
          <p:nvPr/>
        </p:nvSpPr>
        <p:spPr>
          <a:xfrm>
            <a:off x="304800" y="1600200"/>
            <a:ext cx="8153400" cy="369332"/>
          </a:xfrm>
          <a:prstGeom prst="rect">
            <a:avLst/>
          </a:prstGeom>
          <a:noFill/>
        </p:spPr>
        <p:txBody>
          <a:bodyPr wrap="square" rtlCol="0">
            <a:spAutoFit/>
          </a:bodyPr>
          <a:lstStyle/>
          <a:p>
            <a:r>
              <a:rPr lang="en-US" b="1" dirty="0" smtClean="0"/>
              <a:t>The conceptual view of storage of a C program in memory is shown below:</a:t>
            </a:r>
            <a:endParaRPr lang="en-US" b="1" dirty="0"/>
          </a:p>
        </p:txBody>
      </p:sp>
      <p:sp>
        <p:nvSpPr>
          <p:cNvPr id="11" name="Right Brace 10"/>
          <p:cNvSpPr/>
          <p:nvPr/>
        </p:nvSpPr>
        <p:spPr>
          <a:xfrm>
            <a:off x="5638800" y="2362200"/>
            <a:ext cx="457200" cy="533400"/>
          </a:xfrm>
          <a:prstGeom prst="righ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Right Brace 11"/>
          <p:cNvSpPr/>
          <p:nvPr/>
        </p:nvSpPr>
        <p:spPr>
          <a:xfrm>
            <a:off x="5638800" y="3048000"/>
            <a:ext cx="457200" cy="533400"/>
          </a:xfrm>
          <a:prstGeom prst="righ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Right Brace 12"/>
          <p:cNvSpPr/>
          <p:nvPr/>
        </p:nvSpPr>
        <p:spPr>
          <a:xfrm>
            <a:off x="5638800" y="3886200"/>
            <a:ext cx="533400" cy="1447800"/>
          </a:xfrm>
          <a:prstGeom prst="righ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ransition spd="med">
    <p:wip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62000"/>
          </a:xfrm>
        </p:spPr>
        <p:txBody>
          <a:bodyPr>
            <a:normAutofit fontScale="90000"/>
          </a:bodyPr>
          <a:lstStyle/>
          <a:p>
            <a:r>
              <a:rPr lang="en-US" dirty="0" smtClean="0"/>
              <a:t>Memory Allocation Process</a:t>
            </a:r>
            <a:endParaRPr lang="en-US" dirty="0"/>
          </a:p>
        </p:txBody>
      </p:sp>
      <p:sp>
        <p:nvSpPr>
          <p:cNvPr id="3" name="Content Placeholder 2"/>
          <p:cNvSpPr>
            <a:spLocks noGrp="1"/>
          </p:cNvSpPr>
          <p:nvPr>
            <p:ph idx="1"/>
          </p:nvPr>
        </p:nvSpPr>
        <p:spPr>
          <a:xfrm>
            <a:off x="457200" y="1524000"/>
            <a:ext cx="8229600" cy="4800600"/>
          </a:xfrm>
        </p:spPr>
        <p:txBody>
          <a:bodyPr>
            <a:normAutofit fontScale="85000" lnSpcReduction="20000"/>
          </a:bodyPr>
          <a:lstStyle/>
          <a:p>
            <a:pPr algn="just"/>
            <a:r>
              <a:rPr lang="en-US" dirty="0" smtClean="0"/>
              <a:t>The program instructions and global and static variables are stored in a region known as </a:t>
            </a:r>
            <a:r>
              <a:rPr lang="en-US" i="1" dirty="0" smtClean="0"/>
              <a:t>permanent storage area</a:t>
            </a:r>
            <a:r>
              <a:rPr lang="en-US" dirty="0" smtClean="0"/>
              <a:t> and the local variables are stored in another area called </a:t>
            </a:r>
            <a:r>
              <a:rPr lang="en-US" i="1" dirty="0" smtClean="0"/>
              <a:t>stack</a:t>
            </a:r>
            <a:r>
              <a:rPr lang="en-US" dirty="0" smtClean="0"/>
              <a:t>.</a:t>
            </a:r>
          </a:p>
          <a:p>
            <a:pPr algn="just"/>
            <a:r>
              <a:rPr lang="en-US" dirty="0" smtClean="0"/>
              <a:t>The memory space that is located between these two regions is available for dynamic memory allocation during execution of the program.</a:t>
            </a:r>
          </a:p>
          <a:p>
            <a:pPr algn="just"/>
            <a:r>
              <a:rPr lang="en-US" dirty="0" smtClean="0"/>
              <a:t>This free memory region is called the </a:t>
            </a:r>
            <a:r>
              <a:rPr lang="en-US" i="1" dirty="0" smtClean="0"/>
              <a:t>heap</a:t>
            </a:r>
            <a:r>
              <a:rPr lang="en-US" dirty="0" smtClean="0"/>
              <a:t>.</a:t>
            </a:r>
          </a:p>
          <a:p>
            <a:pPr algn="just"/>
            <a:r>
              <a:rPr lang="en-US" dirty="0" smtClean="0"/>
              <a:t>The size of the heap keeps changing when program is executed due to creation and death of variables that are local to functions and blocks.</a:t>
            </a:r>
          </a:p>
          <a:p>
            <a:pPr algn="just"/>
            <a:r>
              <a:rPr lang="en-US" dirty="0" smtClean="0"/>
              <a:t>Thus, it is possible to encounter memory </a:t>
            </a:r>
            <a:r>
              <a:rPr lang="en-US" i="1" dirty="0" smtClean="0"/>
              <a:t>overflow</a:t>
            </a:r>
            <a:r>
              <a:rPr lang="en-US" dirty="0" smtClean="0"/>
              <a:t> during dynamic memory allocation process.</a:t>
            </a:r>
          </a:p>
          <a:p>
            <a:pPr algn="just"/>
            <a:r>
              <a:rPr lang="en-US" dirty="0" smtClean="0"/>
              <a:t>In such situations, the memory allocation functions return a NULL pointer (when they fail to locate enough memory requested).</a:t>
            </a:r>
          </a:p>
          <a:p>
            <a:pPr algn="just"/>
            <a:endParaRPr lang="en-US" dirty="0" smtClean="0"/>
          </a:p>
          <a:p>
            <a:pPr algn="just"/>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64</a:t>
            </a:fld>
            <a:endParaRPr lang="en-US"/>
          </a:p>
        </p:txBody>
      </p:sp>
    </p:spTree>
  </p:cSld>
  <p:clrMapOvr>
    <a:masterClrMapping/>
  </p:clrMapOvr>
  <p:transition spd="med">
    <p:wipe/>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6019800" cy="914400"/>
          </a:xfrm>
        </p:spPr>
        <p:txBody>
          <a:bodyPr/>
          <a:lstStyle/>
          <a:p>
            <a:r>
              <a:rPr lang="en-US" dirty="0" smtClean="0"/>
              <a:t>malloc()</a:t>
            </a:r>
            <a:endParaRPr lang="en-US" dirty="0"/>
          </a:p>
        </p:txBody>
      </p:sp>
      <p:sp>
        <p:nvSpPr>
          <p:cNvPr id="3" name="Content Placeholder 2"/>
          <p:cNvSpPr>
            <a:spLocks noGrp="1"/>
          </p:cNvSpPr>
          <p:nvPr>
            <p:ph idx="1"/>
          </p:nvPr>
        </p:nvSpPr>
        <p:spPr>
          <a:xfrm>
            <a:off x="457200" y="1524000"/>
            <a:ext cx="8229600" cy="4800600"/>
          </a:xfrm>
        </p:spPr>
        <p:txBody>
          <a:bodyPr>
            <a:normAutofit fontScale="92500" lnSpcReduction="20000"/>
          </a:bodyPr>
          <a:lstStyle/>
          <a:p>
            <a:pPr algn="just"/>
            <a:r>
              <a:rPr lang="en-US" dirty="0" smtClean="0"/>
              <a:t>It allocates requested size of bytes and returns a pointer to the first byte of the allocated space.</a:t>
            </a:r>
          </a:p>
          <a:p>
            <a:pPr algn="just"/>
            <a:r>
              <a:rPr lang="en-US" dirty="0" smtClean="0"/>
              <a:t>Syntax:</a:t>
            </a:r>
          </a:p>
          <a:p>
            <a:pPr algn="just">
              <a:buNone/>
            </a:pPr>
            <a:r>
              <a:rPr lang="en-US" dirty="0" smtClean="0"/>
              <a:t>		</a:t>
            </a:r>
            <a:r>
              <a:rPr lang="en-US" i="1" dirty="0" smtClean="0">
                <a:solidFill>
                  <a:srgbClr val="FF0000"/>
                </a:solidFill>
              </a:rPr>
              <a:t>p=(data_type *)malloc(</a:t>
            </a:r>
            <a:r>
              <a:rPr lang="en-US" i="1" dirty="0" err="1" smtClean="0">
                <a:solidFill>
                  <a:srgbClr val="FF0000"/>
                </a:solidFill>
              </a:rPr>
              <a:t>size_of_block</a:t>
            </a:r>
            <a:r>
              <a:rPr lang="en-US" i="1" dirty="0" smtClean="0">
                <a:solidFill>
                  <a:srgbClr val="FF0000"/>
                </a:solidFill>
              </a:rPr>
              <a:t>);</a:t>
            </a:r>
          </a:p>
          <a:p>
            <a:pPr algn="just"/>
            <a:r>
              <a:rPr lang="en-US" dirty="0" smtClean="0"/>
              <a:t>Here, </a:t>
            </a:r>
            <a:r>
              <a:rPr lang="en-US" i="1" dirty="0" smtClean="0"/>
              <a:t>p</a:t>
            </a:r>
            <a:r>
              <a:rPr lang="en-US" dirty="0" smtClean="0"/>
              <a:t> is a pointer of type </a:t>
            </a:r>
            <a:r>
              <a:rPr lang="en-US" i="1" dirty="0" smtClean="0"/>
              <a:t>data_type</a:t>
            </a:r>
            <a:r>
              <a:rPr lang="en-US" dirty="0" smtClean="0"/>
              <a:t>. The </a:t>
            </a:r>
            <a:r>
              <a:rPr lang="en-US" i="1" dirty="0" smtClean="0"/>
              <a:t>malloc() </a:t>
            </a:r>
            <a:r>
              <a:rPr lang="en-US" dirty="0" smtClean="0"/>
              <a:t>returns a pointer to the first byte to an area of memory with size </a:t>
            </a:r>
            <a:r>
              <a:rPr lang="en-US" i="1" dirty="0" err="1" smtClean="0"/>
              <a:t>size_of_block</a:t>
            </a:r>
            <a:r>
              <a:rPr lang="en-US" i="1" dirty="0" smtClean="0"/>
              <a:t>.</a:t>
            </a:r>
          </a:p>
          <a:p>
            <a:pPr algn="just"/>
            <a:r>
              <a:rPr lang="en-US" dirty="0" smtClean="0"/>
              <a:t>E.g.</a:t>
            </a:r>
          </a:p>
          <a:p>
            <a:pPr algn="just">
              <a:buNone/>
            </a:pPr>
            <a:r>
              <a:rPr lang="en-US" dirty="0" smtClean="0"/>
              <a:t>		</a:t>
            </a:r>
            <a:r>
              <a:rPr lang="en-US" i="1" dirty="0" smtClean="0">
                <a:solidFill>
                  <a:srgbClr val="FF0000"/>
                </a:solidFill>
              </a:rPr>
              <a:t>x=(int*)malloc(100*</a:t>
            </a:r>
            <a:r>
              <a:rPr lang="en-US" i="1" dirty="0" err="1" smtClean="0">
                <a:solidFill>
                  <a:srgbClr val="FF0000"/>
                </a:solidFill>
              </a:rPr>
              <a:t>sizeof</a:t>
            </a:r>
            <a:r>
              <a:rPr lang="en-US" i="1" dirty="0" smtClean="0">
                <a:solidFill>
                  <a:srgbClr val="FF0000"/>
                </a:solidFill>
              </a:rPr>
              <a:t>(int));</a:t>
            </a:r>
          </a:p>
          <a:p>
            <a:pPr algn="just">
              <a:buNone/>
            </a:pPr>
            <a:r>
              <a:rPr lang="en-US" i="1" dirty="0" smtClean="0">
                <a:solidFill>
                  <a:srgbClr val="FF0000"/>
                </a:solidFill>
              </a:rPr>
              <a:t>		x=(int *)malloc(200);</a:t>
            </a:r>
          </a:p>
          <a:p>
            <a:pPr algn="just"/>
            <a:r>
              <a:rPr lang="en-US" dirty="0" smtClean="0"/>
              <a:t>This statement allocates a memory space equivalent to 100 times the size of an integer (100*2B=200B) and the address of the first byte is assigned to the pointer x of type </a:t>
            </a:r>
            <a:r>
              <a:rPr lang="en-US" i="1" dirty="0" smtClean="0"/>
              <a:t>int</a:t>
            </a:r>
            <a:r>
              <a:rPr lang="en-US" dirty="0" smtClean="0"/>
              <a:t>.</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65</a:t>
            </a:fld>
            <a:endParaRPr lang="en-US"/>
          </a:p>
        </p:txBody>
      </p:sp>
    </p:spTree>
  </p:cSld>
  <p:clrMapOvr>
    <a:masterClrMapping/>
  </p:clrMapOvr>
  <p:transition spd="med">
    <p:wipe/>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6F15528-21DE-4FAA-801E-634DDDAF4B2B}" type="slidenum">
              <a:rPr lang="en-US" smtClean="0"/>
              <a:pPr/>
              <a:t>66</a:t>
            </a:fld>
            <a:endParaRPr lang="en-US"/>
          </a:p>
        </p:txBody>
      </p:sp>
      <p:sp>
        <p:nvSpPr>
          <p:cNvPr id="7" name="Rectangle 6"/>
          <p:cNvSpPr/>
          <p:nvPr/>
        </p:nvSpPr>
        <p:spPr>
          <a:xfrm>
            <a:off x="536731" y="2509897"/>
            <a:ext cx="8378669" cy="2062103"/>
          </a:xfrm>
          <a:prstGeom prst="rect">
            <a:avLst/>
          </a:prstGeom>
          <a:noFill/>
        </p:spPr>
        <p:txBody>
          <a:bodyPr wrap="square" lIns="91440" tIns="45720" rIns="91440" bIns="45720">
            <a:spAutoFit/>
          </a:bodyPr>
          <a:lstStyle/>
          <a:p>
            <a:pPr algn="just"/>
            <a:r>
              <a:rPr lang="en-US" sz="3200" b="1" cap="none" spc="0" dirty="0" smtClean="0">
                <a:ln w="10541" cmpd="sng">
                  <a:solidFill>
                    <a:schemeClr val="accent1">
                      <a:shade val="88000"/>
                      <a:satMod val="110000"/>
                    </a:schemeClr>
                  </a:solidFill>
                  <a:prstDash val="solid"/>
                </a:ln>
                <a:solidFill>
                  <a:srgbClr val="FF0000"/>
                </a:solidFill>
                <a:effectLst/>
              </a:rPr>
              <a:t>Write a function that takes </a:t>
            </a:r>
            <a:r>
              <a:rPr lang="en-US" sz="3200" b="1" dirty="0" smtClean="0">
                <a:ln w="10541" cmpd="sng">
                  <a:solidFill>
                    <a:schemeClr val="accent1">
                      <a:shade val="88000"/>
                      <a:satMod val="110000"/>
                    </a:schemeClr>
                  </a:solidFill>
                  <a:prstDash val="solid"/>
                </a:ln>
                <a:solidFill>
                  <a:srgbClr val="FF0000"/>
                </a:solidFill>
              </a:rPr>
              <a:t>1-D array of n numbers and sort the elements in ascending order. Use dynamic memory allocation.</a:t>
            </a:r>
            <a:endParaRPr lang="en-US" sz="3200" b="1" cap="none" spc="0" dirty="0">
              <a:ln w="10541" cmpd="sng">
                <a:solidFill>
                  <a:schemeClr val="accent1">
                    <a:shade val="88000"/>
                    <a:satMod val="110000"/>
                  </a:schemeClr>
                </a:solidFill>
                <a:prstDash val="solid"/>
              </a:ln>
              <a:solidFill>
                <a:srgbClr val="FF0000"/>
              </a:solidFill>
              <a:effectLst/>
            </a:endParaRPr>
          </a:p>
        </p:txBody>
      </p:sp>
    </p:spTree>
  </p:cSld>
  <p:clrMapOvr>
    <a:masterClrMapping/>
  </p:clrMapOvr>
  <p:transition spd="med">
    <p:wipe/>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fontScale="62500" lnSpcReduction="20000"/>
          </a:bodyPr>
          <a:lstStyle/>
          <a:p>
            <a:pPr>
              <a:buNone/>
            </a:pPr>
            <a:r>
              <a:rPr lang="en-US" b="1" dirty="0" smtClean="0"/>
              <a:t>void sort(float *, int);</a:t>
            </a:r>
          </a:p>
          <a:p>
            <a:pPr>
              <a:buNone/>
            </a:pPr>
            <a:r>
              <a:rPr lang="en-US" b="1" dirty="0" smtClean="0"/>
              <a:t>void main()</a:t>
            </a:r>
          </a:p>
          <a:p>
            <a:pPr>
              <a:buNone/>
            </a:pPr>
            <a:r>
              <a:rPr lang="en-US" b="1" dirty="0" smtClean="0"/>
              <a:t>{</a:t>
            </a:r>
          </a:p>
          <a:p>
            <a:pPr>
              <a:buNone/>
            </a:pPr>
            <a:r>
              <a:rPr lang="en-US" b="1" dirty="0" smtClean="0"/>
              <a:t>float  *f;</a:t>
            </a:r>
          </a:p>
          <a:p>
            <a:pPr>
              <a:buNone/>
            </a:pPr>
            <a:r>
              <a:rPr lang="en-US" b="1" dirty="0" smtClean="0"/>
              <a:t>int  n, i;</a:t>
            </a:r>
          </a:p>
          <a:p>
            <a:pPr>
              <a:buNone/>
            </a:pPr>
            <a:r>
              <a:rPr lang="en-US" b="1" dirty="0" smtClean="0"/>
              <a:t>clrscr();</a:t>
            </a:r>
          </a:p>
          <a:p>
            <a:pPr>
              <a:buNone/>
            </a:pPr>
            <a:r>
              <a:rPr lang="en-US" b="1" dirty="0" smtClean="0"/>
              <a:t>printf("\n Enter number of elements in your array:");</a:t>
            </a:r>
          </a:p>
          <a:p>
            <a:pPr>
              <a:buNone/>
            </a:pPr>
            <a:r>
              <a:rPr lang="en-US" b="1" dirty="0" smtClean="0"/>
              <a:t>scanf("%d", &amp;n);</a:t>
            </a:r>
          </a:p>
          <a:p>
            <a:pPr>
              <a:buNone/>
            </a:pPr>
            <a:r>
              <a:rPr lang="en-US" sz="3200" b="1" dirty="0" smtClean="0">
                <a:solidFill>
                  <a:srgbClr val="FF0000"/>
                </a:solidFill>
              </a:rPr>
              <a:t>f=(float *)malloc(n*</a:t>
            </a:r>
            <a:r>
              <a:rPr lang="en-US" sz="3200" b="1" dirty="0" err="1" smtClean="0">
                <a:solidFill>
                  <a:srgbClr val="FF0000"/>
                </a:solidFill>
              </a:rPr>
              <a:t>sizeof</a:t>
            </a:r>
            <a:r>
              <a:rPr lang="en-US" sz="3200" b="1" dirty="0" smtClean="0">
                <a:solidFill>
                  <a:srgbClr val="FF0000"/>
                </a:solidFill>
              </a:rPr>
              <a:t>(float));</a:t>
            </a:r>
          </a:p>
          <a:p>
            <a:pPr>
              <a:buNone/>
            </a:pPr>
            <a:r>
              <a:rPr lang="en-US" b="1" dirty="0" smtClean="0"/>
              <a:t>printf("\n Enter the %d array elements:\t", n);</a:t>
            </a:r>
          </a:p>
          <a:p>
            <a:pPr>
              <a:buNone/>
            </a:pPr>
            <a:r>
              <a:rPr lang="en-US" b="1" dirty="0" smtClean="0"/>
              <a:t>for(i=0;i&lt;n; i++)</a:t>
            </a:r>
          </a:p>
          <a:p>
            <a:pPr>
              <a:buNone/>
            </a:pPr>
            <a:r>
              <a:rPr lang="en-US" b="1" dirty="0" smtClean="0"/>
              <a:t>	scanf("%f", f + i);</a:t>
            </a:r>
          </a:p>
          <a:p>
            <a:pPr>
              <a:buNone/>
            </a:pPr>
            <a:r>
              <a:rPr lang="en-US" b="1" dirty="0" smtClean="0"/>
              <a:t>printf("\n The unsorted list of array elements and their addresses are:\t");</a:t>
            </a:r>
          </a:p>
          <a:p>
            <a:pPr>
              <a:buNone/>
            </a:pPr>
            <a:r>
              <a:rPr lang="en-US" b="1" dirty="0" smtClean="0"/>
              <a:t>for(i=0;i&lt;n; i++)</a:t>
            </a:r>
          </a:p>
          <a:p>
            <a:pPr>
              <a:buNone/>
            </a:pPr>
            <a:r>
              <a:rPr lang="en-US" b="1" dirty="0" smtClean="0"/>
              <a:t>	printf("\n %f \t\t %u", *(f + i), f + i);</a:t>
            </a:r>
          </a:p>
          <a:p>
            <a:pPr>
              <a:buNone/>
            </a:pPr>
            <a:r>
              <a:rPr lang="en-US" b="1" dirty="0" smtClean="0"/>
              <a:t>sort(f, n);</a:t>
            </a:r>
          </a:p>
          <a:p>
            <a:pPr>
              <a:buNone/>
            </a:pPr>
            <a:r>
              <a:rPr lang="en-US" b="1" dirty="0" smtClean="0"/>
              <a:t>printf("\n The sorted list of array elements and their addresses are:\t");</a:t>
            </a:r>
          </a:p>
          <a:p>
            <a:pPr>
              <a:buNone/>
            </a:pPr>
            <a:r>
              <a:rPr lang="en-US" b="1" dirty="0" smtClean="0"/>
              <a:t>for(i=0;i&lt;n; i++)</a:t>
            </a:r>
          </a:p>
          <a:p>
            <a:pPr>
              <a:buNone/>
            </a:pPr>
            <a:r>
              <a:rPr lang="en-US" b="1" dirty="0" smtClean="0"/>
              <a:t>	printf("\n %f \t\t %u", *(f + i), f + i);</a:t>
            </a:r>
          </a:p>
          <a:p>
            <a:pPr>
              <a:buNone/>
            </a:pPr>
            <a:r>
              <a:rPr lang="en-US" b="1" dirty="0" smtClean="0"/>
              <a:t>getch();</a:t>
            </a:r>
          </a:p>
          <a:p>
            <a:pPr>
              <a:buNone/>
            </a:pPr>
            <a:r>
              <a:rPr lang="en-US" b="1" dirty="0" smtClean="0"/>
              <a:t>}</a:t>
            </a:r>
          </a:p>
        </p:txBody>
      </p:sp>
      <p:sp>
        <p:nvSpPr>
          <p:cNvPr id="6" name="Slide Number Placeholder 5"/>
          <p:cNvSpPr>
            <a:spLocks noGrp="1"/>
          </p:cNvSpPr>
          <p:nvPr>
            <p:ph type="sldNum" sz="quarter" idx="12"/>
          </p:nvPr>
        </p:nvSpPr>
        <p:spPr/>
        <p:txBody>
          <a:bodyPr/>
          <a:lstStyle/>
          <a:p>
            <a:fld id="{B6F15528-21DE-4FAA-801E-634DDDAF4B2B}" type="slidenum">
              <a:rPr lang="en-US" smtClean="0"/>
              <a:pPr/>
              <a:t>67</a:t>
            </a:fld>
            <a:endParaRPr lang="en-US"/>
          </a:p>
        </p:txBody>
      </p:sp>
    </p:spTree>
  </p:cSld>
  <p:clrMapOvr>
    <a:masterClrMapping/>
  </p:clrMapOvr>
  <p:transition spd="med">
    <p:wipe/>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fontScale="77500" lnSpcReduction="20000"/>
          </a:bodyPr>
          <a:lstStyle/>
          <a:p>
            <a:pPr>
              <a:buNone/>
            </a:pPr>
            <a:r>
              <a:rPr lang="en-US" b="1" dirty="0" smtClean="0"/>
              <a:t>void sort(float *g, int n)</a:t>
            </a:r>
          </a:p>
          <a:p>
            <a:pPr>
              <a:buNone/>
            </a:pPr>
            <a:r>
              <a:rPr lang="en-US" b="1" dirty="0" smtClean="0"/>
              <a:t>{</a:t>
            </a:r>
          </a:p>
          <a:p>
            <a:pPr>
              <a:buNone/>
            </a:pPr>
            <a:r>
              <a:rPr lang="en-US" b="1" dirty="0" smtClean="0"/>
              <a:t>int i, j;</a:t>
            </a:r>
          </a:p>
          <a:p>
            <a:pPr>
              <a:buNone/>
            </a:pPr>
            <a:r>
              <a:rPr lang="en-US" b="1" dirty="0" smtClean="0"/>
              <a:t>float temp;</a:t>
            </a:r>
          </a:p>
          <a:p>
            <a:pPr>
              <a:buNone/>
            </a:pPr>
            <a:r>
              <a:rPr lang="en-US" b="1" dirty="0" smtClean="0"/>
              <a:t>for(i=0;i&lt;n-1;i++)</a:t>
            </a:r>
          </a:p>
          <a:p>
            <a:pPr>
              <a:buNone/>
            </a:pPr>
            <a:r>
              <a:rPr lang="en-US" b="1" dirty="0" smtClean="0"/>
              <a:t>	{</a:t>
            </a:r>
          </a:p>
          <a:p>
            <a:pPr>
              <a:buNone/>
            </a:pPr>
            <a:r>
              <a:rPr lang="en-US" b="1" dirty="0" smtClean="0"/>
              <a:t>	for(j=i+1;j&lt;n; j++)</a:t>
            </a:r>
          </a:p>
          <a:p>
            <a:pPr>
              <a:buNone/>
            </a:pPr>
            <a:r>
              <a:rPr lang="en-US" b="1" dirty="0" smtClean="0"/>
              <a:t>		{</a:t>
            </a:r>
          </a:p>
          <a:p>
            <a:pPr>
              <a:buNone/>
            </a:pPr>
            <a:r>
              <a:rPr lang="en-US" b="1" dirty="0" smtClean="0"/>
              <a:t>		if(*(g + i)&gt;*(g + j))</a:t>
            </a:r>
          </a:p>
          <a:p>
            <a:pPr>
              <a:buNone/>
            </a:pPr>
            <a:r>
              <a:rPr lang="en-US" b="1" dirty="0" smtClean="0"/>
              <a:t>			{</a:t>
            </a:r>
          </a:p>
          <a:p>
            <a:pPr>
              <a:buNone/>
            </a:pPr>
            <a:r>
              <a:rPr lang="en-US" b="1" dirty="0" smtClean="0"/>
              <a:t>			temp=*(g + i);</a:t>
            </a:r>
          </a:p>
          <a:p>
            <a:pPr>
              <a:buNone/>
            </a:pPr>
            <a:r>
              <a:rPr lang="en-US" b="1" dirty="0" smtClean="0"/>
              <a:t>			*(g + i)=*(g + j);</a:t>
            </a:r>
          </a:p>
          <a:p>
            <a:pPr>
              <a:buNone/>
            </a:pPr>
            <a:r>
              <a:rPr lang="en-US" b="1" dirty="0" smtClean="0"/>
              <a:t>			*(g + j)=temp;</a:t>
            </a:r>
          </a:p>
          <a:p>
            <a:pPr>
              <a:buNone/>
            </a:pPr>
            <a:r>
              <a:rPr lang="en-US" b="1" dirty="0" smtClean="0"/>
              <a:t>			}</a:t>
            </a:r>
          </a:p>
          <a:p>
            <a:pPr>
              <a:buNone/>
            </a:pPr>
            <a:r>
              <a:rPr lang="en-US" b="1" dirty="0" smtClean="0"/>
              <a:t>		}</a:t>
            </a:r>
          </a:p>
          <a:p>
            <a:pPr>
              <a:buNone/>
            </a:pPr>
            <a:r>
              <a:rPr lang="en-US" b="1" dirty="0" smtClean="0"/>
              <a:t>	}</a:t>
            </a:r>
          </a:p>
          <a:p>
            <a:pPr>
              <a:buNone/>
            </a:pPr>
            <a:r>
              <a:rPr lang="en-US" b="1" dirty="0" smtClean="0"/>
              <a:t>}</a:t>
            </a:r>
          </a:p>
        </p:txBody>
      </p:sp>
      <p:sp>
        <p:nvSpPr>
          <p:cNvPr id="6" name="Slide Number Placeholder 5"/>
          <p:cNvSpPr>
            <a:spLocks noGrp="1"/>
          </p:cNvSpPr>
          <p:nvPr>
            <p:ph type="sldNum" sz="quarter" idx="12"/>
          </p:nvPr>
        </p:nvSpPr>
        <p:spPr/>
        <p:txBody>
          <a:bodyPr/>
          <a:lstStyle/>
          <a:p>
            <a:fld id="{B6F15528-21DE-4FAA-801E-634DDDAF4B2B}" type="slidenum">
              <a:rPr lang="en-US" smtClean="0"/>
              <a:pPr/>
              <a:t>68</a:t>
            </a:fld>
            <a:endParaRPr lang="en-US"/>
          </a:p>
        </p:txBody>
      </p:sp>
    </p:spTree>
  </p:cSld>
  <p:clrMapOvr>
    <a:masterClrMapping/>
  </p:clrMapOvr>
  <p:transition spd="med">
    <p:wipe/>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4572000" cy="914400"/>
          </a:xfrm>
        </p:spPr>
        <p:txBody>
          <a:bodyPr>
            <a:normAutofit/>
          </a:bodyPr>
          <a:lstStyle/>
          <a:p>
            <a:r>
              <a:rPr lang="en-US" dirty="0" smtClean="0"/>
              <a:t>calloc()</a:t>
            </a:r>
            <a:endParaRPr lang="en-US" dirty="0"/>
          </a:p>
        </p:txBody>
      </p:sp>
      <p:sp>
        <p:nvSpPr>
          <p:cNvPr id="3" name="Content Placeholder 2"/>
          <p:cNvSpPr>
            <a:spLocks noGrp="1"/>
          </p:cNvSpPr>
          <p:nvPr>
            <p:ph idx="1"/>
          </p:nvPr>
        </p:nvSpPr>
        <p:spPr>
          <a:xfrm>
            <a:off x="457200" y="1447800"/>
            <a:ext cx="8229600" cy="4876800"/>
          </a:xfrm>
        </p:spPr>
        <p:txBody>
          <a:bodyPr>
            <a:normAutofit/>
          </a:bodyPr>
          <a:lstStyle/>
          <a:p>
            <a:pPr algn="just"/>
            <a:r>
              <a:rPr lang="en-US" dirty="0" smtClean="0"/>
              <a:t>Unlike </a:t>
            </a:r>
            <a:r>
              <a:rPr lang="en-US" i="1" dirty="0" smtClean="0"/>
              <a:t>malloc()</a:t>
            </a:r>
            <a:r>
              <a:rPr lang="en-US" dirty="0" smtClean="0"/>
              <a:t>, </a:t>
            </a:r>
            <a:r>
              <a:rPr lang="en-US" i="1" dirty="0" smtClean="0"/>
              <a:t>calloc()</a:t>
            </a:r>
            <a:r>
              <a:rPr lang="en-US" dirty="0" smtClean="0"/>
              <a:t> accepts two arguments: </a:t>
            </a:r>
            <a:r>
              <a:rPr lang="en-US" i="1" dirty="0" err="1" smtClean="0"/>
              <a:t>no_of_blocks</a:t>
            </a:r>
            <a:r>
              <a:rPr lang="en-US" dirty="0" smtClean="0"/>
              <a:t> and </a:t>
            </a:r>
            <a:r>
              <a:rPr lang="en-US" i="1" dirty="0" err="1" smtClean="0"/>
              <a:t>size_of_each_block</a:t>
            </a:r>
            <a:r>
              <a:rPr lang="en-US" dirty="0" smtClean="0"/>
              <a:t> so that </a:t>
            </a:r>
            <a:r>
              <a:rPr lang="en-US" i="1" dirty="0" smtClean="0"/>
              <a:t>calloc</a:t>
            </a:r>
            <a:r>
              <a:rPr lang="en-US" dirty="0" smtClean="0"/>
              <a:t>() can allocate memory for an array of elements.</a:t>
            </a:r>
          </a:p>
          <a:p>
            <a:pPr algn="just"/>
            <a:r>
              <a:rPr lang="en-US" dirty="0" smtClean="0"/>
              <a:t>All bytes allocated using </a:t>
            </a:r>
            <a:r>
              <a:rPr lang="en-US" i="1" dirty="0" smtClean="0"/>
              <a:t>calloc()</a:t>
            </a:r>
            <a:r>
              <a:rPr lang="en-US" dirty="0" smtClean="0"/>
              <a:t> are initialized to zero and a pointer to the first byte is returned.</a:t>
            </a:r>
          </a:p>
          <a:p>
            <a:pPr algn="just"/>
            <a:r>
              <a:rPr lang="en-US" dirty="0" smtClean="0"/>
              <a:t>Syntax:</a:t>
            </a:r>
          </a:p>
          <a:p>
            <a:pPr algn="just">
              <a:buNone/>
            </a:pPr>
            <a:r>
              <a:rPr lang="en-US" dirty="0" smtClean="0"/>
              <a:t>	</a:t>
            </a:r>
            <a:r>
              <a:rPr lang="en-US" sz="2400" i="1" dirty="0" smtClean="0">
                <a:solidFill>
                  <a:srgbClr val="FF0000"/>
                </a:solidFill>
              </a:rPr>
              <a:t>p=(data_type *)calloc(</a:t>
            </a:r>
            <a:r>
              <a:rPr lang="en-US" sz="2400" i="1" dirty="0" err="1" smtClean="0">
                <a:solidFill>
                  <a:srgbClr val="FF0000"/>
                </a:solidFill>
              </a:rPr>
              <a:t>no_of_blocks</a:t>
            </a:r>
            <a:r>
              <a:rPr lang="en-US" sz="2400" i="1" dirty="0" smtClean="0">
                <a:solidFill>
                  <a:srgbClr val="FF0000"/>
                </a:solidFill>
              </a:rPr>
              <a:t>, </a:t>
            </a:r>
            <a:r>
              <a:rPr lang="en-US" sz="2400" i="1" dirty="0" err="1" smtClean="0">
                <a:solidFill>
                  <a:srgbClr val="FF0000"/>
                </a:solidFill>
              </a:rPr>
              <a:t>size_of_each_block</a:t>
            </a:r>
            <a:r>
              <a:rPr lang="en-US" sz="2400" i="1" dirty="0" smtClean="0">
                <a:solidFill>
                  <a:srgbClr val="FF0000"/>
                </a:solidFill>
              </a:rPr>
              <a:t>);</a:t>
            </a:r>
          </a:p>
          <a:p>
            <a:pPr algn="just"/>
            <a:r>
              <a:rPr lang="en-US" dirty="0" smtClean="0"/>
              <a:t>E.g.		</a:t>
            </a:r>
            <a:r>
              <a:rPr lang="en-US" i="1" dirty="0" smtClean="0">
                <a:solidFill>
                  <a:srgbClr val="FF0000"/>
                </a:solidFill>
              </a:rPr>
              <a:t>x=(int *)calloc(5, 100*</a:t>
            </a:r>
            <a:r>
              <a:rPr lang="en-US" i="1" dirty="0" err="1" smtClean="0">
                <a:solidFill>
                  <a:srgbClr val="FF0000"/>
                </a:solidFill>
              </a:rPr>
              <a:t>sizeof</a:t>
            </a:r>
            <a:r>
              <a:rPr lang="en-US" i="1" dirty="0" smtClean="0">
                <a:solidFill>
                  <a:srgbClr val="FF0000"/>
                </a:solidFill>
              </a:rPr>
              <a:t>(int));</a:t>
            </a:r>
          </a:p>
          <a:p>
            <a:pPr algn="just"/>
            <a:r>
              <a:rPr lang="en-US" dirty="0" smtClean="0"/>
              <a:t>This statement allocates 5 contiguous blocks of size 200B for each block, i.e. we can store 5 arrays, each of 100 integer elements.</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69</a:t>
            </a:fld>
            <a:endParaRPr lang="en-US"/>
          </a:p>
        </p:txBody>
      </p:sp>
    </p:spTree>
  </p:cSld>
  <p:clrMapOvr>
    <a:masterClrMapping/>
  </p:clrMapOvr>
  <p:transition spd="med">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Let an integer variable </a:t>
            </a:r>
            <a:r>
              <a:rPr lang="en-US" i="1" dirty="0" smtClean="0"/>
              <a:t>a </a:t>
            </a:r>
            <a:r>
              <a:rPr lang="en-US" dirty="0" smtClean="0"/>
              <a:t>be defined as:</a:t>
            </a:r>
          </a:p>
          <a:p>
            <a:pPr>
              <a:buNone/>
            </a:pPr>
            <a:r>
              <a:rPr lang="en-US" i="1" dirty="0" smtClean="0"/>
              <a:t>		int a = 10;</a:t>
            </a:r>
          </a:p>
          <a:p>
            <a:pPr algn="just"/>
            <a:r>
              <a:rPr lang="en-US" dirty="0" smtClean="0"/>
              <a:t>This statement instructs the computer to locate 2 bytes in memory for the integer variable </a:t>
            </a:r>
            <a:r>
              <a:rPr lang="en-US" i="1" dirty="0" smtClean="0"/>
              <a:t>a </a:t>
            </a:r>
            <a:r>
              <a:rPr lang="en-US" dirty="0" smtClean="0"/>
              <a:t>and put the value 10 in it. Let the base address of </a:t>
            </a:r>
            <a:r>
              <a:rPr lang="en-US" i="1" dirty="0" smtClean="0"/>
              <a:t>a be 5000.</a:t>
            </a:r>
          </a:p>
          <a:p>
            <a:pPr algn="just"/>
            <a:r>
              <a:rPr lang="en-US" dirty="0" smtClean="0"/>
              <a:t>Let </a:t>
            </a:r>
            <a:r>
              <a:rPr lang="en-US" i="1" dirty="0" smtClean="0"/>
              <a:t>p</a:t>
            </a:r>
            <a:r>
              <a:rPr lang="en-US" dirty="0" smtClean="0"/>
              <a:t> be a pointer variable (</a:t>
            </a:r>
            <a:r>
              <a:rPr lang="en-US" dirty="0" smtClean="0">
                <a:solidFill>
                  <a:srgbClr val="FF0000"/>
                </a:solidFill>
              </a:rPr>
              <a:t>till we don’t know how to declare a pointer variable</a:t>
            </a:r>
            <a:r>
              <a:rPr lang="en-US" dirty="0" smtClean="0"/>
              <a:t>), thus </a:t>
            </a:r>
            <a:r>
              <a:rPr lang="en-US" i="1" dirty="0" smtClean="0"/>
              <a:t>p</a:t>
            </a:r>
            <a:r>
              <a:rPr lang="en-US" dirty="0" smtClean="0"/>
              <a:t> also has some address, let it be 6000.</a:t>
            </a:r>
          </a:p>
          <a:p>
            <a:pPr algn="just"/>
            <a:r>
              <a:rPr lang="en-US" dirty="0" smtClean="0"/>
              <a:t>Let the address of </a:t>
            </a:r>
            <a:r>
              <a:rPr lang="en-US" i="1" dirty="0" smtClean="0"/>
              <a:t>a</a:t>
            </a:r>
            <a:r>
              <a:rPr lang="en-US" dirty="0" smtClean="0"/>
              <a:t> is assigned to </a:t>
            </a:r>
            <a:r>
              <a:rPr lang="en-US" i="1" dirty="0" smtClean="0"/>
              <a:t>p </a:t>
            </a:r>
            <a:r>
              <a:rPr lang="en-US" dirty="0" smtClean="0"/>
              <a:t>as:</a:t>
            </a:r>
          </a:p>
          <a:p>
            <a:pPr algn="just">
              <a:buNone/>
            </a:pPr>
            <a:r>
              <a:rPr lang="en-US" dirty="0" smtClean="0"/>
              <a:t>		</a:t>
            </a:r>
            <a:r>
              <a:rPr lang="en-US" i="1" dirty="0" smtClean="0"/>
              <a:t>p = </a:t>
            </a:r>
            <a:r>
              <a:rPr lang="en-US" dirty="0" smtClean="0"/>
              <a:t>&amp;</a:t>
            </a:r>
            <a:r>
              <a:rPr lang="en-US" i="1" dirty="0" smtClean="0"/>
              <a:t>a;</a:t>
            </a:r>
          </a:p>
          <a:p>
            <a:pPr algn="just"/>
            <a:r>
              <a:rPr lang="en-US" dirty="0" smtClean="0"/>
              <a:t>Now value of </a:t>
            </a:r>
            <a:r>
              <a:rPr lang="en-US" i="1" dirty="0" smtClean="0"/>
              <a:t>p</a:t>
            </a:r>
            <a:r>
              <a:rPr lang="en-US" dirty="0" smtClean="0"/>
              <a:t> becomes 5000.</a:t>
            </a:r>
          </a:p>
          <a:p>
            <a:pPr algn="just">
              <a:buNone/>
            </a:pPr>
            <a:endParaRPr lang="en-US" i="1"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transition spd="med">
    <p:wipe/>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fontScale="77500" lnSpcReduction="20000"/>
          </a:bodyPr>
          <a:lstStyle/>
          <a:p>
            <a:pPr>
              <a:buNone/>
            </a:pPr>
            <a:r>
              <a:rPr lang="en-US" b="1" dirty="0" smtClean="0"/>
              <a:t>void main()</a:t>
            </a:r>
          </a:p>
          <a:p>
            <a:pPr>
              <a:buNone/>
            </a:pPr>
            <a:r>
              <a:rPr lang="en-US" b="1" dirty="0" smtClean="0"/>
              <a:t>{</a:t>
            </a:r>
          </a:p>
          <a:p>
            <a:pPr>
              <a:buNone/>
            </a:pPr>
            <a:r>
              <a:rPr lang="en-US" b="1" dirty="0" smtClean="0"/>
              <a:t>int n, i;</a:t>
            </a:r>
          </a:p>
          <a:p>
            <a:pPr>
              <a:buNone/>
            </a:pPr>
            <a:r>
              <a:rPr lang="en-US" b="1" dirty="0" smtClean="0"/>
              <a:t>int *num;</a:t>
            </a:r>
          </a:p>
          <a:p>
            <a:pPr>
              <a:buNone/>
            </a:pPr>
            <a:r>
              <a:rPr lang="en-US" b="1" dirty="0" smtClean="0"/>
              <a:t>clrscr();</a:t>
            </a:r>
          </a:p>
          <a:p>
            <a:pPr>
              <a:buNone/>
            </a:pPr>
            <a:r>
              <a:rPr lang="en-US" b="1" dirty="0" smtClean="0"/>
              <a:t>printf("Enter no. of elements in your array:");</a:t>
            </a:r>
          </a:p>
          <a:p>
            <a:pPr>
              <a:buNone/>
            </a:pPr>
            <a:r>
              <a:rPr lang="en-US" b="1" dirty="0" smtClean="0"/>
              <a:t>scanf("%d", &amp;n);</a:t>
            </a:r>
          </a:p>
          <a:p>
            <a:pPr>
              <a:buNone/>
            </a:pPr>
            <a:r>
              <a:rPr lang="en-US" b="1" dirty="0" smtClean="0"/>
              <a:t>num=(int *)calloc(n, </a:t>
            </a:r>
            <a:r>
              <a:rPr lang="en-US" b="1" dirty="0" err="1" smtClean="0"/>
              <a:t>sizeof</a:t>
            </a:r>
            <a:r>
              <a:rPr lang="en-US" b="1" dirty="0" smtClean="0"/>
              <a:t>(int));</a:t>
            </a:r>
          </a:p>
          <a:p>
            <a:pPr>
              <a:buNone/>
            </a:pPr>
            <a:r>
              <a:rPr lang="pt-BR" b="1" dirty="0" smtClean="0"/>
              <a:t>printf("\nEnter %d integers:",n);</a:t>
            </a:r>
          </a:p>
          <a:p>
            <a:pPr>
              <a:buNone/>
            </a:pPr>
            <a:r>
              <a:rPr lang="en-US" b="1" dirty="0" smtClean="0"/>
              <a:t>for(i=0;i&lt;</a:t>
            </a:r>
            <a:r>
              <a:rPr lang="en-US" b="1" dirty="0" err="1" smtClean="0"/>
              <a:t>n;i</a:t>
            </a:r>
            <a:r>
              <a:rPr lang="en-US" b="1" dirty="0" smtClean="0"/>
              <a:t>++)</a:t>
            </a:r>
          </a:p>
          <a:p>
            <a:pPr>
              <a:buNone/>
            </a:pPr>
            <a:r>
              <a:rPr lang="en-US" b="1" dirty="0" smtClean="0"/>
              <a:t>	scanf("%d", </a:t>
            </a:r>
            <a:r>
              <a:rPr lang="en-US" b="1" dirty="0" err="1" smtClean="0"/>
              <a:t>num+i</a:t>
            </a:r>
            <a:r>
              <a:rPr lang="en-US" b="1" dirty="0" smtClean="0"/>
              <a:t>);</a:t>
            </a:r>
          </a:p>
          <a:p>
            <a:pPr>
              <a:buNone/>
            </a:pPr>
            <a:r>
              <a:rPr lang="en-US" b="1" dirty="0" smtClean="0"/>
              <a:t>printf("\n Array element \t\t Address");</a:t>
            </a:r>
          </a:p>
          <a:p>
            <a:pPr>
              <a:buNone/>
            </a:pPr>
            <a:r>
              <a:rPr lang="en-US" b="1" dirty="0" smtClean="0"/>
              <a:t>for(i=0;i&lt;</a:t>
            </a:r>
            <a:r>
              <a:rPr lang="en-US" b="1" dirty="0" err="1" smtClean="0"/>
              <a:t>n;i</a:t>
            </a:r>
            <a:r>
              <a:rPr lang="en-US" b="1" dirty="0" smtClean="0"/>
              <a:t>++)</a:t>
            </a:r>
          </a:p>
          <a:p>
            <a:pPr>
              <a:buNone/>
            </a:pPr>
            <a:r>
              <a:rPr lang="pt-BR" b="1" dirty="0" smtClean="0"/>
              <a:t>	printf("\nnum[%d]=%d\t\t %u",i,*(num+i),num+i);</a:t>
            </a:r>
          </a:p>
          <a:p>
            <a:pPr>
              <a:buNone/>
            </a:pPr>
            <a:endParaRPr lang="en-US" b="1" dirty="0" smtClean="0"/>
          </a:p>
          <a:p>
            <a:pPr>
              <a:buNone/>
            </a:pPr>
            <a:r>
              <a:rPr lang="en-US" b="1" dirty="0" smtClean="0"/>
              <a:t>getch();</a:t>
            </a:r>
          </a:p>
          <a:p>
            <a:pPr>
              <a:buNone/>
            </a:pPr>
            <a:r>
              <a:rPr lang="en-US" b="1" dirty="0" smtClean="0"/>
              <a:t>}</a:t>
            </a:r>
          </a:p>
        </p:txBody>
      </p:sp>
      <p:sp>
        <p:nvSpPr>
          <p:cNvPr id="6" name="Slide Number Placeholder 5"/>
          <p:cNvSpPr>
            <a:spLocks noGrp="1"/>
          </p:cNvSpPr>
          <p:nvPr>
            <p:ph type="sldNum" sz="quarter" idx="12"/>
          </p:nvPr>
        </p:nvSpPr>
        <p:spPr/>
        <p:txBody>
          <a:bodyPr/>
          <a:lstStyle/>
          <a:p>
            <a:fld id="{B6F15528-21DE-4FAA-801E-634DDDAF4B2B}" type="slidenum">
              <a:rPr lang="en-US" smtClean="0"/>
              <a:pPr/>
              <a:t>70</a:t>
            </a:fld>
            <a:endParaRPr lang="en-US"/>
          </a:p>
        </p:txBody>
      </p:sp>
    </p:spTree>
  </p:cSld>
  <p:clrMapOvr>
    <a:masterClrMapping/>
  </p:clrMapOvr>
  <p:transition spd="med">
    <p:wipe/>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fontScale="77500" lnSpcReduction="20000"/>
          </a:bodyPr>
          <a:lstStyle/>
          <a:p>
            <a:pPr algn="just">
              <a:buNone/>
            </a:pPr>
            <a:r>
              <a:rPr lang="en-US" sz="3100" b="1" dirty="0" smtClean="0"/>
              <a:t>/*Program to read an array of integers using dynamic memory allocation and display the maximum and minimum value*/</a:t>
            </a:r>
          </a:p>
          <a:p>
            <a:pPr>
              <a:buNone/>
            </a:pPr>
            <a:r>
              <a:rPr lang="en-US" b="1" dirty="0" smtClean="0"/>
              <a:t>void </a:t>
            </a:r>
            <a:r>
              <a:rPr lang="en-US" b="1" dirty="0" err="1" smtClean="0"/>
              <a:t>minmax</a:t>
            </a:r>
            <a:r>
              <a:rPr lang="en-US" b="1" dirty="0" smtClean="0"/>
              <a:t>(int *, int);</a:t>
            </a:r>
          </a:p>
          <a:p>
            <a:pPr>
              <a:buNone/>
            </a:pPr>
            <a:r>
              <a:rPr lang="en-US" b="1" dirty="0" smtClean="0"/>
              <a:t>void main()</a:t>
            </a:r>
          </a:p>
          <a:p>
            <a:pPr>
              <a:buNone/>
            </a:pPr>
            <a:r>
              <a:rPr lang="en-US" b="1" dirty="0" smtClean="0"/>
              <a:t>{</a:t>
            </a:r>
          </a:p>
          <a:p>
            <a:pPr>
              <a:buNone/>
            </a:pPr>
            <a:r>
              <a:rPr lang="en-US" b="1" dirty="0" smtClean="0"/>
              <a:t>int n, i;</a:t>
            </a:r>
          </a:p>
          <a:p>
            <a:pPr>
              <a:buNone/>
            </a:pPr>
            <a:r>
              <a:rPr lang="en-US" b="1" dirty="0" smtClean="0"/>
              <a:t>int *num;</a:t>
            </a:r>
          </a:p>
          <a:p>
            <a:pPr>
              <a:buNone/>
            </a:pPr>
            <a:r>
              <a:rPr lang="en-US" b="1" dirty="0" smtClean="0"/>
              <a:t>clrscr();</a:t>
            </a:r>
          </a:p>
          <a:p>
            <a:pPr>
              <a:buNone/>
            </a:pPr>
            <a:r>
              <a:rPr lang="en-US" b="1" dirty="0" smtClean="0"/>
              <a:t>printf("Enter no. of elements in your array:");</a:t>
            </a:r>
          </a:p>
          <a:p>
            <a:pPr>
              <a:buNone/>
            </a:pPr>
            <a:r>
              <a:rPr lang="en-US" b="1" dirty="0" smtClean="0"/>
              <a:t>scanf("%d", &amp;n);</a:t>
            </a:r>
          </a:p>
          <a:p>
            <a:pPr>
              <a:buNone/>
            </a:pPr>
            <a:r>
              <a:rPr lang="en-US" b="1" dirty="0" smtClean="0"/>
              <a:t>num=(int *)calloc(n, </a:t>
            </a:r>
            <a:r>
              <a:rPr lang="en-US" b="1" dirty="0" err="1" smtClean="0"/>
              <a:t>sizeof</a:t>
            </a:r>
            <a:r>
              <a:rPr lang="en-US" b="1" dirty="0" smtClean="0"/>
              <a:t>(int));</a:t>
            </a:r>
          </a:p>
          <a:p>
            <a:pPr>
              <a:buNone/>
            </a:pPr>
            <a:r>
              <a:rPr lang="pt-BR" b="1" dirty="0" smtClean="0"/>
              <a:t>printf("\nEnter %d integers:",n);</a:t>
            </a:r>
          </a:p>
          <a:p>
            <a:pPr>
              <a:buNone/>
            </a:pPr>
            <a:r>
              <a:rPr lang="en-US" b="1" dirty="0" smtClean="0"/>
              <a:t>for(i=0;i&lt;</a:t>
            </a:r>
            <a:r>
              <a:rPr lang="en-US" b="1" dirty="0" err="1" smtClean="0"/>
              <a:t>n;i</a:t>
            </a:r>
            <a:r>
              <a:rPr lang="en-US" b="1" dirty="0" smtClean="0"/>
              <a:t>++)</a:t>
            </a:r>
          </a:p>
          <a:p>
            <a:pPr>
              <a:buNone/>
            </a:pPr>
            <a:r>
              <a:rPr lang="en-US" b="1" dirty="0" smtClean="0"/>
              <a:t>scanf("%d", </a:t>
            </a:r>
            <a:r>
              <a:rPr lang="en-US" b="1" dirty="0" err="1" smtClean="0"/>
              <a:t>num+i</a:t>
            </a:r>
            <a:r>
              <a:rPr lang="en-US" b="1" dirty="0" smtClean="0"/>
              <a:t>);</a:t>
            </a:r>
          </a:p>
          <a:p>
            <a:pPr>
              <a:buNone/>
            </a:pPr>
            <a:r>
              <a:rPr lang="en-US" b="1" dirty="0" err="1" smtClean="0"/>
              <a:t>minmax</a:t>
            </a:r>
            <a:r>
              <a:rPr lang="en-US" b="1" dirty="0" smtClean="0"/>
              <a:t>(num, n);</a:t>
            </a:r>
          </a:p>
          <a:p>
            <a:pPr>
              <a:buNone/>
            </a:pPr>
            <a:r>
              <a:rPr lang="en-US" b="1" dirty="0" smtClean="0"/>
              <a:t>getch();</a:t>
            </a:r>
          </a:p>
          <a:p>
            <a:pPr>
              <a:buNone/>
            </a:pPr>
            <a:r>
              <a:rPr lang="en-US" b="1" dirty="0" smtClean="0"/>
              <a:t>}</a:t>
            </a:r>
          </a:p>
        </p:txBody>
      </p:sp>
      <p:sp>
        <p:nvSpPr>
          <p:cNvPr id="6" name="Slide Number Placeholder 5"/>
          <p:cNvSpPr>
            <a:spLocks noGrp="1"/>
          </p:cNvSpPr>
          <p:nvPr>
            <p:ph type="sldNum" sz="quarter" idx="12"/>
          </p:nvPr>
        </p:nvSpPr>
        <p:spPr/>
        <p:txBody>
          <a:bodyPr/>
          <a:lstStyle/>
          <a:p>
            <a:fld id="{B6F15528-21DE-4FAA-801E-634DDDAF4B2B}" type="slidenum">
              <a:rPr lang="en-US" smtClean="0"/>
              <a:pPr/>
              <a:t>71</a:t>
            </a:fld>
            <a:endParaRPr lang="en-US"/>
          </a:p>
        </p:txBody>
      </p:sp>
    </p:spTree>
  </p:cSld>
  <p:clrMapOvr>
    <a:masterClrMapping/>
  </p:clrMapOvr>
  <p:transition spd="med">
    <p:wipe/>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fontScale="92500" lnSpcReduction="20000"/>
          </a:bodyPr>
          <a:lstStyle/>
          <a:p>
            <a:pPr>
              <a:buNone/>
            </a:pPr>
            <a:r>
              <a:rPr lang="nn-NO" sz="2400" b="1" dirty="0" smtClean="0"/>
              <a:t>void minmax(int *no, int n)</a:t>
            </a:r>
          </a:p>
          <a:p>
            <a:pPr>
              <a:buNone/>
            </a:pPr>
            <a:r>
              <a:rPr lang="en-US" sz="2400" b="1" dirty="0" smtClean="0"/>
              <a:t>{</a:t>
            </a:r>
          </a:p>
          <a:p>
            <a:pPr>
              <a:buNone/>
            </a:pPr>
            <a:r>
              <a:rPr lang="en-US" sz="2400" b="1" dirty="0" smtClean="0"/>
              <a:t>int i;</a:t>
            </a:r>
          </a:p>
          <a:p>
            <a:pPr>
              <a:buNone/>
            </a:pPr>
            <a:r>
              <a:rPr lang="en-US" sz="2400" b="1" dirty="0" smtClean="0"/>
              <a:t>int min, max;</a:t>
            </a:r>
          </a:p>
          <a:p>
            <a:pPr>
              <a:buNone/>
            </a:pPr>
            <a:r>
              <a:rPr lang="en-US" sz="2400" b="1" dirty="0" smtClean="0"/>
              <a:t>max=*no;</a:t>
            </a:r>
          </a:p>
          <a:p>
            <a:pPr>
              <a:buNone/>
            </a:pPr>
            <a:r>
              <a:rPr lang="en-US" sz="2400" b="1" dirty="0" smtClean="0"/>
              <a:t>min=*no;</a:t>
            </a:r>
          </a:p>
          <a:p>
            <a:pPr>
              <a:buNone/>
            </a:pPr>
            <a:r>
              <a:rPr lang="en-US" sz="2400" b="1" dirty="0" smtClean="0"/>
              <a:t>for(i=0;i&lt;n; i++)</a:t>
            </a:r>
          </a:p>
          <a:p>
            <a:pPr>
              <a:buNone/>
            </a:pPr>
            <a:r>
              <a:rPr lang="en-US" sz="2400" b="1" dirty="0" smtClean="0"/>
              <a:t>	{</a:t>
            </a:r>
          </a:p>
          <a:p>
            <a:pPr>
              <a:buNone/>
            </a:pPr>
            <a:r>
              <a:rPr lang="en-US" sz="2400" b="1" dirty="0" smtClean="0"/>
              <a:t>	if(max&lt;*(no + i))</a:t>
            </a:r>
          </a:p>
          <a:p>
            <a:pPr>
              <a:buNone/>
            </a:pPr>
            <a:r>
              <a:rPr lang="en-US" sz="2400" b="1" dirty="0" smtClean="0"/>
              <a:t>		max=*(no + i);</a:t>
            </a:r>
          </a:p>
          <a:p>
            <a:pPr>
              <a:buNone/>
            </a:pPr>
            <a:r>
              <a:rPr lang="en-US" sz="2400" b="1" dirty="0" smtClean="0"/>
              <a:t>	if(min&gt;*(no + i))</a:t>
            </a:r>
          </a:p>
          <a:p>
            <a:pPr>
              <a:buNone/>
            </a:pPr>
            <a:r>
              <a:rPr lang="en-US" sz="2400" b="1" dirty="0" smtClean="0"/>
              <a:t>		min=*(no + i);</a:t>
            </a:r>
          </a:p>
          <a:p>
            <a:pPr>
              <a:buNone/>
            </a:pPr>
            <a:r>
              <a:rPr lang="en-US" sz="2400" b="1" dirty="0" smtClean="0"/>
              <a:t>	}</a:t>
            </a:r>
          </a:p>
          <a:p>
            <a:pPr>
              <a:buNone/>
            </a:pPr>
            <a:r>
              <a:rPr lang="en-US" sz="2400" b="1" dirty="0" smtClean="0"/>
              <a:t>printf("\n The maximum number is:%d", max);</a:t>
            </a:r>
          </a:p>
          <a:p>
            <a:pPr>
              <a:buNone/>
            </a:pPr>
            <a:r>
              <a:rPr lang="en-US" sz="2400" b="1" dirty="0" smtClean="0"/>
              <a:t>printf("\n The minimum number is:%d", min);</a:t>
            </a:r>
          </a:p>
          <a:p>
            <a:pPr>
              <a:buNone/>
            </a:pPr>
            <a:r>
              <a:rPr lang="en-US" sz="2400" b="1" dirty="0" smtClean="0"/>
              <a:t>}</a:t>
            </a:r>
          </a:p>
        </p:txBody>
      </p:sp>
      <p:sp>
        <p:nvSpPr>
          <p:cNvPr id="6" name="Slide Number Placeholder 5"/>
          <p:cNvSpPr>
            <a:spLocks noGrp="1"/>
          </p:cNvSpPr>
          <p:nvPr>
            <p:ph type="sldNum" sz="quarter" idx="12"/>
          </p:nvPr>
        </p:nvSpPr>
        <p:spPr/>
        <p:txBody>
          <a:bodyPr/>
          <a:lstStyle/>
          <a:p>
            <a:fld id="{B6F15528-21DE-4FAA-801E-634DDDAF4B2B}" type="slidenum">
              <a:rPr lang="en-US" smtClean="0"/>
              <a:pPr/>
              <a:t>72</a:t>
            </a:fld>
            <a:endParaRPr lang="en-US"/>
          </a:p>
        </p:txBody>
      </p:sp>
    </p:spTree>
  </p:cSld>
  <p:clrMapOvr>
    <a:masterClrMapping/>
  </p:clrMapOvr>
  <p:transition spd="med">
    <p:wipe/>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4038600" cy="838200"/>
          </a:xfrm>
        </p:spPr>
        <p:txBody>
          <a:bodyPr/>
          <a:lstStyle/>
          <a:p>
            <a:r>
              <a:rPr lang="en-US" dirty="0" smtClean="0"/>
              <a:t>realloc()</a:t>
            </a:r>
            <a:endParaRPr lang="en-US" dirty="0"/>
          </a:p>
        </p:txBody>
      </p:sp>
      <p:sp>
        <p:nvSpPr>
          <p:cNvPr id="3" name="Content Placeholder 2"/>
          <p:cNvSpPr>
            <a:spLocks noGrp="1"/>
          </p:cNvSpPr>
          <p:nvPr>
            <p:ph idx="1"/>
          </p:nvPr>
        </p:nvSpPr>
        <p:spPr>
          <a:xfrm>
            <a:off x="457200" y="1447800"/>
            <a:ext cx="8229600" cy="4876800"/>
          </a:xfrm>
        </p:spPr>
        <p:txBody>
          <a:bodyPr>
            <a:normAutofit fontScale="92500" lnSpcReduction="10000"/>
          </a:bodyPr>
          <a:lstStyle/>
          <a:p>
            <a:pPr algn="just"/>
            <a:r>
              <a:rPr lang="en-US" dirty="0" smtClean="0"/>
              <a:t>It is used to modify the size of the previously allocated space.</a:t>
            </a:r>
          </a:p>
          <a:p>
            <a:pPr algn="just"/>
            <a:r>
              <a:rPr lang="en-US" dirty="0" smtClean="0"/>
              <a:t>When the size of previously allocated memory space is not enough </a:t>
            </a:r>
            <a:r>
              <a:rPr lang="en-US" dirty="0" smtClean="0">
                <a:solidFill>
                  <a:srgbClr val="FF0000"/>
                </a:solidFill>
              </a:rPr>
              <a:t>or</a:t>
            </a:r>
            <a:r>
              <a:rPr lang="en-US" dirty="0" smtClean="0"/>
              <a:t> when the size of previously allocated memory space is larger than needed, we need to use the </a:t>
            </a:r>
            <a:r>
              <a:rPr lang="en-US" i="1" dirty="0" smtClean="0"/>
              <a:t>realloc()</a:t>
            </a:r>
            <a:r>
              <a:rPr lang="en-US" dirty="0" smtClean="0"/>
              <a:t> function.</a:t>
            </a:r>
          </a:p>
          <a:p>
            <a:pPr algn="just"/>
            <a:r>
              <a:rPr lang="en-US" dirty="0" smtClean="0"/>
              <a:t>Syntax:	If original allocation has been done as:</a:t>
            </a:r>
          </a:p>
          <a:p>
            <a:pPr algn="just">
              <a:buNone/>
            </a:pPr>
            <a:r>
              <a:rPr lang="en-US" dirty="0" smtClean="0"/>
              <a:t>				</a:t>
            </a:r>
            <a:r>
              <a:rPr lang="en-US" i="1" dirty="0" smtClean="0">
                <a:solidFill>
                  <a:srgbClr val="FF0000"/>
                </a:solidFill>
              </a:rPr>
              <a:t>p=(data_type *)malloc(size);</a:t>
            </a:r>
          </a:p>
          <a:p>
            <a:pPr algn="just">
              <a:buNone/>
            </a:pPr>
            <a:r>
              <a:rPr lang="en-US" dirty="0" smtClean="0"/>
              <a:t>			then reallocation is done as:</a:t>
            </a:r>
          </a:p>
          <a:p>
            <a:pPr algn="just">
              <a:buNone/>
            </a:pPr>
            <a:r>
              <a:rPr lang="en-US" dirty="0" smtClean="0"/>
              <a:t>				</a:t>
            </a:r>
            <a:r>
              <a:rPr lang="en-US" i="1" dirty="0" smtClean="0">
                <a:solidFill>
                  <a:srgbClr val="FF0000"/>
                </a:solidFill>
              </a:rPr>
              <a:t>p=(data_type *)realloc(p, </a:t>
            </a:r>
            <a:r>
              <a:rPr lang="en-US" i="1" dirty="0" err="1" smtClean="0">
                <a:solidFill>
                  <a:srgbClr val="FF0000"/>
                </a:solidFill>
              </a:rPr>
              <a:t>new_size</a:t>
            </a:r>
            <a:r>
              <a:rPr lang="en-US" i="1" dirty="0" smtClean="0">
                <a:solidFill>
                  <a:srgbClr val="FF0000"/>
                </a:solidFill>
              </a:rPr>
              <a:t>);</a:t>
            </a:r>
          </a:p>
          <a:p>
            <a:pPr algn="just">
              <a:buNone/>
            </a:pPr>
            <a:r>
              <a:rPr lang="en-US" dirty="0" smtClean="0"/>
              <a:t>	This statement allocates a </a:t>
            </a:r>
            <a:r>
              <a:rPr lang="en-US" dirty="0" smtClean="0">
                <a:solidFill>
                  <a:srgbClr val="FF0000"/>
                </a:solidFill>
              </a:rPr>
              <a:t>new</a:t>
            </a:r>
            <a:r>
              <a:rPr lang="en-US" dirty="0" smtClean="0"/>
              <a:t> memory space of size </a:t>
            </a:r>
            <a:r>
              <a:rPr lang="en-US" i="1" dirty="0" err="1" smtClean="0"/>
              <a:t>new_size</a:t>
            </a:r>
            <a:r>
              <a:rPr lang="en-US" dirty="0" smtClean="0"/>
              <a:t>,</a:t>
            </a:r>
            <a:r>
              <a:rPr lang="en-US" i="1" dirty="0" smtClean="0"/>
              <a:t> </a:t>
            </a:r>
            <a:r>
              <a:rPr lang="en-US" dirty="0" smtClean="0"/>
              <a:t>and returns a pointer to the first byte of this new memory space to pointer variable </a:t>
            </a:r>
            <a:r>
              <a:rPr lang="en-US" i="1" dirty="0" smtClean="0"/>
              <a:t>p</a:t>
            </a:r>
            <a:r>
              <a:rPr lang="en-US" dirty="0" smtClean="0"/>
              <a:t>.</a:t>
            </a:r>
            <a:endParaRPr lang="en-US" dirty="0"/>
          </a:p>
        </p:txBody>
      </p:sp>
      <p:sp>
        <p:nvSpPr>
          <p:cNvPr id="4" name="Date Placeholder 3"/>
          <p:cNvSpPr>
            <a:spLocks noGrp="1"/>
          </p:cNvSpPr>
          <p:nvPr>
            <p:ph type="dt" sz="half" idx="10"/>
          </p:nvPr>
        </p:nvSpPr>
        <p:spPr/>
        <p:txBody>
          <a:bodyPr/>
          <a:lstStyle/>
          <a:p>
            <a:fld id="{7A961845-31D7-4DBD-B35B-B55355CA131C}" type="datetime1">
              <a:rPr lang="en-US" smtClean="0"/>
              <a:pPr/>
              <a:t>8/9/2012</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73</a:t>
            </a:fld>
            <a:endParaRPr lang="en-US"/>
          </a:p>
        </p:txBody>
      </p:sp>
    </p:spTree>
  </p:cSld>
  <p:clrMapOvr>
    <a:masterClrMapping/>
  </p:clrMapOvr>
  <p:transition spd="med">
    <p:wipe/>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fontScale="70000" lnSpcReduction="20000"/>
          </a:bodyPr>
          <a:lstStyle/>
          <a:p>
            <a:pPr>
              <a:buNone/>
            </a:pPr>
            <a:r>
              <a:rPr lang="en-US" b="1" dirty="0" smtClean="0"/>
              <a:t>void main()</a:t>
            </a:r>
          </a:p>
          <a:p>
            <a:pPr>
              <a:buNone/>
            </a:pPr>
            <a:r>
              <a:rPr lang="en-US" b="1" dirty="0" smtClean="0"/>
              <a:t>{</a:t>
            </a:r>
          </a:p>
          <a:p>
            <a:pPr>
              <a:buNone/>
            </a:pPr>
            <a:r>
              <a:rPr lang="en-US" b="1" dirty="0" smtClean="0"/>
              <a:t>char *name;</a:t>
            </a:r>
          </a:p>
          <a:p>
            <a:pPr>
              <a:buNone/>
            </a:pPr>
            <a:r>
              <a:rPr lang="en-US" b="1" dirty="0" smtClean="0"/>
              <a:t>int i;</a:t>
            </a:r>
          </a:p>
          <a:p>
            <a:pPr>
              <a:buNone/>
            </a:pPr>
            <a:r>
              <a:rPr lang="en-US" b="1" dirty="0" smtClean="0"/>
              <a:t>clrscr();</a:t>
            </a:r>
          </a:p>
          <a:p>
            <a:pPr>
              <a:buNone/>
            </a:pPr>
            <a:r>
              <a:rPr lang="en-US" b="1" dirty="0" smtClean="0"/>
              <a:t>name=(char *)malloc(4);</a:t>
            </a:r>
          </a:p>
          <a:p>
            <a:pPr>
              <a:buNone/>
            </a:pPr>
            <a:endParaRPr lang="en-US" b="1" dirty="0" smtClean="0"/>
          </a:p>
          <a:p>
            <a:pPr>
              <a:buNone/>
            </a:pPr>
            <a:r>
              <a:rPr lang="en-US" b="1" dirty="0" err="1" smtClean="0"/>
              <a:t>strcpy</a:t>
            </a:r>
            <a:r>
              <a:rPr lang="en-US" b="1" dirty="0" smtClean="0"/>
              <a:t>(name, "</a:t>
            </a:r>
            <a:r>
              <a:rPr lang="en-US" b="1" dirty="0" smtClean="0"/>
              <a:t>BBA");</a:t>
            </a:r>
            <a:endParaRPr lang="en-US" b="1" dirty="0" smtClean="0"/>
          </a:p>
          <a:p>
            <a:pPr>
              <a:buNone/>
            </a:pPr>
            <a:r>
              <a:rPr lang="en-US" b="1" dirty="0" smtClean="0"/>
              <a:t>printf("Name=%s", name);</a:t>
            </a:r>
          </a:p>
          <a:p>
            <a:pPr>
              <a:buNone/>
            </a:pPr>
            <a:r>
              <a:rPr lang="en-US" b="1" dirty="0" smtClean="0"/>
              <a:t>printf("\n String character \t\t Address");</a:t>
            </a:r>
          </a:p>
          <a:p>
            <a:pPr>
              <a:buNone/>
            </a:pPr>
            <a:r>
              <a:rPr lang="en-US" b="1" dirty="0" smtClean="0"/>
              <a:t>for(i=0;i&lt;4;i++)</a:t>
            </a:r>
          </a:p>
          <a:p>
            <a:pPr>
              <a:buNone/>
            </a:pPr>
            <a:r>
              <a:rPr lang="de-DE" b="1" dirty="0" smtClean="0"/>
              <a:t>	printf("\n\t%c \t\t\t %u",*(name+i),name+i);</a:t>
            </a:r>
          </a:p>
          <a:p>
            <a:pPr>
              <a:buNone/>
            </a:pPr>
            <a:r>
              <a:rPr lang="en-US" b="1" dirty="0" smtClean="0"/>
              <a:t>name=(char *)malloc(35);</a:t>
            </a:r>
          </a:p>
          <a:p>
            <a:pPr>
              <a:buNone/>
            </a:pPr>
            <a:r>
              <a:rPr lang="en-US" b="1" dirty="0" err="1" smtClean="0"/>
              <a:t>strcpy</a:t>
            </a:r>
            <a:r>
              <a:rPr lang="en-US" b="1" dirty="0" smtClean="0"/>
              <a:t>(name, "Bachelor in Information Management");</a:t>
            </a:r>
          </a:p>
          <a:p>
            <a:pPr>
              <a:buNone/>
            </a:pPr>
            <a:r>
              <a:rPr lang="en-US" b="1" dirty="0" smtClean="0"/>
              <a:t>printf("\n\n Name=%s", name);</a:t>
            </a:r>
          </a:p>
          <a:p>
            <a:pPr>
              <a:buNone/>
            </a:pPr>
            <a:r>
              <a:rPr lang="en-US" b="1" dirty="0" smtClean="0"/>
              <a:t>printf("\n String character \t\t Address");</a:t>
            </a:r>
          </a:p>
          <a:p>
            <a:pPr>
              <a:buNone/>
            </a:pPr>
            <a:r>
              <a:rPr lang="en-US" b="1" dirty="0" smtClean="0"/>
              <a:t>for(i=0;i&lt;35;i++)</a:t>
            </a:r>
          </a:p>
          <a:p>
            <a:pPr>
              <a:buNone/>
            </a:pPr>
            <a:r>
              <a:rPr lang="de-DE" b="1" dirty="0" smtClean="0"/>
              <a:t>	printf("\n\t%c \t\t\t %u",*(name+i),name+i);</a:t>
            </a:r>
          </a:p>
          <a:p>
            <a:pPr>
              <a:buNone/>
            </a:pPr>
            <a:r>
              <a:rPr lang="en-US" b="1" dirty="0" smtClean="0"/>
              <a:t>getch();</a:t>
            </a:r>
          </a:p>
          <a:p>
            <a:pPr>
              <a:buNone/>
            </a:pPr>
            <a:r>
              <a:rPr lang="en-US" b="1" dirty="0" smtClean="0"/>
              <a:t>}</a:t>
            </a:r>
          </a:p>
        </p:txBody>
      </p:sp>
      <p:sp>
        <p:nvSpPr>
          <p:cNvPr id="6" name="Slide Number Placeholder 5"/>
          <p:cNvSpPr>
            <a:spLocks noGrp="1"/>
          </p:cNvSpPr>
          <p:nvPr>
            <p:ph type="sldNum" sz="quarter" idx="12"/>
          </p:nvPr>
        </p:nvSpPr>
        <p:spPr/>
        <p:txBody>
          <a:bodyPr/>
          <a:lstStyle/>
          <a:p>
            <a:fld id="{B6F15528-21DE-4FAA-801E-634DDDAF4B2B}" type="slidenum">
              <a:rPr lang="en-US" smtClean="0"/>
              <a:pPr/>
              <a:t>74</a:t>
            </a:fld>
            <a:endParaRPr lang="en-US"/>
          </a:p>
        </p:txBody>
      </p:sp>
    </p:spTree>
  </p:cSld>
  <p:clrMapOvr>
    <a:masterClrMapping/>
  </p:clrMapOvr>
  <p:transition spd="med">
    <p:wipe/>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a:t>
            </a:r>
            <a:endParaRPr lang="en-US" dirty="0"/>
          </a:p>
        </p:txBody>
      </p:sp>
      <p:sp>
        <p:nvSpPr>
          <p:cNvPr id="3" name="Content Placeholder 2"/>
          <p:cNvSpPr>
            <a:spLocks noGrp="1"/>
          </p:cNvSpPr>
          <p:nvPr>
            <p:ph idx="1"/>
          </p:nvPr>
        </p:nvSpPr>
        <p:spPr/>
        <p:txBody>
          <a:bodyPr/>
          <a:lstStyle/>
          <a:p>
            <a:pPr algn="just"/>
            <a:r>
              <a:rPr lang="en-US" dirty="0" smtClean="0"/>
              <a:t>It frees previously allocated memory space by </a:t>
            </a:r>
            <a:r>
              <a:rPr lang="en-US" i="1" dirty="0" smtClean="0"/>
              <a:t>malloc()</a:t>
            </a:r>
            <a:r>
              <a:rPr lang="en-US" dirty="0" smtClean="0"/>
              <a:t>, </a:t>
            </a:r>
            <a:r>
              <a:rPr lang="en-US" i="1" dirty="0" smtClean="0"/>
              <a:t>calloc()</a:t>
            </a:r>
            <a:r>
              <a:rPr lang="en-US" dirty="0" smtClean="0"/>
              <a:t>, or </a:t>
            </a:r>
            <a:r>
              <a:rPr lang="en-US" i="1" dirty="0" smtClean="0"/>
              <a:t>realloc() </a:t>
            </a:r>
            <a:r>
              <a:rPr lang="en-US" dirty="0" smtClean="0"/>
              <a:t>function.</a:t>
            </a:r>
          </a:p>
          <a:p>
            <a:pPr algn="just"/>
            <a:r>
              <a:rPr lang="en-US" dirty="0" smtClean="0"/>
              <a:t>Syntax:	</a:t>
            </a:r>
            <a:r>
              <a:rPr lang="en-US" i="1" dirty="0" smtClean="0">
                <a:solidFill>
                  <a:srgbClr val="FF0000"/>
                </a:solidFill>
              </a:rPr>
              <a:t>free(</a:t>
            </a:r>
            <a:r>
              <a:rPr lang="en-US" i="1" dirty="0" err="1" smtClean="0">
                <a:solidFill>
                  <a:srgbClr val="FF0000"/>
                </a:solidFill>
              </a:rPr>
              <a:t>pointer_name</a:t>
            </a:r>
            <a:r>
              <a:rPr lang="en-US" i="1" dirty="0" smtClean="0">
                <a:solidFill>
                  <a:srgbClr val="FF0000"/>
                </a:solidFill>
              </a:rPr>
              <a:t>);</a:t>
            </a:r>
            <a:endParaRPr lang="en-US" dirty="0">
              <a:solidFill>
                <a:srgbClr val="FF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75</a:t>
            </a:fld>
            <a:endParaRPr lang="en-US"/>
          </a:p>
        </p:txBody>
      </p:sp>
    </p:spTree>
  </p:cSld>
  <p:clrMapOvr>
    <a:masterClrMapping/>
  </p:clrMapOvr>
  <p:transition spd="med">
    <p:wipe/>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fontScale="62500" lnSpcReduction="20000"/>
          </a:bodyPr>
          <a:lstStyle/>
          <a:p>
            <a:pPr>
              <a:buNone/>
            </a:pPr>
            <a:r>
              <a:rPr lang="en-US" b="1" dirty="0" smtClean="0"/>
              <a:t>#include &lt;stdio.h&gt;</a:t>
            </a:r>
          </a:p>
          <a:p>
            <a:pPr>
              <a:buNone/>
            </a:pPr>
            <a:r>
              <a:rPr lang="en-US" b="1" dirty="0" smtClean="0"/>
              <a:t>void main()</a:t>
            </a:r>
          </a:p>
          <a:p>
            <a:pPr>
              <a:buNone/>
            </a:pPr>
            <a:r>
              <a:rPr lang="en-US" b="1" dirty="0" smtClean="0"/>
              <a:t>{</a:t>
            </a:r>
          </a:p>
          <a:p>
            <a:pPr>
              <a:buNone/>
            </a:pPr>
            <a:r>
              <a:rPr lang="en-US" b="1" dirty="0" smtClean="0"/>
              <a:t>int *</a:t>
            </a:r>
            <a:r>
              <a:rPr lang="en-US" b="1" dirty="0" err="1" smtClean="0"/>
              <a:t>a,n</a:t>
            </a:r>
            <a:r>
              <a:rPr lang="en-US" b="1" dirty="0" smtClean="0"/>
              <a:t>;</a:t>
            </a:r>
          </a:p>
          <a:p>
            <a:pPr>
              <a:buNone/>
            </a:pPr>
            <a:r>
              <a:rPr lang="en-US" b="1" dirty="0" smtClean="0"/>
              <a:t>int i;</a:t>
            </a:r>
          </a:p>
          <a:p>
            <a:pPr>
              <a:buNone/>
            </a:pPr>
            <a:r>
              <a:rPr lang="en-US" b="1" dirty="0" smtClean="0"/>
              <a:t>clrscr();</a:t>
            </a:r>
          </a:p>
          <a:p>
            <a:pPr>
              <a:buNone/>
            </a:pPr>
            <a:r>
              <a:rPr lang="en-US" b="1" dirty="0" smtClean="0"/>
              <a:t>printf("\</a:t>
            </a:r>
            <a:r>
              <a:rPr lang="en-US" b="1" dirty="0" err="1" smtClean="0"/>
              <a:t>nEnter</a:t>
            </a:r>
            <a:r>
              <a:rPr lang="en-US" b="1" dirty="0" smtClean="0"/>
              <a:t> the no. of array elements:\t");</a:t>
            </a:r>
          </a:p>
          <a:p>
            <a:pPr>
              <a:buNone/>
            </a:pPr>
            <a:r>
              <a:rPr lang="en-US" b="1" dirty="0" smtClean="0"/>
              <a:t>scanf("%</a:t>
            </a:r>
            <a:r>
              <a:rPr lang="en-US" b="1" dirty="0" err="1" smtClean="0"/>
              <a:t>d",&amp;n</a:t>
            </a:r>
            <a:r>
              <a:rPr lang="en-US" b="1" dirty="0" smtClean="0"/>
              <a:t>);</a:t>
            </a:r>
          </a:p>
          <a:p>
            <a:pPr>
              <a:buNone/>
            </a:pPr>
            <a:r>
              <a:rPr lang="en-US" b="1" dirty="0" smtClean="0"/>
              <a:t>a=(int *)malloc(n*</a:t>
            </a:r>
            <a:r>
              <a:rPr lang="en-US" b="1" dirty="0" err="1" smtClean="0"/>
              <a:t>sizeof</a:t>
            </a:r>
            <a:r>
              <a:rPr lang="en-US" b="1" dirty="0" smtClean="0"/>
              <a:t>(int));</a:t>
            </a:r>
          </a:p>
          <a:p>
            <a:pPr>
              <a:buNone/>
            </a:pPr>
            <a:r>
              <a:rPr lang="en-US" b="1" dirty="0" smtClean="0"/>
              <a:t>printf("\</a:t>
            </a:r>
            <a:r>
              <a:rPr lang="en-US" b="1" dirty="0" err="1" smtClean="0"/>
              <a:t>nInput</a:t>
            </a:r>
            <a:r>
              <a:rPr lang="en-US" b="1" dirty="0" smtClean="0"/>
              <a:t> array elements:\t");</a:t>
            </a:r>
          </a:p>
          <a:p>
            <a:pPr>
              <a:buNone/>
            </a:pPr>
            <a:r>
              <a:rPr lang="en-US" b="1" dirty="0" smtClean="0"/>
              <a:t>for(i=0;i&lt;</a:t>
            </a:r>
            <a:r>
              <a:rPr lang="en-US" b="1" dirty="0" err="1" smtClean="0"/>
              <a:t>n;i</a:t>
            </a:r>
            <a:r>
              <a:rPr lang="en-US" b="1" dirty="0" smtClean="0"/>
              <a:t>++)</a:t>
            </a:r>
          </a:p>
          <a:p>
            <a:pPr>
              <a:buNone/>
            </a:pPr>
            <a:r>
              <a:rPr lang="en-US" b="1" dirty="0" smtClean="0"/>
              <a:t>	scanf("%</a:t>
            </a:r>
            <a:r>
              <a:rPr lang="en-US" b="1" dirty="0" err="1" smtClean="0"/>
              <a:t>d",a+i</a:t>
            </a:r>
            <a:r>
              <a:rPr lang="en-US" b="1" dirty="0" smtClean="0"/>
              <a:t>);</a:t>
            </a:r>
          </a:p>
          <a:p>
            <a:pPr>
              <a:buNone/>
            </a:pPr>
            <a:r>
              <a:rPr lang="en-US" b="1" dirty="0" smtClean="0"/>
              <a:t>printf("\</a:t>
            </a:r>
            <a:r>
              <a:rPr lang="en-US" b="1" dirty="0" err="1" smtClean="0"/>
              <a:t>nThe</a:t>
            </a:r>
            <a:r>
              <a:rPr lang="en-US" b="1" dirty="0" smtClean="0"/>
              <a:t> array elements are:\t");</a:t>
            </a:r>
          </a:p>
          <a:p>
            <a:pPr>
              <a:buNone/>
            </a:pPr>
            <a:r>
              <a:rPr lang="en-US" b="1" dirty="0" smtClean="0"/>
              <a:t>for(i=0;i&lt;</a:t>
            </a:r>
            <a:r>
              <a:rPr lang="en-US" b="1" dirty="0" err="1" smtClean="0"/>
              <a:t>n;i</a:t>
            </a:r>
            <a:r>
              <a:rPr lang="en-US" b="1" dirty="0" smtClean="0"/>
              <a:t>++)</a:t>
            </a:r>
          </a:p>
          <a:p>
            <a:pPr>
              <a:buNone/>
            </a:pPr>
            <a:r>
              <a:rPr lang="en-US" b="1" dirty="0" smtClean="0"/>
              <a:t>	printf("\</a:t>
            </a:r>
            <a:r>
              <a:rPr lang="en-US" b="1" dirty="0" err="1" smtClean="0"/>
              <a:t>n%d</a:t>
            </a:r>
            <a:r>
              <a:rPr lang="en-US" b="1" dirty="0" smtClean="0"/>
              <a:t>",*(</a:t>
            </a:r>
            <a:r>
              <a:rPr lang="en-US" b="1" dirty="0" err="1" smtClean="0"/>
              <a:t>a+i</a:t>
            </a:r>
            <a:r>
              <a:rPr lang="en-US" b="1" dirty="0" smtClean="0"/>
              <a:t>));</a:t>
            </a:r>
          </a:p>
          <a:p>
            <a:pPr>
              <a:buNone/>
            </a:pPr>
            <a:r>
              <a:rPr lang="en-US" b="1" dirty="0" smtClean="0"/>
              <a:t>free(a);</a:t>
            </a:r>
          </a:p>
          <a:p>
            <a:pPr>
              <a:buNone/>
            </a:pPr>
            <a:r>
              <a:rPr lang="en-US" b="1" dirty="0" smtClean="0"/>
              <a:t>a=NULL;</a:t>
            </a:r>
          </a:p>
          <a:p>
            <a:pPr>
              <a:buNone/>
            </a:pPr>
            <a:r>
              <a:rPr lang="en-US" b="1" dirty="0" smtClean="0"/>
              <a:t>printf("\</a:t>
            </a:r>
            <a:r>
              <a:rPr lang="en-US" b="1" dirty="0" err="1" smtClean="0"/>
              <a:t>nThe</a:t>
            </a:r>
            <a:r>
              <a:rPr lang="en-US" b="1" dirty="0" smtClean="0"/>
              <a:t> array elements are:\t");</a:t>
            </a:r>
          </a:p>
          <a:p>
            <a:pPr>
              <a:buNone/>
            </a:pPr>
            <a:r>
              <a:rPr lang="en-US" b="1" dirty="0" smtClean="0"/>
              <a:t>for(i=0;i&lt;</a:t>
            </a:r>
            <a:r>
              <a:rPr lang="en-US" b="1" dirty="0" err="1" smtClean="0"/>
              <a:t>n;i</a:t>
            </a:r>
            <a:r>
              <a:rPr lang="en-US" b="1" dirty="0" smtClean="0"/>
              <a:t>++)</a:t>
            </a:r>
          </a:p>
          <a:p>
            <a:pPr>
              <a:buNone/>
            </a:pPr>
            <a:r>
              <a:rPr lang="en-US" b="1" dirty="0" smtClean="0"/>
              <a:t>	printf("\</a:t>
            </a:r>
            <a:r>
              <a:rPr lang="en-US" b="1" dirty="0" err="1" smtClean="0"/>
              <a:t>n%d</a:t>
            </a:r>
            <a:r>
              <a:rPr lang="en-US" b="1" dirty="0" smtClean="0"/>
              <a:t>",*(</a:t>
            </a:r>
            <a:r>
              <a:rPr lang="en-US" b="1" dirty="0" err="1" smtClean="0"/>
              <a:t>a+i</a:t>
            </a:r>
            <a:r>
              <a:rPr lang="en-US" b="1" dirty="0" smtClean="0"/>
              <a:t>));</a:t>
            </a:r>
          </a:p>
          <a:p>
            <a:pPr>
              <a:buNone/>
            </a:pPr>
            <a:r>
              <a:rPr lang="en-US" b="1" dirty="0" smtClean="0"/>
              <a:t>getch();</a:t>
            </a:r>
          </a:p>
          <a:p>
            <a:pPr>
              <a:buNone/>
            </a:pPr>
            <a:r>
              <a:rPr lang="en-US" b="1" dirty="0" smtClean="0"/>
              <a:t>}</a:t>
            </a:r>
            <a:endParaRPr lang="en-US" b="1"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76</a:t>
            </a:fld>
            <a:endParaRPr lang="en-US"/>
          </a:p>
        </p:txBody>
      </p:sp>
    </p:spTree>
  </p:cSld>
  <p:clrMapOvr>
    <a:masterClrMapping/>
  </p:clrMapOvr>
  <p:transition spd="med">
    <p:wipe/>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56488"/>
          </a:xfrm>
        </p:spPr>
        <p:txBody>
          <a:bodyPr/>
          <a:lstStyle/>
          <a:p>
            <a:r>
              <a:rPr lang="en-US" dirty="0" smtClean="0"/>
              <a:t>Pointers to Functions</a:t>
            </a:r>
            <a:endParaRPr lang="en-US" dirty="0"/>
          </a:p>
        </p:txBody>
      </p:sp>
      <p:sp>
        <p:nvSpPr>
          <p:cNvPr id="3" name="Content Placeholder 2"/>
          <p:cNvSpPr>
            <a:spLocks noGrp="1"/>
          </p:cNvSpPr>
          <p:nvPr>
            <p:ph idx="1"/>
          </p:nvPr>
        </p:nvSpPr>
        <p:spPr>
          <a:xfrm>
            <a:off x="457200" y="1447800"/>
            <a:ext cx="8229600" cy="4876800"/>
          </a:xfrm>
        </p:spPr>
        <p:txBody>
          <a:bodyPr/>
          <a:lstStyle/>
          <a:p>
            <a:pPr algn="just"/>
            <a:r>
              <a:rPr lang="en-US" dirty="0" smtClean="0"/>
              <a:t>A function, like a variable, has an address location in the memory.</a:t>
            </a:r>
          </a:p>
          <a:p>
            <a:pPr algn="just"/>
            <a:r>
              <a:rPr lang="en-US" dirty="0" smtClean="0"/>
              <a:t>A pointer to a function contains the address of that function in memory.</a:t>
            </a:r>
          </a:p>
          <a:p>
            <a:pPr algn="just"/>
            <a:r>
              <a:rPr lang="en-US" dirty="0" smtClean="0"/>
              <a:t>Note: The function name itself is actually the starting address in memory of the code that performs the function’s task.</a:t>
            </a:r>
          </a:p>
          <a:p>
            <a:pPr algn="just"/>
            <a:r>
              <a:rPr lang="en-US" dirty="0" smtClean="0"/>
              <a:t>A pointer to a function can be declared as:</a:t>
            </a:r>
          </a:p>
          <a:p>
            <a:pPr algn="just">
              <a:buNone/>
            </a:pPr>
            <a:r>
              <a:rPr lang="en-US" dirty="0" smtClean="0"/>
              <a:t>	</a:t>
            </a:r>
            <a:r>
              <a:rPr lang="en-US" b="1" u="sng" dirty="0" smtClean="0"/>
              <a:t>Syntax:</a:t>
            </a:r>
            <a:r>
              <a:rPr lang="en-US" dirty="0" smtClean="0"/>
              <a:t>	</a:t>
            </a:r>
            <a:r>
              <a:rPr lang="en-US" b="1" i="1" dirty="0" smtClean="0">
                <a:solidFill>
                  <a:srgbClr val="FF0000"/>
                </a:solidFill>
              </a:rPr>
              <a:t>data_type	(*</a:t>
            </a:r>
            <a:r>
              <a:rPr lang="en-US" b="1" i="1" dirty="0" err="1" smtClean="0">
                <a:solidFill>
                  <a:srgbClr val="FF0000"/>
                </a:solidFill>
              </a:rPr>
              <a:t>fptr</a:t>
            </a:r>
            <a:r>
              <a:rPr lang="en-US" b="1" i="1" dirty="0" smtClean="0">
                <a:solidFill>
                  <a:srgbClr val="FF0000"/>
                </a:solidFill>
              </a:rPr>
              <a:t>)();</a:t>
            </a:r>
          </a:p>
          <a:p>
            <a:pPr algn="just">
              <a:buNone/>
            </a:pPr>
            <a:r>
              <a:rPr lang="en-US" dirty="0" smtClean="0"/>
              <a:t>	This tells the compiler that </a:t>
            </a:r>
            <a:r>
              <a:rPr lang="en-US" i="1" dirty="0" err="1" smtClean="0"/>
              <a:t>fptr</a:t>
            </a:r>
            <a:r>
              <a:rPr lang="en-US" dirty="0" smtClean="0"/>
              <a:t> is a pointer to a function which returns </a:t>
            </a:r>
            <a:r>
              <a:rPr lang="en-US" i="1" dirty="0" smtClean="0"/>
              <a:t>data_type</a:t>
            </a:r>
            <a:r>
              <a:rPr lang="en-US" dirty="0" smtClean="0"/>
              <a:t> value.</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77</a:t>
            </a:fld>
            <a:endParaRPr lang="en-US"/>
          </a:p>
        </p:txBody>
      </p:sp>
    </p:spTree>
  </p:cSld>
  <p:clrMapOvr>
    <a:masterClrMapping/>
  </p:clrMapOvr>
  <p:transition spd="med">
    <p:wipe/>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56488"/>
          </a:xfrm>
        </p:spPr>
        <p:txBody>
          <a:bodyPr/>
          <a:lstStyle/>
          <a:p>
            <a:r>
              <a:rPr lang="en-US" dirty="0" smtClean="0"/>
              <a:t>Pointers to Functions…</a:t>
            </a:r>
            <a:endParaRPr lang="en-US" dirty="0"/>
          </a:p>
        </p:txBody>
      </p:sp>
      <p:sp>
        <p:nvSpPr>
          <p:cNvPr id="3" name="Content Placeholder 2"/>
          <p:cNvSpPr>
            <a:spLocks noGrp="1"/>
          </p:cNvSpPr>
          <p:nvPr>
            <p:ph idx="1"/>
          </p:nvPr>
        </p:nvSpPr>
        <p:spPr>
          <a:xfrm>
            <a:off x="457200" y="1447800"/>
            <a:ext cx="8229600" cy="4876800"/>
          </a:xfrm>
        </p:spPr>
        <p:txBody>
          <a:bodyPr>
            <a:normAutofit lnSpcReduction="10000"/>
          </a:bodyPr>
          <a:lstStyle/>
          <a:p>
            <a:pPr algn="just"/>
            <a:r>
              <a:rPr lang="en-US" dirty="0" smtClean="0"/>
              <a:t>We can make a function pointer to point to a specific function by simply assigning the name of the function to the pointer.</a:t>
            </a:r>
          </a:p>
          <a:p>
            <a:pPr algn="just"/>
            <a:r>
              <a:rPr lang="en-US" dirty="0" smtClean="0"/>
              <a:t>E.g.		</a:t>
            </a:r>
            <a:r>
              <a:rPr lang="en-US" b="1" i="1" dirty="0" smtClean="0">
                <a:solidFill>
                  <a:srgbClr val="FF0000"/>
                </a:solidFill>
              </a:rPr>
              <a:t>double </a:t>
            </a:r>
            <a:r>
              <a:rPr lang="en-US" b="1" i="1" dirty="0" err="1" smtClean="0">
                <a:solidFill>
                  <a:srgbClr val="FF0000"/>
                </a:solidFill>
              </a:rPr>
              <a:t>mul</a:t>
            </a:r>
            <a:r>
              <a:rPr lang="en-US" b="1" i="1" dirty="0" smtClean="0">
                <a:solidFill>
                  <a:srgbClr val="FF0000"/>
                </a:solidFill>
              </a:rPr>
              <a:t>(int, int);</a:t>
            </a:r>
          </a:p>
          <a:p>
            <a:pPr algn="just">
              <a:buNone/>
            </a:pPr>
            <a:r>
              <a:rPr lang="en-US" b="1" i="1" dirty="0" smtClean="0">
                <a:solidFill>
                  <a:srgbClr val="FF0000"/>
                </a:solidFill>
              </a:rPr>
              <a:t>			double (*</a:t>
            </a:r>
            <a:r>
              <a:rPr lang="en-US" b="1" i="1" dirty="0" err="1" smtClean="0">
                <a:solidFill>
                  <a:srgbClr val="FF0000"/>
                </a:solidFill>
              </a:rPr>
              <a:t>fptr</a:t>
            </a:r>
            <a:r>
              <a:rPr lang="en-US" b="1" i="1" dirty="0" smtClean="0">
                <a:solidFill>
                  <a:srgbClr val="FF0000"/>
                </a:solidFill>
              </a:rPr>
              <a:t>)();</a:t>
            </a:r>
          </a:p>
          <a:p>
            <a:pPr algn="just">
              <a:buNone/>
            </a:pPr>
            <a:r>
              <a:rPr lang="en-US" b="1" i="1" dirty="0" smtClean="0">
                <a:solidFill>
                  <a:srgbClr val="FF0000"/>
                </a:solidFill>
              </a:rPr>
              <a:t>			</a:t>
            </a:r>
            <a:r>
              <a:rPr lang="en-US" b="1" i="1" dirty="0" err="1" smtClean="0">
                <a:solidFill>
                  <a:srgbClr val="FF0000"/>
                </a:solidFill>
              </a:rPr>
              <a:t>fptr</a:t>
            </a:r>
            <a:r>
              <a:rPr lang="en-US" b="1" i="1" dirty="0" smtClean="0">
                <a:solidFill>
                  <a:srgbClr val="FF0000"/>
                </a:solidFill>
              </a:rPr>
              <a:t>=</a:t>
            </a:r>
            <a:r>
              <a:rPr lang="en-US" b="1" i="1" dirty="0" err="1" smtClean="0">
                <a:solidFill>
                  <a:srgbClr val="FF0000"/>
                </a:solidFill>
              </a:rPr>
              <a:t>mul</a:t>
            </a:r>
            <a:r>
              <a:rPr lang="en-US" b="1" i="1" dirty="0" smtClean="0">
                <a:solidFill>
                  <a:srgbClr val="FF0000"/>
                </a:solidFill>
              </a:rPr>
              <a:t>;</a:t>
            </a:r>
          </a:p>
          <a:p>
            <a:pPr algn="just"/>
            <a:r>
              <a:rPr lang="en-US" dirty="0" smtClean="0"/>
              <a:t>Here, </a:t>
            </a:r>
            <a:r>
              <a:rPr lang="en-US" i="1" dirty="0" err="1" smtClean="0"/>
              <a:t>fptr</a:t>
            </a:r>
            <a:r>
              <a:rPr lang="en-US" dirty="0" smtClean="0"/>
              <a:t> is declared as a pointer to a function that points to the function </a:t>
            </a:r>
            <a:r>
              <a:rPr lang="en-US" i="1" dirty="0" err="1" smtClean="0"/>
              <a:t>mul</a:t>
            </a:r>
            <a:r>
              <a:rPr lang="en-US" dirty="0" smtClean="0"/>
              <a:t>.</a:t>
            </a:r>
          </a:p>
          <a:p>
            <a:pPr algn="just"/>
            <a:r>
              <a:rPr lang="en-US" dirty="0" smtClean="0"/>
              <a:t>To call the function </a:t>
            </a:r>
            <a:r>
              <a:rPr lang="en-US" i="1" dirty="0" err="1" smtClean="0"/>
              <a:t>mul</a:t>
            </a:r>
            <a:r>
              <a:rPr lang="en-US" dirty="0" smtClean="0"/>
              <a:t>, we can use the pointer </a:t>
            </a:r>
            <a:r>
              <a:rPr lang="en-US" i="1" dirty="0" err="1" smtClean="0"/>
              <a:t>fptr</a:t>
            </a:r>
            <a:r>
              <a:rPr lang="en-US" dirty="0" smtClean="0"/>
              <a:t> with a list of parameters as:	</a:t>
            </a:r>
            <a:r>
              <a:rPr lang="en-US" b="1" i="1" dirty="0" smtClean="0">
                <a:solidFill>
                  <a:srgbClr val="FF0000"/>
                </a:solidFill>
              </a:rPr>
              <a:t>(*</a:t>
            </a:r>
            <a:r>
              <a:rPr lang="en-US" b="1" i="1" dirty="0" err="1" smtClean="0">
                <a:solidFill>
                  <a:srgbClr val="FF0000"/>
                </a:solidFill>
              </a:rPr>
              <a:t>fptr</a:t>
            </a:r>
            <a:r>
              <a:rPr lang="en-US" b="1" i="1" dirty="0" smtClean="0">
                <a:solidFill>
                  <a:srgbClr val="FF0000"/>
                </a:solidFill>
              </a:rPr>
              <a:t>)(a,b);</a:t>
            </a:r>
            <a:r>
              <a:rPr lang="en-US" b="1" dirty="0" smtClean="0"/>
              <a:t>	</a:t>
            </a:r>
          </a:p>
          <a:p>
            <a:pPr algn="just">
              <a:buNone/>
            </a:pPr>
            <a:r>
              <a:rPr lang="en-US" b="1" dirty="0" smtClean="0"/>
              <a:t>	</a:t>
            </a:r>
            <a:r>
              <a:rPr lang="en-US" dirty="0" smtClean="0"/>
              <a:t>which is equivalent to:	</a:t>
            </a:r>
            <a:r>
              <a:rPr lang="en-US" b="1" dirty="0" smtClean="0"/>
              <a:t>	</a:t>
            </a:r>
            <a:r>
              <a:rPr lang="en-US" b="1" i="1" dirty="0" err="1" smtClean="0">
                <a:solidFill>
                  <a:srgbClr val="FF0000"/>
                </a:solidFill>
              </a:rPr>
              <a:t>mul</a:t>
            </a:r>
            <a:r>
              <a:rPr lang="en-US" b="1" i="1" dirty="0" smtClean="0">
                <a:solidFill>
                  <a:srgbClr val="FF0000"/>
                </a:solidFill>
              </a:rPr>
              <a:t>(a,b);</a:t>
            </a:r>
            <a:endParaRPr lang="en-US" i="1" dirty="0" smtClean="0">
              <a:solidFill>
                <a:srgbClr val="FF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78</a:t>
            </a:fld>
            <a:endParaRPr lang="en-US"/>
          </a:p>
        </p:txBody>
      </p:sp>
    </p:spTree>
  </p:cSld>
  <p:clrMapOvr>
    <a:masterClrMapping/>
  </p:clrMapOvr>
  <p:transition spd="med">
    <p:wipe/>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56488"/>
          </a:xfrm>
        </p:spPr>
        <p:txBody>
          <a:bodyPr/>
          <a:lstStyle/>
          <a:p>
            <a:r>
              <a:rPr lang="en-US" dirty="0" smtClean="0"/>
              <a:t>Pointers to Functions…</a:t>
            </a:r>
            <a:endParaRPr lang="en-US" dirty="0"/>
          </a:p>
        </p:txBody>
      </p:sp>
      <p:sp>
        <p:nvSpPr>
          <p:cNvPr id="3" name="Content Placeholder 2"/>
          <p:cNvSpPr>
            <a:spLocks noGrp="1"/>
          </p:cNvSpPr>
          <p:nvPr>
            <p:ph idx="1"/>
          </p:nvPr>
        </p:nvSpPr>
        <p:spPr>
          <a:xfrm>
            <a:off x="457200" y="1447800"/>
            <a:ext cx="8229600" cy="4876800"/>
          </a:xfrm>
        </p:spPr>
        <p:txBody>
          <a:bodyPr>
            <a:normAutofit/>
          </a:bodyPr>
          <a:lstStyle/>
          <a:p>
            <a:pPr algn="just"/>
            <a:r>
              <a:rPr lang="en-US" dirty="0" smtClean="0"/>
              <a:t>Note: The parentheses around *</a:t>
            </a:r>
            <a:r>
              <a:rPr lang="en-US" dirty="0" err="1" smtClean="0"/>
              <a:t>fptr</a:t>
            </a:r>
            <a:r>
              <a:rPr lang="en-US" dirty="0" smtClean="0"/>
              <a:t> are necessary.</a:t>
            </a:r>
          </a:p>
          <a:p>
            <a:pPr algn="just">
              <a:buNone/>
            </a:pPr>
            <a:r>
              <a:rPr lang="en-US" dirty="0" smtClean="0"/>
              <a:t>	A statement such as: 		</a:t>
            </a:r>
          </a:p>
          <a:p>
            <a:pPr algn="just">
              <a:buNone/>
            </a:pPr>
            <a:r>
              <a:rPr lang="en-US" b="1" i="1" dirty="0" smtClean="0"/>
              <a:t>			</a:t>
            </a:r>
            <a:r>
              <a:rPr lang="en-US" b="1" i="1" dirty="0" smtClean="0">
                <a:solidFill>
                  <a:srgbClr val="FF0000"/>
                </a:solidFill>
              </a:rPr>
              <a:t>data_type *</a:t>
            </a:r>
            <a:r>
              <a:rPr lang="en-US" b="1" i="1" dirty="0" err="1" smtClean="0">
                <a:solidFill>
                  <a:srgbClr val="FF0000"/>
                </a:solidFill>
              </a:rPr>
              <a:t>fptr</a:t>
            </a:r>
            <a:r>
              <a:rPr lang="en-US" b="1" i="1" dirty="0" smtClean="0">
                <a:solidFill>
                  <a:srgbClr val="FF0000"/>
                </a:solidFill>
              </a:rPr>
              <a:t>();</a:t>
            </a:r>
          </a:p>
          <a:p>
            <a:pPr algn="just">
              <a:buNone/>
            </a:pPr>
            <a:r>
              <a:rPr lang="en-US" b="1" i="1" dirty="0" smtClean="0"/>
              <a:t> 	</a:t>
            </a:r>
            <a:r>
              <a:rPr lang="en-US" dirty="0" smtClean="0"/>
              <a:t>declares </a:t>
            </a:r>
            <a:r>
              <a:rPr lang="en-US" i="1" dirty="0" err="1" smtClean="0"/>
              <a:t>fptr</a:t>
            </a:r>
            <a:r>
              <a:rPr lang="en-US" dirty="0" smtClean="0"/>
              <a:t> as a function returning a pointer to </a:t>
            </a:r>
            <a:r>
              <a:rPr lang="en-US" i="1" dirty="0" smtClean="0"/>
              <a:t>data_type</a:t>
            </a:r>
            <a:r>
              <a:rPr lang="en-US" dirty="0" smtClean="0"/>
              <a:t>.</a:t>
            </a:r>
          </a:p>
        </p:txBody>
      </p:sp>
      <p:sp>
        <p:nvSpPr>
          <p:cNvPr id="6" name="Slide Number Placeholder 5"/>
          <p:cNvSpPr>
            <a:spLocks noGrp="1"/>
          </p:cNvSpPr>
          <p:nvPr>
            <p:ph type="sldNum" sz="quarter" idx="12"/>
          </p:nvPr>
        </p:nvSpPr>
        <p:spPr/>
        <p:txBody>
          <a:bodyPr/>
          <a:lstStyle/>
          <a:p>
            <a:fld id="{B6F15528-21DE-4FAA-801E-634DDDAF4B2B}" type="slidenum">
              <a:rPr lang="en-US" smtClean="0"/>
              <a:pPr/>
              <a:t>79</a:t>
            </a:fld>
            <a:endParaRPr lang="en-US"/>
          </a:p>
        </p:txBody>
      </p:sp>
    </p:spTree>
  </p:cSld>
  <p:clrMapOvr>
    <a:masterClrMapping/>
  </p:clrMapOvr>
  <p:transition spd="med">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Pointer…</a:t>
            </a:r>
            <a:endParaRPr lang="en-US" dirty="0"/>
          </a:p>
        </p:txBody>
      </p:sp>
      <p:sp>
        <p:nvSpPr>
          <p:cNvPr id="3" name="Content Placeholder 2"/>
          <p:cNvSpPr>
            <a:spLocks noGrp="1"/>
          </p:cNvSpPr>
          <p:nvPr>
            <p:ph idx="1"/>
          </p:nvPr>
        </p:nvSpPr>
        <p:spPr/>
        <p:txBody>
          <a:bodyPr/>
          <a:lstStyle/>
          <a:p>
            <a:pPr>
              <a:buNone/>
            </a:pPr>
            <a:r>
              <a:rPr lang="en-US" b="1" u="sng" dirty="0" smtClean="0"/>
              <a:t>Variable</a:t>
            </a:r>
            <a:r>
              <a:rPr lang="en-US" b="1" dirty="0" smtClean="0"/>
              <a:t>			</a:t>
            </a:r>
            <a:r>
              <a:rPr lang="en-US" b="1" u="sng" dirty="0" smtClean="0"/>
              <a:t>Value</a:t>
            </a:r>
            <a:r>
              <a:rPr lang="en-US" b="1" dirty="0" smtClean="0"/>
              <a:t>			</a:t>
            </a:r>
            <a:r>
              <a:rPr lang="en-US" b="1" u="sng" dirty="0" smtClean="0"/>
              <a:t>Address</a:t>
            </a:r>
          </a:p>
          <a:p>
            <a:pPr>
              <a:buNone/>
            </a:pPr>
            <a:endParaRPr lang="en-US" sz="2400" dirty="0" smtClean="0"/>
          </a:p>
          <a:p>
            <a:pPr>
              <a:buNone/>
            </a:pPr>
            <a:r>
              <a:rPr lang="en-US" dirty="0" smtClean="0"/>
              <a:t>	</a:t>
            </a:r>
            <a:r>
              <a:rPr lang="en-US" sz="2800" b="1" dirty="0" smtClean="0"/>
              <a:t>a							</a:t>
            </a:r>
            <a:r>
              <a:rPr lang="en-US" sz="3200" b="1" dirty="0" smtClean="0"/>
              <a:t>5000</a:t>
            </a:r>
          </a:p>
          <a:p>
            <a:pPr>
              <a:buNone/>
            </a:pPr>
            <a:endParaRPr lang="en-US" sz="2800" b="1" dirty="0" smtClean="0"/>
          </a:p>
          <a:p>
            <a:pPr>
              <a:buNone/>
            </a:pPr>
            <a:endParaRPr lang="en-US" sz="2800" b="1" dirty="0" smtClean="0"/>
          </a:p>
          <a:p>
            <a:pPr>
              <a:buNone/>
            </a:pPr>
            <a:endParaRPr lang="en-US" sz="1400" b="1" dirty="0" smtClean="0"/>
          </a:p>
          <a:p>
            <a:pPr>
              <a:buNone/>
            </a:pPr>
            <a:r>
              <a:rPr lang="en-US" sz="2800" b="1" dirty="0" smtClean="0"/>
              <a:t>	</a:t>
            </a:r>
            <a:r>
              <a:rPr lang="en-US" sz="2800" b="1" i="1" dirty="0" smtClean="0"/>
              <a:t>p							6000</a:t>
            </a:r>
            <a:endParaRPr lang="en-US" sz="2800" b="1" i="1"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8</a:t>
            </a:fld>
            <a:endParaRPr lang="en-US"/>
          </a:p>
        </p:txBody>
      </p:sp>
      <p:sp>
        <p:nvSpPr>
          <p:cNvPr id="8" name="Rectangle 7"/>
          <p:cNvSpPr/>
          <p:nvPr/>
        </p:nvSpPr>
        <p:spPr>
          <a:xfrm>
            <a:off x="3886200" y="2743200"/>
            <a:ext cx="1447800" cy="76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smtClean="0">
                <a:solidFill>
                  <a:schemeClr val="tx1"/>
                </a:solidFill>
              </a:rPr>
              <a:t>10</a:t>
            </a:r>
            <a:endParaRPr lang="en-US" b="1" dirty="0">
              <a:solidFill>
                <a:schemeClr val="tx1"/>
              </a:solidFill>
            </a:endParaRPr>
          </a:p>
        </p:txBody>
      </p:sp>
      <p:sp>
        <p:nvSpPr>
          <p:cNvPr id="9" name="Rectangle 8"/>
          <p:cNvSpPr/>
          <p:nvPr/>
        </p:nvSpPr>
        <p:spPr>
          <a:xfrm>
            <a:off x="3810000" y="4572000"/>
            <a:ext cx="1447800" cy="76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rPr>
              <a:t>5000</a:t>
            </a:r>
            <a:endParaRPr lang="en-US" b="1" dirty="0">
              <a:solidFill>
                <a:schemeClr val="tx1"/>
              </a:solidFill>
            </a:endParaRPr>
          </a:p>
        </p:txBody>
      </p:sp>
      <p:cxnSp>
        <p:nvCxnSpPr>
          <p:cNvPr id="11" name="Elbow Connector 10"/>
          <p:cNvCxnSpPr>
            <a:stCxn id="9" idx="3"/>
            <a:endCxn id="8" idx="3"/>
          </p:cNvCxnSpPr>
          <p:nvPr/>
        </p:nvCxnSpPr>
        <p:spPr>
          <a:xfrm flipV="1">
            <a:off x="5257800" y="3124200"/>
            <a:ext cx="76200" cy="1828800"/>
          </a:xfrm>
          <a:prstGeom prst="bentConnector3">
            <a:avLst>
              <a:gd name="adj1" fmla="val 1396926"/>
            </a:avLst>
          </a:prstGeom>
          <a:ln w="22225">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ipe/>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returning pointers</a:t>
            </a:r>
            <a:endParaRPr lang="en-US" dirty="0"/>
          </a:p>
        </p:txBody>
      </p:sp>
      <p:sp>
        <p:nvSpPr>
          <p:cNvPr id="3" name="Content Placeholder 2"/>
          <p:cNvSpPr>
            <a:spLocks noGrp="1"/>
          </p:cNvSpPr>
          <p:nvPr>
            <p:ph idx="1"/>
          </p:nvPr>
        </p:nvSpPr>
        <p:spPr/>
        <p:txBody>
          <a:bodyPr/>
          <a:lstStyle/>
          <a:p>
            <a:pPr algn="just"/>
            <a:r>
              <a:rPr lang="en-US" dirty="0" smtClean="0"/>
              <a:t>A function can return a single value by its name or return multiple values through pointer parameters.</a:t>
            </a:r>
          </a:p>
          <a:p>
            <a:pPr algn="just"/>
            <a:r>
              <a:rPr lang="en-US" dirty="0" smtClean="0"/>
              <a:t>Since pointers are a data type in C, we can force a function to return a pointer to the calling function.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80</a:t>
            </a:fld>
            <a:endParaRPr lang="en-US"/>
          </a:p>
        </p:txBody>
      </p:sp>
    </p:spTree>
  </p:cSld>
  <p:clrMapOvr>
    <a:masterClrMapping/>
  </p:clrMapOvr>
  <p:transition spd="med">
    <p:wipe/>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fontScale="62500" lnSpcReduction="20000"/>
          </a:bodyPr>
          <a:lstStyle/>
          <a:p>
            <a:pPr>
              <a:buNone/>
            </a:pPr>
            <a:r>
              <a:rPr lang="en-US" b="1" dirty="0" smtClean="0"/>
              <a:t>int * larger(int *,int *);</a:t>
            </a:r>
          </a:p>
          <a:p>
            <a:pPr>
              <a:buNone/>
            </a:pPr>
            <a:r>
              <a:rPr lang="en-US" b="1" dirty="0" smtClean="0"/>
              <a:t>void main()</a:t>
            </a:r>
          </a:p>
          <a:p>
            <a:pPr>
              <a:buNone/>
            </a:pPr>
            <a:r>
              <a:rPr lang="en-US" b="1" dirty="0" smtClean="0"/>
              <a:t>{</a:t>
            </a:r>
          </a:p>
          <a:p>
            <a:pPr>
              <a:buNone/>
            </a:pPr>
            <a:r>
              <a:rPr lang="en-US" b="1" dirty="0" smtClean="0"/>
              <a:t>int a=100,b=50;</a:t>
            </a:r>
          </a:p>
          <a:p>
            <a:pPr>
              <a:buNone/>
            </a:pPr>
            <a:r>
              <a:rPr lang="en-US" b="1" dirty="0" smtClean="0"/>
              <a:t>int *p;</a:t>
            </a:r>
          </a:p>
          <a:p>
            <a:pPr>
              <a:buNone/>
            </a:pPr>
            <a:r>
              <a:rPr lang="en-US" b="1" dirty="0" smtClean="0"/>
              <a:t>clrscr();</a:t>
            </a:r>
          </a:p>
          <a:p>
            <a:pPr>
              <a:buNone/>
            </a:pPr>
            <a:r>
              <a:rPr lang="en-US" b="1" dirty="0" smtClean="0"/>
              <a:t>p=larger(&amp;</a:t>
            </a:r>
            <a:r>
              <a:rPr lang="en-US" b="1" dirty="0" err="1" smtClean="0"/>
              <a:t>a,&amp;b</a:t>
            </a:r>
            <a:r>
              <a:rPr lang="en-US" b="1" dirty="0" smtClean="0"/>
              <a:t>);  //function call</a:t>
            </a:r>
          </a:p>
          <a:p>
            <a:pPr>
              <a:buNone/>
            </a:pPr>
            <a:r>
              <a:rPr lang="en-US" b="1" dirty="0" smtClean="0"/>
              <a:t>printf("%d",*p);</a:t>
            </a:r>
          </a:p>
          <a:p>
            <a:pPr>
              <a:buNone/>
            </a:pPr>
            <a:r>
              <a:rPr lang="en-US" b="1" dirty="0" smtClean="0"/>
              <a:t>getch();</a:t>
            </a:r>
          </a:p>
          <a:p>
            <a:pPr>
              <a:buNone/>
            </a:pPr>
            <a:r>
              <a:rPr lang="en-US" b="1" dirty="0" smtClean="0"/>
              <a:t>}</a:t>
            </a:r>
          </a:p>
          <a:p>
            <a:pPr>
              <a:buNone/>
            </a:pPr>
            <a:endParaRPr lang="en-US" b="1" dirty="0" smtClean="0"/>
          </a:p>
          <a:p>
            <a:pPr>
              <a:buNone/>
            </a:pPr>
            <a:r>
              <a:rPr lang="en-US" b="1" dirty="0" smtClean="0"/>
              <a:t>int *larger(int *</a:t>
            </a:r>
            <a:r>
              <a:rPr lang="en-US" b="1" dirty="0" err="1" smtClean="0"/>
              <a:t>x,int</a:t>
            </a:r>
            <a:r>
              <a:rPr lang="en-US" b="1" dirty="0" smtClean="0"/>
              <a:t> *y)</a:t>
            </a:r>
          </a:p>
          <a:p>
            <a:pPr>
              <a:buNone/>
            </a:pPr>
            <a:r>
              <a:rPr lang="en-US" b="1" dirty="0" smtClean="0"/>
              <a:t>{</a:t>
            </a:r>
          </a:p>
          <a:p>
            <a:pPr>
              <a:buNone/>
            </a:pPr>
            <a:r>
              <a:rPr lang="en-US" b="1" dirty="0" smtClean="0"/>
              <a:t>if(*x&gt;*y)</a:t>
            </a:r>
          </a:p>
          <a:p>
            <a:pPr>
              <a:buNone/>
            </a:pPr>
            <a:r>
              <a:rPr lang="en-US" b="1" dirty="0" smtClean="0"/>
              <a:t>	return (x);  //address of a</a:t>
            </a:r>
          </a:p>
          <a:p>
            <a:pPr>
              <a:buNone/>
            </a:pPr>
            <a:r>
              <a:rPr lang="en-US" b="1" dirty="0" smtClean="0"/>
              <a:t>else</a:t>
            </a:r>
          </a:p>
          <a:p>
            <a:pPr>
              <a:buNone/>
            </a:pPr>
            <a:r>
              <a:rPr lang="en-US" b="1" dirty="0" smtClean="0"/>
              <a:t>	return (y);  //address of b</a:t>
            </a:r>
          </a:p>
          <a:p>
            <a:pPr>
              <a:buNone/>
            </a:pPr>
            <a:r>
              <a:rPr lang="en-US" b="1" dirty="0" smtClean="0"/>
              <a:t>}</a:t>
            </a:r>
          </a:p>
          <a:p>
            <a:pPr>
              <a:buNone/>
            </a:pPr>
            <a:endParaRPr lang="en-US" b="1" dirty="0" smtClean="0"/>
          </a:p>
          <a:p>
            <a:pPr>
              <a:buNone/>
            </a:pPr>
            <a:r>
              <a:rPr lang="en-US" b="1" dirty="0" smtClean="0"/>
              <a:t>Note: The address returned must be the address of a variable in the calling function. It is an error to return a pointer to a local variable in the </a:t>
            </a:r>
            <a:r>
              <a:rPr lang="en-US" b="1" smtClean="0"/>
              <a:t>called function.</a:t>
            </a:r>
            <a:endParaRPr lang="en-US" b="1" dirty="0" smtClean="0"/>
          </a:p>
          <a:p>
            <a:pPr>
              <a:buNone/>
            </a:pP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81</a:t>
            </a:fld>
            <a:endParaRPr lang="en-US"/>
          </a:p>
        </p:txBody>
      </p:sp>
    </p:spTree>
  </p:cSld>
  <p:clrMapOvr>
    <a:masterClrMapping/>
  </p:clrMapOvr>
  <p:transition spd="med">
    <p:wipe/>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fontScale="62500" lnSpcReduction="20000"/>
          </a:bodyPr>
          <a:lstStyle/>
          <a:p>
            <a:pPr>
              <a:buNone/>
            </a:pPr>
            <a:r>
              <a:rPr lang="en-US" sz="3800" b="1" dirty="0" smtClean="0">
                <a:solidFill>
                  <a:srgbClr val="FF0000"/>
                </a:solidFill>
              </a:rPr>
              <a:t>//Function pointer illustration</a:t>
            </a:r>
            <a:endParaRPr lang="en-US" b="1" dirty="0" smtClean="0">
              <a:solidFill>
                <a:srgbClr val="FF0000"/>
              </a:solidFill>
            </a:endParaRPr>
          </a:p>
          <a:p>
            <a:pPr>
              <a:buNone/>
            </a:pPr>
            <a:r>
              <a:rPr lang="en-US" b="1" dirty="0" smtClean="0"/>
              <a:t>double </a:t>
            </a:r>
            <a:r>
              <a:rPr lang="en-US" b="1" dirty="0" err="1" smtClean="0"/>
              <a:t>mul</a:t>
            </a:r>
            <a:r>
              <a:rPr lang="en-US" b="1" dirty="0" smtClean="0"/>
              <a:t>(int, int);</a:t>
            </a:r>
          </a:p>
          <a:p>
            <a:pPr>
              <a:buNone/>
            </a:pPr>
            <a:r>
              <a:rPr lang="en-US" b="1" dirty="0" smtClean="0"/>
              <a:t>void main()</a:t>
            </a:r>
          </a:p>
          <a:p>
            <a:pPr>
              <a:buNone/>
            </a:pPr>
            <a:r>
              <a:rPr lang="en-US" b="1" dirty="0" smtClean="0"/>
              <a:t>{</a:t>
            </a:r>
          </a:p>
          <a:p>
            <a:pPr>
              <a:buNone/>
            </a:pPr>
            <a:r>
              <a:rPr lang="en-US" b="1" dirty="0" smtClean="0"/>
              <a:t>int a,b;</a:t>
            </a:r>
          </a:p>
          <a:p>
            <a:pPr>
              <a:buNone/>
            </a:pPr>
            <a:r>
              <a:rPr lang="en-US" b="1" dirty="0" smtClean="0"/>
              <a:t>double (*</a:t>
            </a:r>
            <a:r>
              <a:rPr lang="en-US" b="1" dirty="0" err="1" smtClean="0"/>
              <a:t>fptr</a:t>
            </a:r>
            <a:r>
              <a:rPr lang="en-US" b="1" dirty="0" smtClean="0"/>
              <a:t>)();</a:t>
            </a:r>
          </a:p>
          <a:p>
            <a:pPr>
              <a:buNone/>
            </a:pPr>
            <a:r>
              <a:rPr lang="en-US" b="1" dirty="0" smtClean="0"/>
              <a:t>double multiply;</a:t>
            </a:r>
          </a:p>
          <a:p>
            <a:pPr>
              <a:buNone/>
            </a:pPr>
            <a:r>
              <a:rPr lang="en-US" b="1" dirty="0" smtClean="0"/>
              <a:t>clrscr();</a:t>
            </a:r>
          </a:p>
          <a:p>
            <a:pPr>
              <a:buNone/>
            </a:pPr>
            <a:r>
              <a:rPr lang="en-US" b="1" dirty="0" smtClean="0"/>
              <a:t>printf("\</a:t>
            </a:r>
            <a:r>
              <a:rPr lang="en-US" b="1" dirty="0" err="1" smtClean="0"/>
              <a:t>nEnter</a:t>
            </a:r>
            <a:r>
              <a:rPr lang="en-US" b="1" dirty="0" smtClean="0"/>
              <a:t> values of a and b:\t");</a:t>
            </a:r>
          </a:p>
          <a:p>
            <a:pPr>
              <a:buNone/>
            </a:pPr>
            <a:r>
              <a:rPr lang="it-IT" b="1" dirty="0" smtClean="0"/>
              <a:t>scanf("%d %d",&amp;a,&amp;b);</a:t>
            </a:r>
          </a:p>
          <a:p>
            <a:pPr>
              <a:buNone/>
            </a:pPr>
            <a:r>
              <a:rPr lang="en-US" b="1" dirty="0" err="1" smtClean="0"/>
              <a:t>fptr</a:t>
            </a:r>
            <a:r>
              <a:rPr lang="en-US" b="1" dirty="0" smtClean="0"/>
              <a:t>=</a:t>
            </a:r>
            <a:r>
              <a:rPr lang="en-US" b="1" dirty="0" err="1" smtClean="0"/>
              <a:t>mul</a:t>
            </a:r>
            <a:r>
              <a:rPr lang="en-US" b="1" dirty="0" smtClean="0"/>
              <a:t>;</a:t>
            </a:r>
          </a:p>
          <a:p>
            <a:pPr>
              <a:buNone/>
            </a:pPr>
            <a:r>
              <a:rPr lang="en-US" b="1" dirty="0" smtClean="0"/>
              <a:t>multiply=(*</a:t>
            </a:r>
            <a:r>
              <a:rPr lang="en-US" b="1" dirty="0" err="1" smtClean="0"/>
              <a:t>fptr</a:t>
            </a:r>
            <a:r>
              <a:rPr lang="en-US" b="1" dirty="0" smtClean="0"/>
              <a:t>)(a,b);</a:t>
            </a:r>
          </a:p>
          <a:p>
            <a:pPr>
              <a:buNone/>
            </a:pPr>
            <a:r>
              <a:rPr lang="en-US" b="1" dirty="0" smtClean="0"/>
              <a:t>printf("\</a:t>
            </a:r>
            <a:r>
              <a:rPr lang="en-US" b="1" dirty="0" err="1" smtClean="0"/>
              <a:t>nMultiplication</a:t>
            </a:r>
            <a:r>
              <a:rPr lang="en-US" b="1" dirty="0" smtClean="0"/>
              <a:t>:%</a:t>
            </a:r>
            <a:r>
              <a:rPr lang="en-US" b="1" dirty="0" err="1" smtClean="0"/>
              <a:t>lf",multiply</a:t>
            </a:r>
            <a:r>
              <a:rPr lang="en-US" b="1" dirty="0" smtClean="0"/>
              <a:t>);</a:t>
            </a:r>
          </a:p>
          <a:p>
            <a:pPr>
              <a:buNone/>
            </a:pPr>
            <a:r>
              <a:rPr lang="en-US" b="1" dirty="0" smtClean="0"/>
              <a:t>getch();</a:t>
            </a:r>
          </a:p>
          <a:p>
            <a:pPr>
              <a:buNone/>
            </a:pPr>
            <a:r>
              <a:rPr lang="en-US" b="1" dirty="0" smtClean="0"/>
              <a:t>}</a:t>
            </a:r>
          </a:p>
          <a:p>
            <a:pPr>
              <a:buNone/>
            </a:pPr>
            <a:endParaRPr lang="en-US" b="1" dirty="0" smtClean="0"/>
          </a:p>
          <a:p>
            <a:pPr>
              <a:buNone/>
            </a:pPr>
            <a:r>
              <a:rPr lang="en-US" b="1" dirty="0" smtClean="0"/>
              <a:t>double </a:t>
            </a:r>
            <a:r>
              <a:rPr lang="en-US" b="1" dirty="0" err="1" smtClean="0"/>
              <a:t>mul</a:t>
            </a:r>
            <a:r>
              <a:rPr lang="en-US" b="1" dirty="0" smtClean="0"/>
              <a:t>(int </a:t>
            </a:r>
            <a:r>
              <a:rPr lang="en-US" b="1" dirty="0" err="1" smtClean="0"/>
              <a:t>x,int</a:t>
            </a:r>
            <a:r>
              <a:rPr lang="en-US" b="1" dirty="0" smtClean="0"/>
              <a:t> y)</a:t>
            </a:r>
          </a:p>
          <a:p>
            <a:pPr>
              <a:buNone/>
            </a:pPr>
            <a:r>
              <a:rPr lang="en-US" b="1" dirty="0" smtClean="0"/>
              <a:t>{</a:t>
            </a:r>
          </a:p>
          <a:p>
            <a:pPr>
              <a:buNone/>
            </a:pPr>
            <a:r>
              <a:rPr lang="en-US" b="1" dirty="0" smtClean="0"/>
              <a:t>double product;</a:t>
            </a:r>
          </a:p>
          <a:p>
            <a:pPr>
              <a:buNone/>
            </a:pPr>
            <a:r>
              <a:rPr lang="en-US" b="1" dirty="0" smtClean="0"/>
              <a:t>product = x*y;</a:t>
            </a:r>
          </a:p>
          <a:p>
            <a:pPr>
              <a:buNone/>
            </a:pPr>
            <a:r>
              <a:rPr lang="en-US" b="1" dirty="0" smtClean="0"/>
              <a:t>return product;</a:t>
            </a:r>
          </a:p>
          <a:p>
            <a:pPr>
              <a:buNone/>
            </a:pPr>
            <a:r>
              <a:rPr lang="en-US" b="1" dirty="0" smtClean="0"/>
              <a:t>}</a:t>
            </a:r>
          </a:p>
        </p:txBody>
      </p:sp>
      <p:sp>
        <p:nvSpPr>
          <p:cNvPr id="6" name="Slide Number Placeholder 5"/>
          <p:cNvSpPr>
            <a:spLocks noGrp="1"/>
          </p:cNvSpPr>
          <p:nvPr>
            <p:ph type="sldNum" sz="quarter" idx="12"/>
          </p:nvPr>
        </p:nvSpPr>
        <p:spPr/>
        <p:txBody>
          <a:bodyPr/>
          <a:lstStyle/>
          <a:p>
            <a:fld id="{B6F15528-21DE-4FAA-801E-634DDDAF4B2B}" type="slidenum">
              <a:rPr lang="en-US" smtClean="0"/>
              <a:pPr/>
              <a:t>82</a:t>
            </a:fld>
            <a:endParaRPr lang="en-US"/>
          </a:p>
        </p:txBody>
      </p:sp>
    </p:spTree>
  </p:cSld>
  <p:clrMapOvr>
    <a:masterClrMapping/>
  </p:clrMapOvr>
  <p:transition spd="med">
    <p:wipe/>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8229600" cy="609600"/>
          </a:xfrm>
        </p:spPr>
        <p:txBody>
          <a:bodyPr>
            <a:noAutofit/>
          </a:bodyPr>
          <a:lstStyle/>
          <a:p>
            <a:r>
              <a:rPr lang="en-US" sz="3600" b="1" u="sng" dirty="0" smtClean="0">
                <a:solidFill>
                  <a:srgbClr val="FF0000"/>
                </a:solidFill>
              </a:rPr>
              <a:t>Function Pointer as Function Argument</a:t>
            </a:r>
            <a:endParaRPr lang="en-US" sz="3600" b="1" u="sng" dirty="0">
              <a:solidFill>
                <a:srgbClr val="FF0000"/>
              </a:solidFill>
            </a:endParaRPr>
          </a:p>
        </p:txBody>
      </p:sp>
      <p:sp>
        <p:nvSpPr>
          <p:cNvPr id="3" name="Content Placeholder 2"/>
          <p:cNvSpPr>
            <a:spLocks noGrp="1"/>
          </p:cNvSpPr>
          <p:nvPr>
            <p:ph idx="1"/>
          </p:nvPr>
        </p:nvSpPr>
        <p:spPr>
          <a:xfrm>
            <a:off x="457200" y="762000"/>
            <a:ext cx="8229600" cy="6096000"/>
          </a:xfrm>
        </p:spPr>
        <p:txBody>
          <a:bodyPr>
            <a:normAutofit fontScale="47500" lnSpcReduction="20000"/>
          </a:bodyPr>
          <a:lstStyle/>
          <a:p>
            <a:pPr>
              <a:buNone/>
            </a:pPr>
            <a:r>
              <a:rPr lang="en-US" b="1" dirty="0" smtClean="0"/>
              <a:t>#include &lt;stdio.h&gt;</a:t>
            </a:r>
          </a:p>
          <a:p>
            <a:pPr>
              <a:buNone/>
            </a:pPr>
            <a:r>
              <a:rPr lang="en-US" b="1" dirty="0" smtClean="0"/>
              <a:t>#include &lt;conio.h&gt;</a:t>
            </a:r>
          </a:p>
          <a:p>
            <a:pPr>
              <a:buNone/>
            </a:pPr>
            <a:r>
              <a:rPr lang="en-US" b="1" dirty="0" smtClean="0"/>
              <a:t>#include &lt;</a:t>
            </a:r>
            <a:r>
              <a:rPr lang="en-US" b="1" dirty="0" err="1" smtClean="0"/>
              <a:t>math.h</a:t>
            </a:r>
            <a:r>
              <a:rPr lang="en-US" b="1" dirty="0" smtClean="0"/>
              <a:t>&gt;</a:t>
            </a:r>
          </a:p>
          <a:p>
            <a:pPr>
              <a:buNone/>
            </a:pPr>
            <a:r>
              <a:rPr lang="en-US" b="1" dirty="0" smtClean="0"/>
              <a:t>#define PI 3.1415926</a:t>
            </a:r>
          </a:p>
          <a:p>
            <a:pPr>
              <a:buNone/>
            </a:pPr>
            <a:r>
              <a:rPr lang="en-US" b="1" dirty="0" smtClean="0"/>
              <a:t>double y(double);</a:t>
            </a:r>
          </a:p>
          <a:p>
            <a:pPr>
              <a:buNone/>
            </a:pPr>
            <a:r>
              <a:rPr lang="en-US" b="1" dirty="0" smtClean="0"/>
              <a:t>double table(double (*f)(),double, double, double);</a:t>
            </a:r>
          </a:p>
          <a:p>
            <a:pPr>
              <a:buNone/>
            </a:pPr>
            <a:r>
              <a:rPr lang="en-US" b="1" dirty="0" smtClean="0"/>
              <a:t>double </a:t>
            </a:r>
            <a:r>
              <a:rPr lang="en-US" b="1" dirty="0" err="1" smtClean="0"/>
              <a:t>cos</a:t>
            </a:r>
            <a:r>
              <a:rPr lang="en-US" b="1" dirty="0" smtClean="0"/>
              <a:t>(double);</a:t>
            </a:r>
          </a:p>
          <a:p>
            <a:pPr>
              <a:buNone/>
            </a:pPr>
            <a:r>
              <a:rPr lang="en-US" b="1" dirty="0" smtClean="0"/>
              <a:t>void main()</a:t>
            </a:r>
          </a:p>
          <a:p>
            <a:pPr>
              <a:buNone/>
            </a:pPr>
            <a:r>
              <a:rPr lang="en-US" b="1" dirty="0" smtClean="0"/>
              <a:t>{</a:t>
            </a:r>
          </a:p>
          <a:p>
            <a:pPr>
              <a:buNone/>
            </a:pPr>
            <a:r>
              <a:rPr lang="en-US" b="1" dirty="0" smtClean="0"/>
              <a:t>clrscr();</a:t>
            </a:r>
          </a:p>
          <a:p>
            <a:pPr>
              <a:buNone/>
            </a:pPr>
            <a:r>
              <a:rPr lang="en-US" b="1" dirty="0" smtClean="0"/>
              <a:t>printf("Table of y(x)=2*x*x-x+1\n");</a:t>
            </a:r>
          </a:p>
          <a:p>
            <a:pPr>
              <a:buNone/>
            </a:pPr>
            <a:r>
              <a:rPr lang="en-US" b="1" dirty="0" smtClean="0"/>
              <a:t>table(y,0.0,2.0,0.5);</a:t>
            </a:r>
          </a:p>
          <a:p>
            <a:pPr>
              <a:buNone/>
            </a:pPr>
            <a:r>
              <a:rPr lang="en-US" b="1" dirty="0" smtClean="0"/>
              <a:t>printf("\</a:t>
            </a:r>
            <a:r>
              <a:rPr lang="en-US" b="1" dirty="0" err="1" smtClean="0"/>
              <a:t>nTable</a:t>
            </a:r>
            <a:r>
              <a:rPr lang="en-US" b="1" dirty="0" smtClean="0"/>
              <a:t> of </a:t>
            </a:r>
            <a:r>
              <a:rPr lang="en-US" b="1" dirty="0" err="1" smtClean="0"/>
              <a:t>cos</a:t>
            </a:r>
            <a:r>
              <a:rPr lang="en-US" b="1" dirty="0" smtClean="0"/>
              <a:t>(x)\n");</a:t>
            </a:r>
          </a:p>
          <a:p>
            <a:pPr>
              <a:buNone/>
            </a:pPr>
            <a:r>
              <a:rPr lang="en-US" b="1" dirty="0" smtClean="0"/>
              <a:t>table(cos,0.0,PI,0.5);</a:t>
            </a:r>
          </a:p>
          <a:p>
            <a:pPr>
              <a:buNone/>
            </a:pPr>
            <a:r>
              <a:rPr lang="en-US" b="1" dirty="0" smtClean="0"/>
              <a:t>getch();</a:t>
            </a:r>
          </a:p>
          <a:p>
            <a:pPr>
              <a:buNone/>
            </a:pPr>
            <a:r>
              <a:rPr lang="en-US" b="1" dirty="0" smtClean="0"/>
              <a:t>}</a:t>
            </a:r>
          </a:p>
          <a:p>
            <a:pPr>
              <a:buNone/>
            </a:pPr>
            <a:endParaRPr lang="en-US" b="1" dirty="0" smtClean="0"/>
          </a:p>
          <a:p>
            <a:pPr>
              <a:buNone/>
            </a:pPr>
            <a:r>
              <a:rPr lang="fr-FR" b="1" dirty="0" smtClean="0"/>
              <a:t>double table(double (*f)(),double min, double max, double </a:t>
            </a:r>
            <a:r>
              <a:rPr lang="fr-FR" b="1" dirty="0" err="1" smtClean="0"/>
              <a:t>step</a:t>
            </a:r>
            <a:r>
              <a:rPr lang="fr-FR" b="1" dirty="0" smtClean="0"/>
              <a:t>) //f=y</a:t>
            </a:r>
          </a:p>
          <a:p>
            <a:pPr>
              <a:buNone/>
            </a:pPr>
            <a:r>
              <a:rPr lang="en-US" b="1" dirty="0" smtClean="0"/>
              <a:t>{</a:t>
            </a:r>
          </a:p>
          <a:p>
            <a:pPr>
              <a:buNone/>
            </a:pPr>
            <a:r>
              <a:rPr lang="en-US" b="1" dirty="0" smtClean="0"/>
              <a:t>double </a:t>
            </a:r>
            <a:r>
              <a:rPr lang="en-US" b="1" dirty="0" err="1" smtClean="0"/>
              <a:t>a,value</a:t>
            </a:r>
            <a:r>
              <a:rPr lang="en-US" b="1" dirty="0" smtClean="0"/>
              <a:t>;</a:t>
            </a:r>
          </a:p>
          <a:p>
            <a:pPr>
              <a:buNone/>
            </a:pPr>
            <a:r>
              <a:rPr lang="en-US" b="1" dirty="0" smtClean="0"/>
              <a:t>for(a=</a:t>
            </a:r>
            <a:r>
              <a:rPr lang="en-US" b="1" dirty="0" err="1" smtClean="0"/>
              <a:t>min;a</a:t>
            </a:r>
            <a:r>
              <a:rPr lang="en-US" b="1" dirty="0" smtClean="0"/>
              <a:t>&lt;=</a:t>
            </a:r>
            <a:r>
              <a:rPr lang="en-US" b="1" dirty="0" err="1" smtClean="0"/>
              <a:t>max;a</a:t>
            </a:r>
            <a:r>
              <a:rPr lang="en-US" b="1" dirty="0" smtClean="0"/>
              <a:t>+=step)</a:t>
            </a:r>
          </a:p>
          <a:p>
            <a:pPr>
              <a:buNone/>
            </a:pPr>
            <a:r>
              <a:rPr lang="en-US" b="1" dirty="0" smtClean="0"/>
              <a:t>	{</a:t>
            </a:r>
          </a:p>
          <a:p>
            <a:pPr>
              <a:buNone/>
            </a:pPr>
            <a:r>
              <a:rPr lang="en-US" b="1" dirty="0" smtClean="0"/>
              <a:t>	value=(*f)(a);        //y(a)</a:t>
            </a:r>
          </a:p>
          <a:p>
            <a:pPr>
              <a:buNone/>
            </a:pPr>
            <a:r>
              <a:rPr lang="en-US" b="1" dirty="0" smtClean="0"/>
              <a:t>	printf("%5.2f %10.4f\n", a, value);</a:t>
            </a:r>
          </a:p>
          <a:p>
            <a:pPr>
              <a:buNone/>
            </a:pPr>
            <a:r>
              <a:rPr lang="en-US" b="1" dirty="0" smtClean="0"/>
              <a:t>	}</a:t>
            </a:r>
          </a:p>
          <a:p>
            <a:pPr>
              <a:buNone/>
            </a:pPr>
            <a:r>
              <a:rPr lang="en-US" b="1" dirty="0" smtClean="0"/>
              <a:t>return 0;</a:t>
            </a:r>
          </a:p>
          <a:p>
            <a:pPr>
              <a:buNone/>
            </a:pPr>
            <a:r>
              <a:rPr lang="en-US" b="1" dirty="0" smtClean="0"/>
              <a:t>}</a:t>
            </a:r>
          </a:p>
          <a:p>
            <a:pPr>
              <a:buNone/>
            </a:pPr>
            <a:endParaRPr lang="en-US" b="1" dirty="0" smtClean="0"/>
          </a:p>
          <a:p>
            <a:pPr>
              <a:buNone/>
            </a:pPr>
            <a:r>
              <a:rPr lang="en-US" b="1" dirty="0" smtClean="0"/>
              <a:t>double y(double x)</a:t>
            </a:r>
          </a:p>
          <a:p>
            <a:pPr>
              <a:buNone/>
            </a:pPr>
            <a:r>
              <a:rPr lang="en-US" b="1" dirty="0" smtClean="0"/>
              <a:t>{</a:t>
            </a:r>
          </a:p>
          <a:p>
            <a:pPr>
              <a:buNone/>
            </a:pPr>
            <a:r>
              <a:rPr lang="en-US" b="1" dirty="0" smtClean="0"/>
              <a:t>return (2*x*x-x+1);</a:t>
            </a:r>
          </a:p>
          <a:p>
            <a:pPr>
              <a:buNone/>
            </a:pPr>
            <a:r>
              <a:rPr lang="en-US" b="1" dirty="0" smtClean="0"/>
              <a:t>}</a:t>
            </a:r>
          </a:p>
        </p:txBody>
      </p:sp>
      <p:sp>
        <p:nvSpPr>
          <p:cNvPr id="6" name="Slide Number Placeholder 5"/>
          <p:cNvSpPr>
            <a:spLocks noGrp="1"/>
          </p:cNvSpPr>
          <p:nvPr>
            <p:ph type="sldNum" sz="quarter" idx="12"/>
          </p:nvPr>
        </p:nvSpPr>
        <p:spPr/>
        <p:txBody>
          <a:bodyPr/>
          <a:lstStyle/>
          <a:p>
            <a:fld id="{B6F15528-21DE-4FAA-801E-634DDDAF4B2B}" type="slidenum">
              <a:rPr lang="en-US" smtClean="0"/>
              <a:pPr/>
              <a:t>83</a:t>
            </a:fld>
            <a:endParaRPr lang="en-US"/>
          </a:p>
        </p:txBody>
      </p:sp>
      <p:sp>
        <p:nvSpPr>
          <p:cNvPr id="7" name="Rectangle 6"/>
          <p:cNvSpPr/>
          <p:nvPr/>
        </p:nvSpPr>
        <p:spPr>
          <a:xfrm>
            <a:off x="3352800" y="2209800"/>
            <a:ext cx="5564793" cy="830997"/>
          </a:xfrm>
          <a:prstGeom prst="rect">
            <a:avLst/>
          </a:prstGeom>
          <a:noFill/>
        </p:spPr>
        <p:txBody>
          <a:bodyPr wrap="none" lIns="91440" tIns="45720" rIns="91440" bIns="45720">
            <a:spAutoFit/>
          </a:bodyPr>
          <a:lstStyle/>
          <a:p>
            <a:pPr algn="ctr"/>
            <a:r>
              <a:rPr lang="en-US" sz="2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So function pointers can point to</a:t>
            </a:r>
          </a:p>
          <a:p>
            <a:pPr algn="ctr"/>
            <a:r>
              <a:rPr lang="en-US" sz="2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different functions at different times</a:t>
            </a:r>
            <a:endParaRPr lang="en-US" sz="2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ransition spd="med">
    <p:wipe/>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856488"/>
          </a:xfrm>
        </p:spPr>
        <p:txBody>
          <a:bodyPr/>
          <a:lstStyle/>
          <a:p>
            <a:r>
              <a:rPr lang="en-US" dirty="0" smtClean="0"/>
              <a:t>Applications of Pointer</a:t>
            </a:r>
            <a:endParaRPr lang="en-US" dirty="0"/>
          </a:p>
        </p:txBody>
      </p:sp>
      <p:sp>
        <p:nvSpPr>
          <p:cNvPr id="3" name="Content Placeholder 2"/>
          <p:cNvSpPr>
            <a:spLocks noGrp="1"/>
          </p:cNvSpPr>
          <p:nvPr>
            <p:ph idx="1"/>
          </p:nvPr>
        </p:nvSpPr>
        <p:spPr>
          <a:xfrm>
            <a:off x="457200" y="1676400"/>
            <a:ext cx="8229600" cy="4648200"/>
          </a:xfrm>
        </p:spPr>
        <p:txBody>
          <a:bodyPr>
            <a:normAutofit fontScale="92500" lnSpcReduction="20000"/>
          </a:bodyPr>
          <a:lstStyle/>
          <a:p>
            <a:pPr algn="just"/>
            <a:r>
              <a:rPr lang="en-US" dirty="0" smtClean="0"/>
              <a:t>Pointers use in our program, increases the overall execution speed of that program, since they refer to addresses. </a:t>
            </a:r>
          </a:p>
          <a:p>
            <a:pPr algn="just"/>
            <a:r>
              <a:rPr lang="en-US" dirty="0" smtClean="0"/>
              <a:t>Pointers provide a way to return multiple values from a called function to the calling function by using </a:t>
            </a:r>
            <a:r>
              <a:rPr lang="en-US" dirty="0" smtClean="0">
                <a:solidFill>
                  <a:srgbClr val="FF0000"/>
                </a:solidFill>
              </a:rPr>
              <a:t>call by reference</a:t>
            </a:r>
            <a:r>
              <a:rPr lang="en-US" dirty="0" smtClean="0"/>
              <a:t>.</a:t>
            </a:r>
          </a:p>
          <a:p>
            <a:pPr algn="just"/>
            <a:r>
              <a:rPr lang="en-US" dirty="0" smtClean="0"/>
              <a:t>Pointers provide an alternative way to access individual array elements.</a:t>
            </a:r>
          </a:p>
          <a:p>
            <a:pPr algn="just"/>
            <a:r>
              <a:rPr lang="en-US" dirty="0" smtClean="0"/>
              <a:t>Pointer is used for allocating memory at runtime (i.e. for dynamic memory allocation) so that use of memory can be optimized.</a:t>
            </a:r>
          </a:p>
          <a:p>
            <a:pPr algn="just"/>
            <a:r>
              <a:rPr lang="en-US" dirty="0" smtClean="0"/>
              <a:t>Pointers are used to create complex data structures such as linked lists, trees, graphs, etc.</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84</a:t>
            </a:fld>
            <a:endParaRPr lang="en-US"/>
          </a:p>
        </p:txBody>
      </p:sp>
    </p:spTree>
  </p:cSld>
  <p:clrMapOvr>
    <a:masterClrMapping/>
  </p:clrMapOvr>
  <p:transition spd="med">
    <p:wipe/>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endParaRPr lang="en-US" dirty="0"/>
          </a:p>
        </p:txBody>
      </p:sp>
      <p:sp>
        <p:nvSpPr>
          <p:cNvPr id="3" name="Content Placeholder 2"/>
          <p:cNvSpPr>
            <a:spLocks noGrp="1"/>
          </p:cNvSpPr>
          <p:nvPr>
            <p:ph idx="1"/>
          </p:nvPr>
        </p:nvSpPr>
        <p:spPr/>
        <p:txBody>
          <a:bodyPr/>
          <a:lstStyle/>
          <a:p>
            <a:pPr algn="just"/>
            <a:r>
              <a:rPr lang="en-US" dirty="0" smtClean="0"/>
              <a:t>Write a function that accepts a string and a character. The function should look for the first occurrence of the character in the string and return a pointer to that location.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85</a:t>
            </a:fld>
            <a:endParaRPr lang="en-US"/>
          </a:p>
        </p:txBody>
      </p:sp>
    </p:spTree>
  </p:cSld>
  <p:clrMapOvr>
    <a:masterClrMapping/>
  </p:clrMapOvr>
  <p:transition spd="med">
    <p:wipe/>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81000"/>
            <a:ext cx="8229600" cy="6324600"/>
          </a:xfrm>
        </p:spPr>
        <p:txBody>
          <a:bodyPr>
            <a:normAutofit fontScale="55000" lnSpcReduction="20000"/>
          </a:bodyPr>
          <a:lstStyle/>
          <a:p>
            <a:pPr>
              <a:buNone/>
            </a:pPr>
            <a:r>
              <a:rPr lang="en-US" b="1" dirty="0" smtClean="0"/>
              <a:t>char* fun(char [],char *);</a:t>
            </a:r>
          </a:p>
          <a:p>
            <a:pPr>
              <a:buNone/>
            </a:pPr>
            <a:r>
              <a:rPr lang="en-US" b="1" dirty="0" smtClean="0"/>
              <a:t>void main()</a:t>
            </a:r>
          </a:p>
          <a:p>
            <a:pPr>
              <a:buNone/>
            </a:pPr>
            <a:r>
              <a:rPr lang="en-US" b="1" dirty="0" smtClean="0"/>
              <a:t>{</a:t>
            </a:r>
          </a:p>
          <a:p>
            <a:pPr>
              <a:buNone/>
            </a:pPr>
            <a:r>
              <a:rPr lang="en-US" b="1" dirty="0" smtClean="0"/>
              <a:t>char string[20],character;</a:t>
            </a:r>
          </a:p>
          <a:p>
            <a:pPr>
              <a:buNone/>
            </a:pPr>
            <a:r>
              <a:rPr lang="en-US" b="1" dirty="0" smtClean="0"/>
              <a:t>char *pointer;</a:t>
            </a:r>
          </a:p>
          <a:p>
            <a:pPr>
              <a:buNone/>
            </a:pPr>
            <a:r>
              <a:rPr lang="en-US" b="1" dirty="0" smtClean="0"/>
              <a:t>clrscr();</a:t>
            </a:r>
          </a:p>
          <a:p>
            <a:pPr>
              <a:buNone/>
            </a:pPr>
            <a:r>
              <a:rPr lang="en-US" b="1" dirty="0" smtClean="0"/>
              <a:t>printf("\n Enter string:");</a:t>
            </a:r>
          </a:p>
          <a:p>
            <a:pPr>
              <a:buNone/>
            </a:pPr>
            <a:r>
              <a:rPr lang="en-US" b="1" dirty="0" smtClean="0"/>
              <a:t>gets(string);</a:t>
            </a:r>
          </a:p>
          <a:p>
            <a:pPr>
              <a:buNone/>
            </a:pPr>
            <a:r>
              <a:rPr lang="en-US" b="1" dirty="0" smtClean="0"/>
              <a:t>printf("\n Enter character:");</a:t>
            </a:r>
          </a:p>
          <a:p>
            <a:pPr>
              <a:buNone/>
            </a:pPr>
            <a:r>
              <a:rPr lang="en-US" b="1" dirty="0" smtClean="0"/>
              <a:t>scanf("%c", &amp;character);</a:t>
            </a:r>
          </a:p>
          <a:p>
            <a:pPr>
              <a:buNone/>
            </a:pPr>
            <a:r>
              <a:rPr lang="en-US" b="1" dirty="0" smtClean="0"/>
              <a:t>pointer=fun(string, &amp;character);</a:t>
            </a:r>
          </a:p>
          <a:p>
            <a:pPr>
              <a:buNone/>
            </a:pPr>
            <a:r>
              <a:rPr lang="en-US" b="1" dirty="0" smtClean="0"/>
              <a:t>printf("\n Character=%c Address=%u",*pointer, pointer);</a:t>
            </a:r>
          </a:p>
          <a:p>
            <a:pPr>
              <a:buNone/>
            </a:pPr>
            <a:r>
              <a:rPr lang="en-US" b="1" dirty="0" smtClean="0"/>
              <a:t>getch();</a:t>
            </a:r>
          </a:p>
          <a:p>
            <a:pPr>
              <a:buNone/>
            </a:pPr>
            <a:r>
              <a:rPr lang="en-US" b="1" dirty="0" smtClean="0"/>
              <a:t>}</a:t>
            </a:r>
          </a:p>
          <a:p>
            <a:pPr>
              <a:buNone/>
            </a:pPr>
            <a:r>
              <a:rPr lang="sv-SE" b="1" dirty="0" smtClean="0"/>
              <a:t>char *fun(char str[],char *c)</a:t>
            </a:r>
          </a:p>
          <a:p>
            <a:pPr>
              <a:buNone/>
            </a:pPr>
            <a:r>
              <a:rPr lang="en-US" b="1" dirty="0" smtClean="0"/>
              <a:t>{</a:t>
            </a:r>
          </a:p>
          <a:p>
            <a:pPr>
              <a:buNone/>
            </a:pPr>
            <a:r>
              <a:rPr lang="en-US" b="1" dirty="0" smtClean="0"/>
              <a:t>int i;</a:t>
            </a:r>
          </a:p>
          <a:p>
            <a:pPr>
              <a:buNone/>
            </a:pPr>
            <a:r>
              <a:rPr lang="en-US" b="1" dirty="0" smtClean="0"/>
              <a:t>for(i=0;str[i]!='\0';i++)</a:t>
            </a:r>
          </a:p>
          <a:p>
            <a:pPr>
              <a:buNone/>
            </a:pPr>
            <a:r>
              <a:rPr lang="en-US" b="1" dirty="0" smtClean="0"/>
              <a:t>	{</a:t>
            </a:r>
          </a:p>
          <a:p>
            <a:pPr>
              <a:buNone/>
            </a:pPr>
            <a:r>
              <a:rPr lang="en-US" b="1" dirty="0" smtClean="0"/>
              <a:t>	if(</a:t>
            </a:r>
            <a:r>
              <a:rPr lang="en-US" b="1" dirty="0" err="1" smtClean="0"/>
              <a:t>str</a:t>
            </a:r>
            <a:r>
              <a:rPr lang="en-US" b="1" dirty="0" smtClean="0"/>
              <a:t>[i]==*c)        //if(*(</a:t>
            </a:r>
            <a:r>
              <a:rPr lang="en-US" b="1" dirty="0" err="1" smtClean="0"/>
              <a:t>str+i</a:t>
            </a:r>
            <a:r>
              <a:rPr lang="en-US" b="1" dirty="0" smtClean="0"/>
              <a:t>)==*c)</a:t>
            </a:r>
          </a:p>
          <a:p>
            <a:pPr>
              <a:buNone/>
            </a:pPr>
            <a:r>
              <a:rPr lang="en-US" b="1" dirty="0" smtClean="0"/>
              <a:t>		{</a:t>
            </a:r>
          </a:p>
          <a:p>
            <a:pPr>
              <a:buNone/>
            </a:pPr>
            <a:r>
              <a:rPr lang="en-US" b="1" dirty="0" smtClean="0"/>
              <a:t>		printf("\n Character found");</a:t>
            </a:r>
          </a:p>
          <a:p>
            <a:pPr>
              <a:buNone/>
            </a:pPr>
            <a:r>
              <a:rPr lang="en-US" b="1" dirty="0" smtClean="0"/>
              <a:t>		break;</a:t>
            </a:r>
          </a:p>
          <a:p>
            <a:pPr>
              <a:buNone/>
            </a:pPr>
            <a:r>
              <a:rPr lang="en-US" b="1" dirty="0" smtClean="0"/>
              <a:t>		}</a:t>
            </a:r>
          </a:p>
          <a:p>
            <a:pPr>
              <a:buNone/>
            </a:pPr>
            <a:r>
              <a:rPr lang="en-US" b="1" dirty="0" smtClean="0"/>
              <a:t>	}</a:t>
            </a:r>
          </a:p>
          <a:p>
            <a:pPr>
              <a:buNone/>
            </a:pPr>
            <a:r>
              <a:rPr lang="en-US" b="1" dirty="0" smtClean="0"/>
              <a:t>return &amp;</a:t>
            </a:r>
            <a:r>
              <a:rPr lang="en-US" b="1" dirty="0" err="1" smtClean="0"/>
              <a:t>str</a:t>
            </a:r>
            <a:r>
              <a:rPr lang="en-US" b="1" dirty="0" smtClean="0"/>
              <a:t>[i];  //return (</a:t>
            </a:r>
            <a:r>
              <a:rPr lang="en-US" b="1" dirty="0" err="1" smtClean="0"/>
              <a:t>str+i</a:t>
            </a:r>
            <a:r>
              <a:rPr lang="en-US" b="1" dirty="0" smtClean="0"/>
              <a:t>);</a:t>
            </a:r>
          </a:p>
          <a:p>
            <a:pPr>
              <a:buNone/>
            </a:pPr>
            <a:r>
              <a:rPr lang="en-US" b="1" dirty="0" smtClean="0"/>
              <a:t>}</a:t>
            </a:r>
          </a:p>
        </p:txBody>
      </p:sp>
      <p:sp>
        <p:nvSpPr>
          <p:cNvPr id="6" name="Slide Number Placeholder 5"/>
          <p:cNvSpPr>
            <a:spLocks noGrp="1"/>
          </p:cNvSpPr>
          <p:nvPr>
            <p:ph type="sldNum" sz="quarter" idx="12"/>
          </p:nvPr>
        </p:nvSpPr>
        <p:spPr/>
        <p:txBody>
          <a:bodyPr/>
          <a:lstStyle/>
          <a:p>
            <a:fld id="{B6F15528-21DE-4FAA-801E-634DDDAF4B2B}" type="slidenum">
              <a:rPr lang="en-US" smtClean="0"/>
              <a:pPr/>
              <a:t>86</a:t>
            </a:fld>
            <a:endParaRPr lang="en-US"/>
          </a:p>
        </p:txBody>
      </p:sp>
    </p:spTree>
  </p:cSld>
  <p:clrMapOvr>
    <a:masterClrMapping/>
  </p:clrMapOvr>
  <p:transition spd="med">
    <p:wipe/>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0"/>
            <a:ext cx="3886200" cy="1143000"/>
          </a:xfrm>
        </p:spPr>
        <p:txBody>
          <a:bodyPr>
            <a:noAutofit/>
          </a:bodyPr>
          <a:lstStyle/>
          <a:p>
            <a:r>
              <a:rPr lang="en-US" sz="3200" b="1" dirty="0" smtClean="0">
                <a:solidFill>
                  <a:srgbClr val="FF0000"/>
                </a:solidFill>
              </a:rPr>
              <a:t>Problem</a:t>
            </a:r>
            <a:r>
              <a:rPr lang="en-US" sz="3200" b="1" dirty="0" smtClean="0">
                <a:solidFill>
                  <a:srgbClr val="FF0000"/>
                </a:solidFill>
              </a:rPr>
              <a:t/>
            </a:r>
            <a:br>
              <a:rPr lang="en-US" sz="3200" b="1" dirty="0" smtClean="0">
                <a:solidFill>
                  <a:srgbClr val="FF0000"/>
                </a:solidFill>
              </a:rPr>
            </a:br>
            <a:r>
              <a:rPr lang="en-US" sz="3200" b="1" dirty="0" smtClean="0">
                <a:solidFill>
                  <a:srgbClr val="FF0000"/>
                </a:solidFill>
              </a:rPr>
              <a:t>What is the output???</a:t>
            </a:r>
            <a:endParaRPr lang="en-US" sz="3200" b="1" dirty="0">
              <a:solidFill>
                <a:srgbClr val="FF0000"/>
              </a:solidFill>
            </a:endParaRPr>
          </a:p>
        </p:txBody>
      </p:sp>
      <p:sp>
        <p:nvSpPr>
          <p:cNvPr id="3" name="Content Placeholder 2"/>
          <p:cNvSpPr>
            <a:spLocks noGrp="1"/>
          </p:cNvSpPr>
          <p:nvPr>
            <p:ph idx="1"/>
          </p:nvPr>
        </p:nvSpPr>
        <p:spPr>
          <a:xfrm>
            <a:off x="152400" y="1219200"/>
            <a:ext cx="8686800" cy="5105400"/>
          </a:xfrm>
        </p:spPr>
        <p:txBody>
          <a:bodyPr>
            <a:normAutofit fontScale="77500" lnSpcReduction="20000"/>
          </a:bodyPr>
          <a:lstStyle/>
          <a:p>
            <a:pPr>
              <a:buNone/>
            </a:pPr>
            <a:r>
              <a:rPr lang="en-US" b="1" dirty="0" smtClean="0"/>
              <a:t>int main()</a:t>
            </a:r>
          </a:p>
          <a:p>
            <a:pPr>
              <a:buNone/>
            </a:pPr>
            <a:r>
              <a:rPr lang="en-US" b="1" dirty="0" smtClean="0"/>
              <a:t>{</a:t>
            </a:r>
          </a:p>
          <a:p>
            <a:pPr>
              <a:buNone/>
            </a:pPr>
            <a:r>
              <a:rPr lang="en-US" b="1" dirty="0" smtClean="0"/>
              <a:t>char *</a:t>
            </a:r>
            <a:r>
              <a:rPr lang="en-US" b="1" dirty="0" err="1" smtClean="0"/>
              <a:t>ppp</a:t>
            </a:r>
            <a:r>
              <a:rPr lang="en-US" b="1" dirty="0" smtClean="0"/>
              <a:t>="programming language";</a:t>
            </a:r>
          </a:p>
          <a:p>
            <a:pPr>
              <a:buNone/>
            </a:pPr>
            <a:r>
              <a:rPr lang="en-US" b="1" dirty="0" smtClean="0"/>
              <a:t>char **p=&amp;</a:t>
            </a:r>
            <a:r>
              <a:rPr lang="en-US" b="1" dirty="0" err="1" smtClean="0"/>
              <a:t>ppp</a:t>
            </a:r>
            <a:r>
              <a:rPr lang="en-US" b="1" dirty="0" smtClean="0"/>
              <a:t>;</a:t>
            </a:r>
          </a:p>
          <a:p>
            <a:pPr>
              <a:buNone/>
            </a:pPr>
            <a:r>
              <a:rPr lang="en-US" b="1" dirty="0" smtClean="0"/>
              <a:t>int pp;</a:t>
            </a:r>
          </a:p>
          <a:p>
            <a:pPr>
              <a:buNone/>
            </a:pPr>
            <a:r>
              <a:rPr lang="en-US" b="1" dirty="0" smtClean="0"/>
              <a:t>clrscr();</a:t>
            </a:r>
          </a:p>
          <a:p>
            <a:pPr>
              <a:buNone/>
            </a:pPr>
            <a:r>
              <a:rPr lang="en-US" b="1" dirty="0" smtClean="0"/>
              <a:t>printf("\n %s AND %s", *p, </a:t>
            </a:r>
            <a:r>
              <a:rPr lang="en-US" b="1" dirty="0" err="1" smtClean="0"/>
              <a:t>ppp</a:t>
            </a:r>
            <a:r>
              <a:rPr lang="en-US" b="1" dirty="0" smtClean="0"/>
              <a:t>);			</a:t>
            </a:r>
            <a:r>
              <a:rPr lang="en-US" b="1" dirty="0" smtClean="0">
                <a:solidFill>
                  <a:srgbClr val="FF0000"/>
                </a:solidFill>
              </a:rPr>
              <a:t>//p=&amp;</a:t>
            </a:r>
            <a:r>
              <a:rPr lang="en-US" b="1" dirty="0" err="1" smtClean="0">
                <a:solidFill>
                  <a:srgbClr val="FF0000"/>
                </a:solidFill>
              </a:rPr>
              <a:t>ppp</a:t>
            </a:r>
            <a:endParaRPr lang="en-US" b="1" dirty="0" smtClean="0">
              <a:solidFill>
                <a:srgbClr val="FF0000"/>
              </a:solidFill>
            </a:endParaRPr>
          </a:p>
          <a:p>
            <a:pPr>
              <a:buNone/>
            </a:pPr>
            <a:r>
              <a:rPr lang="en-US" b="1" dirty="0" smtClean="0"/>
              <a:t>pp=</a:t>
            </a:r>
            <a:r>
              <a:rPr lang="en-US" b="1" dirty="0" err="1" smtClean="0"/>
              <a:t>strlen</a:t>
            </a:r>
            <a:r>
              <a:rPr lang="en-US" b="1" dirty="0" smtClean="0"/>
              <a:t>(*p);</a:t>
            </a:r>
          </a:p>
          <a:p>
            <a:pPr>
              <a:buNone/>
            </a:pPr>
            <a:r>
              <a:rPr lang="en-US" b="1" dirty="0" smtClean="0"/>
              <a:t>printf("\n%4d\t%4d\t%4d\t%4d\t%4d\t", pp--,pp,++pp, pp++,--pp);</a:t>
            </a:r>
          </a:p>
          <a:p>
            <a:pPr>
              <a:buNone/>
            </a:pPr>
            <a:r>
              <a:rPr lang="en-US" b="1" dirty="0" smtClean="0"/>
              <a:t>if(</a:t>
            </a:r>
            <a:r>
              <a:rPr lang="en-US" b="1" dirty="0" err="1" smtClean="0"/>
              <a:t>strcmp</a:t>
            </a:r>
            <a:r>
              <a:rPr lang="en-US" b="1" dirty="0" smtClean="0"/>
              <a:t>("abandon", "abandonment")&lt;=0)</a:t>
            </a:r>
          </a:p>
          <a:p>
            <a:pPr>
              <a:buNone/>
            </a:pPr>
            <a:r>
              <a:rPr lang="en-US" b="1" dirty="0" smtClean="0"/>
              <a:t>	pp=10;</a:t>
            </a:r>
          </a:p>
          <a:p>
            <a:pPr>
              <a:buNone/>
            </a:pPr>
            <a:r>
              <a:rPr lang="en-US" b="1" dirty="0" smtClean="0"/>
              <a:t>printf("Value of pp=%d", pp);</a:t>
            </a:r>
          </a:p>
          <a:p>
            <a:pPr>
              <a:buNone/>
            </a:pPr>
            <a:r>
              <a:rPr lang="en-US" b="1" dirty="0" smtClean="0"/>
              <a:t>getch();</a:t>
            </a:r>
          </a:p>
          <a:p>
            <a:pPr>
              <a:buNone/>
            </a:pPr>
            <a:r>
              <a:rPr lang="en-US" b="1" dirty="0" smtClean="0"/>
              <a:t>return;</a:t>
            </a:r>
          </a:p>
          <a:p>
            <a:pPr>
              <a:buNone/>
            </a:pPr>
            <a:r>
              <a:rPr lang="en-US" b="1" dirty="0" smtClean="0"/>
              <a:t>}</a:t>
            </a:r>
          </a:p>
        </p:txBody>
      </p:sp>
      <p:sp>
        <p:nvSpPr>
          <p:cNvPr id="6" name="Slide Number Placeholder 5"/>
          <p:cNvSpPr>
            <a:spLocks noGrp="1"/>
          </p:cNvSpPr>
          <p:nvPr>
            <p:ph type="sldNum" sz="quarter" idx="12"/>
          </p:nvPr>
        </p:nvSpPr>
        <p:spPr/>
        <p:txBody>
          <a:bodyPr/>
          <a:lstStyle/>
          <a:p>
            <a:fld id="{B6F15528-21DE-4FAA-801E-634DDDAF4B2B}" type="slidenum">
              <a:rPr lang="en-US" smtClean="0"/>
              <a:pPr/>
              <a:t>87</a:t>
            </a:fld>
            <a:endParaRPr lang="en-US"/>
          </a:p>
        </p:txBody>
      </p:sp>
    </p:spTree>
  </p:cSld>
  <p:clrMapOvr>
    <a:masterClrMapping/>
  </p:clrMapOvr>
  <p:transition spd="med">
    <p:wipe/>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Leftovers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b="1" i="1" dirty="0" err="1" smtClean="0">
                <a:solidFill>
                  <a:srgbClr val="FF0000"/>
                </a:solidFill>
              </a:rPr>
              <a:t>strdup</a:t>
            </a:r>
            <a:r>
              <a:rPr lang="en-US" b="1" i="1" dirty="0" smtClean="0">
                <a:solidFill>
                  <a:srgbClr val="FF0000"/>
                </a:solidFill>
              </a:rPr>
              <a:t>()</a:t>
            </a:r>
            <a:r>
              <a:rPr lang="en-US" dirty="0" smtClean="0"/>
              <a:t>: (String Duplicate)</a:t>
            </a:r>
          </a:p>
          <a:p>
            <a:pPr algn="just"/>
            <a:r>
              <a:rPr lang="en-US" dirty="0" smtClean="0"/>
              <a:t>This is a string related library function defined via &lt;</a:t>
            </a:r>
            <a:r>
              <a:rPr lang="en-US" dirty="0" err="1" smtClean="0"/>
              <a:t>string.h</a:t>
            </a:r>
            <a:r>
              <a:rPr lang="en-US" dirty="0" smtClean="0"/>
              <a:t>&gt; header file.</a:t>
            </a:r>
          </a:p>
          <a:p>
            <a:pPr algn="just"/>
            <a:r>
              <a:rPr lang="en-US" dirty="0" smtClean="0"/>
              <a:t>This function copies one string into a newly created memory location.</a:t>
            </a:r>
          </a:p>
          <a:p>
            <a:pPr algn="just"/>
            <a:r>
              <a:rPr lang="en-US" dirty="0" smtClean="0"/>
              <a:t>Syntax: 	</a:t>
            </a:r>
            <a:r>
              <a:rPr lang="en-US" b="1" i="1" dirty="0" smtClean="0">
                <a:solidFill>
                  <a:srgbClr val="FF0000"/>
                </a:solidFill>
              </a:rPr>
              <a:t>char * </a:t>
            </a:r>
            <a:r>
              <a:rPr lang="en-US" b="1" i="1" dirty="0" err="1" smtClean="0">
                <a:solidFill>
                  <a:srgbClr val="FF0000"/>
                </a:solidFill>
              </a:rPr>
              <a:t>strdup</a:t>
            </a:r>
            <a:r>
              <a:rPr lang="en-US" b="1" i="1" dirty="0" smtClean="0">
                <a:solidFill>
                  <a:srgbClr val="FF0000"/>
                </a:solidFill>
              </a:rPr>
              <a:t>(string);</a:t>
            </a:r>
          </a:p>
          <a:p>
            <a:pPr algn="just"/>
            <a:r>
              <a:rPr lang="en-US" dirty="0" smtClean="0"/>
              <a:t>Thus the </a:t>
            </a:r>
            <a:r>
              <a:rPr lang="en-US" dirty="0" err="1" smtClean="0"/>
              <a:t>strdup</a:t>
            </a:r>
            <a:r>
              <a:rPr lang="en-US" dirty="0" smtClean="0"/>
              <a:t>() function takes a string as an argument, (allocates space by calling </a:t>
            </a:r>
            <a:r>
              <a:rPr lang="en-US" b="1" dirty="0" smtClean="0"/>
              <a:t>malloc</a:t>
            </a:r>
            <a:r>
              <a:rPr lang="en-US" dirty="0" smtClean="0"/>
              <a:t> implicitly to copy the string) and after copying returns a pointer to a character that is the address of the first character in the newly created memory location.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88</a:t>
            </a:fld>
            <a:endParaRPr lang="en-US"/>
          </a:p>
        </p:txBody>
      </p:sp>
    </p:spTree>
  </p:cSld>
  <p:clrMapOvr>
    <a:masterClrMapping/>
  </p:clrMapOvr>
  <p:transition spd="med">
    <p:wipe/>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fontScale="55000" lnSpcReduction="20000"/>
          </a:bodyPr>
          <a:lstStyle/>
          <a:p>
            <a:pPr>
              <a:buNone/>
            </a:pPr>
            <a:r>
              <a:rPr lang="en-US" b="1" dirty="0" smtClean="0"/>
              <a:t>#include &lt;</a:t>
            </a:r>
            <a:r>
              <a:rPr lang="en-US" b="1" dirty="0" err="1" smtClean="0"/>
              <a:t>string.h</a:t>
            </a:r>
            <a:r>
              <a:rPr lang="en-US" b="1" dirty="0" smtClean="0"/>
              <a:t>&gt;</a:t>
            </a:r>
          </a:p>
          <a:p>
            <a:pPr>
              <a:buNone/>
            </a:pPr>
            <a:r>
              <a:rPr lang="en-US" b="1" dirty="0" smtClean="0"/>
              <a:t>void main()</a:t>
            </a:r>
          </a:p>
          <a:p>
            <a:pPr>
              <a:buNone/>
            </a:pPr>
            <a:r>
              <a:rPr lang="en-US" b="1" dirty="0" smtClean="0"/>
              <a:t>{</a:t>
            </a:r>
          </a:p>
          <a:p>
            <a:pPr>
              <a:buNone/>
            </a:pPr>
            <a:r>
              <a:rPr lang="en-US" b="1" dirty="0" smtClean="0"/>
              <a:t>char </a:t>
            </a:r>
            <a:r>
              <a:rPr lang="en-US" b="1" dirty="0" err="1" smtClean="0"/>
              <a:t>str</a:t>
            </a:r>
            <a:r>
              <a:rPr lang="en-US" b="1" dirty="0" smtClean="0"/>
              <a:t>[20]="Nanda </a:t>
            </a:r>
            <a:r>
              <a:rPr lang="en-US" b="1" dirty="0" err="1" smtClean="0"/>
              <a:t>Kishor</a:t>
            </a:r>
            <a:r>
              <a:rPr lang="en-US" b="1" dirty="0" smtClean="0"/>
              <a:t> Ray";</a:t>
            </a:r>
          </a:p>
          <a:p>
            <a:pPr>
              <a:buNone/>
            </a:pPr>
            <a:r>
              <a:rPr lang="en-US" b="1" dirty="0" smtClean="0"/>
              <a:t>char *</a:t>
            </a:r>
            <a:r>
              <a:rPr lang="en-US" b="1" dirty="0" err="1" smtClean="0"/>
              <a:t>dup_str</a:t>
            </a:r>
            <a:r>
              <a:rPr lang="en-US" b="1" dirty="0" smtClean="0"/>
              <a:t>;</a:t>
            </a:r>
          </a:p>
          <a:p>
            <a:pPr>
              <a:buNone/>
            </a:pPr>
            <a:r>
              <a:rPr lang="en-US" b="1" dirty="0" smtClean="0"/>
              <a:t>int i;</a:t>
            </a:r>
          </a:p>
          <a:p>
            <a:pPr>
              <a:buNone/>
            </a:pPr>
            <a:r>
              <a:rPr lang="en-US" b="1" dirty="0" smtClean="0"/>
              <a:t>clrscr();</a:t>
            </a:r>
          </a:p>
          <a:p>
            <a:pPr>
              <a:buNone/>
            </a:pPr>
            <a:r>
              <a:rPr lang="en-US" b="1" dirty="0" err="1" smtClean="0"/>
              <a:t>dup_str</a:t>
            </a:r>
            <a:r>
              <a:rPr lang="en-US" b="1" dirty="0" smtClean="0"/>
              <a:t>=</a:t>
            </a:r>
            <a:r>
              <a:rPr lang="en-US" b="1" dirty="0" err="1" smtClean="0"/>
              <a:t>strdup</a:t>
            </a:r>
            <a:r>
              <a:rPr lang="en-US" b="1" dirty="0" smtClean="0"/>
              <a:t>(</a:t>
            </a:r>
            <a:r>
              <a:rPr lang="en-US" b="1" dirty="0" err="1" smtClean="0"/>
              <a:t>str</a:t>
            </a:r>
            <a:r>
              <a:rPr lang="en-US" b="1" dirty="0" smtClean="0"/>
              <a:t>);</a:t>
            </a:r>
          </a:p>
          <a:p>
            <a:pPr>
              <a:buNone/>
            </a:pPr>
            <a:r>
              <a:rPr lang="en-US" b="1" dirty="0" smtClean="0"/>
              <a:t>for(i=0;i&lt;</a:t>
            </a:r>
            <a:r>
              <a:rPr lang="en-US" b="1" dirty="0" err="1" smtClean="0"/>
              <a:t>strlen</a:t>
            </a:r>
            <a:r>
              <a:rPr lang="en-US" b="1" dirty="0" smtClean="0"/>
              <a:t>(</a:t>
            </a:r>
            <a:r>
              <a:rPr lang="en-US" b="1" dirty="0" err="1" smtClean="0"/>
              <a:t>str</a:t>
            </a:r>
            <a:r>
              <a:rPr lang="en-US" b="1" dirty="0" smtClean="0"/>
              <a:t>);i++)</a:t>
            </a:r>
          </a:p>
          <a:p>
            <a:pPr>
              <a:buNone/>
            </a:pPr>
            <a:r>
              <a:rPr lang="nn-NO" b="1" dirty="0" smtClean="0"/>
              <a:t>printf("\nstr[%d]=%u",i,&amp;str[i]);</a:t>
            </a:r>
          </a:p>
          <a:p>
            <a:pPr>
              <a:buNone/>
            </a:pPr>
            <a:r>
              <a:rPr lang="en-US" b="1" dirty="0" smtClean="0"/>
              <a:t>printf("\</a:t>
            </a:r>
            <a:r>
              <a:rPr lang="en-US" b="1" dirty="0" err="1" smtClean="0"/>
              <a:t>nstr</a:t>
            </a:r>
            <a:r>
              <a:rPr lang="en-US" b="1" dirty="0" smtClean="0"/>
              <a:t>=%</a:t>
            </a:r>
            <a:r>
              <a:rPr lang="en-US" b="1" dirty="0" err="1" smtClean="0"/>
              <a:t>u",&amp;str</a:t>
            </a:r>
            <a:r>
              <a:rPr lang="en-US" b="1" dirty="0" smtClean="0"/>
              <a:t>);</a:t>
            </a:r>
          </a:p>
          <a:p>
            <a:pPr>
              <a:buNone/>
            </a:pPr>
            <a:endParaRPr lang="en-US" b="1" dirty="0" smtClean="0"/>
          </a:p>
          <a:p>
            <a:pPr>
              <a:buNone/>
            </a:pPr>
            <a:r>
              <a:rPr lang="en-US" b="1" dirty="0" smtClean="0"/>
              <a:t>for(i=0;i&lt;</a:t>
            </a:r>
            <a:r>
              <a:rPr lang="en-US" b="1" dirty="0" err="1" smtClean="0"/>
              <a:t>strlen</a:t>
            </a:r>
            <a:r>
              <a:rPr lang="en-US" b="1" dirty="0" smtClean="0"/>
              <a:t>(</a:t>
            </a:r>
            <a:r>
              <a:rPr lang="en-US" b="1" dirty="0" err="1" smtClean="0"/>
              <a:t>str</a:t>
            </a:r>
            <a:r>
              <a:rPr lang="en-US" b="1" dirty="0" smtClean="0"/>
              <a:t>);i++)</a:t>
            </a:r>
          </a:p>
          <a:p>
            <a:pPr>
              <a:buNone/>
            </a:pPr>
            <a:r>
              <a:rPr lang="en-US" b="1" dirty="0" smtClean="0"/>
              <a:t>printf("\</a:t>
            </a:r>
            <a:r>
              <a:rPr lang="en-US" b="1" dirty="0" err="1" smtClean="0"/>
              <a:t>ndup_str</a:t>
            </a:r>
            <a:r>
              <a:rPr lang="en-US" b="1" dirty="0" smtClean="0"/>
              <a:t>[%d]=%</a:t>
            </a:r>
            <a:r>
              <a:rPr lang="en-US" b="1" dirty="0" err="1" smtClean="0"/>
              <a:t>u",i,&amp;dup_str</a:t>
            </a:r>
            <a:r>
              <a:rPr lang="en-US" b="1" dirty="0" smtClean="0"/>
              <a:t>[i]);</a:t>
            </a:r>
          </a:p>
          <a:p>
            <a:pPr>
              <a:buNone/>
            </a:pPr>
            <a:r>
              <a:rPr lang="nl-NL" b="1" dirty="0" smtClean="0"/>
              <a:t>printf("\n&amp;dup_str=%u,dup_str=%u",&amp;dup_str,dup_str);</a:t>
            </a:r>
          </a:p>
          <a:p>
            <a:pPr>
              <a:buNone/>
            </a:pPr>
            <a:endParaRPr lang="en-US" b="1" dirty="0" smtClean="0"/>
          </a:p>
          <a:p>
            <a:pPr>
              <a:buNone/>
            </a:pPr>
            <a:r>
              <a:rPr lang="en-US" b="1" dirty="0" smtClean="0"/>
              <a:t>printf("\</a:t>
            </a:r>
            <a:r>
              <a:rPr lang="en-US" b="1" dirty="0" err="1" smtClean="0"/>
              <a:t>nsize</a:t>
            </a:r>
            <a:r>
              <a:rPr lang="en-US" b="1" dirty="0" smtClean="0"/>
              <a:t> of </a:t>
            </a:r>
            <a:r>
              <a:rPr lang="en-US" b="1" dirty="0" err="1" smtClean="0"/>
              <a:t>dup_str</a:t>
            </a:r>
            <a:r>
              <a:rPr lang="en-US" b="1" dirty="0" smtClean="0"/>
              <a:t>=%</a:t>
            </a:r>
            <a:r>
              <a:rPr lang="en-US" b="1" dirty="0" err="1" smtClean="0"/>
              <a:t>d",sizeof</a:t>
            </a:r>
            <a:r>
              <a:rPr lang="en-US" b="1" dirty="0" smtClean="0"/>
              <a:t>(</a:t>
            </a:r>
            <a:r>
              <a:rPr lang="en-US" b="1" dirty="0" err="1" smtClean="0"/>
              <a:t>dup_str</a:t>
            </a:r>
            <a:r>
              <a:rPr lang="en-US" b="1" dirty="0" smtClean="0"/>
              <a:t>));</a:t>
            </a:r>
          </a:p>
          <a:p>
            <a:pPr>
              <a:buNone/>
            </a:pPr>
            <a:endParaRPr lang="en-US" b="1" dirty="0" smtClean="0"/>
          </a:p>
          <a:p>
            <a:pPr>
              <a:buNone/>
            </a:pPr>
            <a:r>
              <a:rPr lang="en-US" b="1" dirty="0" smtClean="0"/>
              <a:t>printf("\</a:t>
            </a:r>
            <a:r>
              <a:rPr lang="en-US" b="1" dirty="0" err="1" smtClean="0"/>
              <a:t>nstr</a:t>
            </a:r>
            <a:r>
              <a:rPr lang="en-US" b="1" dirty="0" smtClean="0"/>
              <a:t> contains:%</a:t>
            </a:r>
            <a:r>
              <a:rPr lang="en-US" b="1" dirty="0" err="1" smtClean="0"/>
              <a:t>s",str</a:t>
            </a:r>
            <a:r>
              <a:rPr lang="en-US" b="1" dirty="0" smtClean="0"/>
              <a:t>);</a:t>
            </a:r>
          </a:p>
          <a:p>
            <a:pPr>
              <a:buNone/>
            </a:pPr>
            <a:r>
              <a:rPr lang="en-US" b="1" dirty="0" smtClean="0"/>
              <a:t>printf("\</a:t>
            </a:r>
            <a:r>
              <a:rPr lang="en-US" b="1" dirty="0" err="1" smtClean="0"/>
              <a:t>ndup_str</a:t>
            </a:r>
            <a:r>
              <a:rPr lang="en-US" b="1" dirty="0" smtClean="0"/>
              <a:t> contains:%</a:t>
            </a:r>
            <a:r>
              <a:rPr lang="en-US" b="1" dirty="0" err="1" smtClean="0"/>
              <a:t>s",dup_str</a:t>
            </a:r>
            <a:r>
              <a:rPr lang="en-US" b="1" dirty="0" smtClean="0"/>
              <a:t>);</a:t>
            </a:r>
          </a:p>
          <a:p>
            <a:pPr>
              <a:buNone/>
            </a:pPr>
            <a:r>
              <a:rPr lang="en-US" b="1" dirty="0" smtClean="0"/>
              <a:t>free(</a:t>
            </a:r>
            <a:r>
              <a:rPr lang="en-US" b="1" dirty="0" err="1" smtClean="0"/>
              <a:t>dup_str</a:t>
            </a:r>
            <a:r>
              <a:rPr lang="en-US" b="1" dirty="0" smtClean="0"/>
              <a:t>);</a:t>
            </a:r>
          </a:p>
          <a:p>
            <a:pPr>
              <a:buNone/>
            </a:pPr>
            <a:r>
              <a:rPr lang="en-US" b="1" dirty="0" smtClean="0"/>
              <a:t>getch();</a:t>
            </a:r>
          </a:p>
          <a:p>
            <a:pPr>
              <a:buNone/>
            </a:pPr>
            <a:r>
              <a:rPr lang="en-US" b="1" dirty="0" smtClean="0"/>
              <a:t>}</a:t>
            </a:r>
          </a:p>
        </p:txBody>
      </p:sp>
      <p:sp>
        <p:nvSpPr>
          <p:cNvPr id="6" name="Slide Number Placeholder 5"/>
          <p:cNvSpPr>
            <a:spLocks noGrp="1"/>
          </p:cNvSpPr>
          <p:nvPr>
            <p:ph type="sldNum" sz="quarter" idx="12"/>
          </p:nvPr>
        </p:nvSpPr>
        <p:spPr/>
        <p:txBody>
          <a:bodyPr/>
          <a:lstStyle/>
          <a:p>
            <a:fld id="{B6F15528-21DE-4FAA-801E-634DDDAF4B2B}" type="slidenum">
              <a:rPr lang="en-US" smtClean="0"/>
              <a:pPr/>
              <a:t>89</a:t>
            </a:fld>
            <a:endParaRPr lang="en-US"/>
          </a:p>
        </p:txBody>
      </p:sp>
    </p:spTree>
  </p:cSld>
  <p:clrMapOvr>
    <a:masterClrMapping/>
  </p:clrMapOvr>
  <p:transition spd="med">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Pointer…</a:t>
            </a:r>
            <a:endParaRPr lang="en-US" dirty="0"/>
          </a:p>
        </p:txBody>
      </p:sp>
      <p:sp>
        <p:nvSpPr>
          <p:cNvPr id="3" name="Content Placeholder 2"/>
          <p:cNvSpPr>
            <a:spLocks noGrp="1"/>
          </p:cNvSpPr>
          <p:nvPr>
            <p:ph idx="1"/>
          </p:nvPr>
        </p:nvSpPr>
        <p:spPr/>
        <p:txBody>
          <a:bodyPr/>
          <a:lstStyle/>
          <a:p>
            <a:pPr algn="just"/>
            <a:r>
              <a:rPr lang="en-US" dirty="0" smtClean="0"/>
              <a:t>As we can see, the value of the variable </a:t>
            </a:r>
            <a:r>
              <a:rPr lang="en-US" i="1" dirty="0" smtClean="0"/>
              <a:t>p </a:t>
            </a:r>
            <a:r>
              <a:rPr lang="en-US" dirty="0" smtClean="0"/>
              <a:t>is the address of the variable </a:t>
            </a:r>
            <a:r>
              <a:rPr lang="en-US" i="1" dirty="0" smtClean="0"/>
              <a:t>a</a:t>
            </a:r>
            <a:r>
              <a:rPr lang="en-US" dirty="0" smtClean="0"/>
              <a:t>, so the value of </a:t>
            </a:r>
            <a:r>
              <a:rPr lang="en-US" i="1" dirty="0" smtClean="0"/>
              <a:t>a </a:t>
            </a:r>
            <a:r>
              <a:rPr lang="en-US" dirty="0" smtClean="0"/>
              <a:t>can be accessed by using the value of </a:t>
            </a:r>
            <a:r>
              <a:rPr lang="en-US" i="1" dirty="0" smtClean="0"/>
              <a:t>p </a:t>
            </a:r>
            <a:r>
              <a:rPr lang="en-US" dirty="0" smtClean="0"/>
              <a:t>(</a:t>
            </a:r>
            <a:r>
              <a:rPr lang="en-US" dirty="0" smtClean="0">
                <a:solidFill>
                  <a:srgbClr val="FF0000"/>
                </a:solidFill>
              </a:rPr>
              <a:t>by doing something</a:t>
            </a:r>
            <a:r>
              <a:rPr lang="en-US" dirty="0" smtClean="0"/>
              <a:t>).</a:t>
            </a:r>
          </a:p>
          <a:p>
            <a:pPr algn="just"/>
            <a:r>
              <a:rPr lang="en-US" dirty="0" smtClean="0"/>
              <a:t>We can say that the variable </a:t>
            </a:r>
            <a:r>
              <a:rPr lang="en-US" i="1" dirty="0" smtClean="0"/>
              <a:t>p “points to”</a:t>
            </a:r>
            <a:r>
              <a:rPr lang="en-US" dirty="0" smtClean="0"/>
              <a:t> the variable </a:t>
            </a:r>
            <a:r>
              <a:rPr lang="en-US" i="1" dirty="0" smtClean="0"/>
              <a:t>a</a:t>
            </a:r>
            <a:r>
              <a:rPr lang="en-US" dirty="0" smtClean="0"/>
              <a:t>.</a:t>
            </a:r>
          </a:p>
          <a:p>
            <a:pPr algn="just"/>
            <a:r>
              <a:rPr lang="en-US" dirty="0" smtClean="0"/>
              <a:t>Hence, </a:t>
            </a:r>
            <a:r>
              <a:rPr lang="en-US" i="1" dirty="0" smtClean="0"/>
              <a:t>p </a:t>
            </a:r>
            <a:r>
              <a:rPr lang="en-US" dirty="0" smtClean="0"/>
              <a:t>gets the name </a:t>
            </a:r>
            <a:r>
              <a:rPr lang="en-US" dirty="0" smtClean="0">
                <a:solidFill>
                  <a:srgbClr val="FF0000"/>
                </a:solidFill>
              </a:rPr>
              <a:t>pointer</a:t>
            </a:r>
            <a:r>
              <a:rPr lang="en-US" dirty="0" smtClean="0"/>
              <a:t>.</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transition spd="med">
    <p:wipe/>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6858000" cy="932688"/>
          </a:xfrm>
        </p:spPr>
        <p:txBody>
          <a:bodyPr/>
          <a:lstStyle/>
          <a:p>
            <a:r>
              <a:rPr lang="en-US" dirty="0" smtClean="0"/>
              <a:t>Memory related functions</a:t>
            </a:r>
            <a:endParaRPr lang="en-US" dirty="0"/>
          </a:p>
        </p:txBody>
      </p:sp>
      <p:sp>
        <p:nvSpPr>
          <p:cNvPr id="3" name="Content Placeholder 2"/>
          <p:cNvSpPr>
            <a:spLocks noGrp="1"/>
          </p:cNvSpPr>
          <p:nvPr>
            <p:ph idx="1"/>
          </p:nvPr>
        </p:nvSpPr>
        <p:spPr>
          <a:xfrm>
            <a:off x="457200" y="1447800"/>
            <a:ext cx="8229600" cy="4876800"/>
          </a:xfrm>
        </p:spPr>
        <p:txBody>
          <a:bodyPr>
            <a:normAutofit fontScale="92500" lnSpcReduction="10000"/>
          </a:bodyPr>
          <a:lstStyle/>
          <a:p>
            <a:r>
              <a:rPr lang="en-US" dirty="0" smtClean="0"/>
              <a:t>The following function are defined via &lt;</a:t>
            </a:r>
            <a:r>
              <a:rPr lang="en-US" dirty="0" err="1" smtClean="0"/>
              <a:t>mem.h</a:t>
            </a:r>
            <a:r>
              <a:rPr lang="en-US" dirty="0" smtClean="0"/>
              <a:t>&gt;.</a:t>
            </a:r>
          </a:p>
          <a:p>
            <a:pPr lvl="1"/>
            <a:r>
              <a:rPr lang="en-US" dirty="0" err="1" smtClean="0"/>
              <a:t>memset</a:t>
            </a:r>
            <a:r>
              <a:rPr lang="en-US" dirty="0" smtClean="0"/>
              <a:t>()</a:t>
            </a:r>
          </a:p>
          <a:p>
            <a:pPr lvl="1"/>
            <a:r>
              <a:rPr lang="en-US" dirty="0" err="1" smtClean="0"/>
              <a:t>memcpy</a:t>
            </a:r>
            <a:r>
              <a:rPr lang="en-US" dirty="0" smtClean="0"/>
              <a:t>()</a:t>
            </a:r>
          </a:p>
          <a:p>
            <a:pPr lvl="1"/>
            <a:r>
              <a:rPr lang="en-US" dirty="0" err="1" smtClean="0"/>
              <a:t>memmove</a:t>
            </a:r>
            <a:r>
              <a:rPr lang="en-US" dirty="0" smtClean="0"/>
              <a:t>()</a:t>
            </a:r>
          </a:p>
          <a:p>
            <a:endParaRPr lang="en-US" b="1" i="1" dirty="0" smtClean="0"/>
          </a:p>
          <a:p>
            <a:pPr algn="just"/>
            <a:r>
              <a:rPr lang="en-US" b="1" i="1" dirty="0" err="1" smtClean="0">
                <a:solidFill>
                  <a:srgbClr val="FF0000"/>
                </a:solidFill>
              </a:rPr>
              <a:t>memset</a:t>
            </a:r>
            <a:r>
              <a:rPr lang="en-US" b="1" i="1" dirty="0" smtClean="0">
                <a:solidFill>
                  <a:srgbClr val="FF0000"/>
                </a:solidFill>
              </a:rPr>
              <a:t>()</a:t>
            </a:r>
            <a:r>
              <a:rPr lang="en-US" dirty="0" smtClean="0"/>
              <a:t> : This function is used to set the first n bytes of the array s to the character c. The function prototype is:</a:t>
            </a:r>
          </a:p>
          <a:p>
            <a:pPr algn="just">
              <a:buNone/>
            </a:pPr>
            <a:r>
              <a:rPr lang="en-US" dirty="0" smtClean="0"/>
              <a:t>		</a:t>
            </a:r>
            <a:r>
              <a:rPr lang="en-US" b="1" i="1" dirty="0" smtClean="0">
                <a:solidFill>
                  <a:srgbClr val="FF0000"/>
                </a:solidFill>
              </a:rPr>
              <a:t>void *</a:t>
            </a:r>
            <a:r>
              <a:rPr lang="en-US" b="1" i="1" dirty="0" err="1" smtClean="0">
                <a:solidFill>
                  <a:srgbClr val="FF0000"/>
                </a:solidFill>
              </a:rPr>
              <a:t>memset</a:t>
            </a:r>
            <a:r>
              <a:rPr lang="en-US" b="1" i="1" dirty="0" smtClean="0">
                <a:solidFill>
                  <a:srgbClr val="FF0000"/>
                </a:solidFill>
              </a:rPr>
              <a:t>(void *s, int c, int n);</a:t>
            </a:r>
          </a:p>
          <a:p>
            <a:pPr algn="just">
              <a:buNone/>
            </a:pPr>
            <a:r>
              <a:rPr lang="en-US" dirty="0" smtClean="0"/>
              <a:t>	Return value: Returns the string.</a:t>
            </a:r>
          </a:p>
          <a:p>
            <a:pPr algn="just">
              <a:buNone/>
            </a:pPr>
            <a:r>
              <a:rPr lang="en-US" dirty="0" smtClean="0"/>
              <a:t>	Note: Although c is of type </a:t>
            </a:r>
            <a:r>
              <a:rPr lang="en-US" i="1" dirty="0" smtClean="0"/>
              <a:t>int</a:t>
            </a:r>
            <a:r>
              <a:rPr lang="en-US" dirty="0" smtClean="0"/>
              <a:t>, it is treated as a type </a:t>
            </a:r>
            <a:r>
              <a:rPr lang="en-US" i="1" dirty="0" smtClean="0"/>
              <a:t>char</a:t>
            </a:r>
            <a:r>
              <a:rPr lang="en-US" dirty="0" smtClean="0"/>
              <a:t>. In other words, only the low-order byte is used, thus we can specify values of c only in the range 0 to 255 for unsigned string 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90</a:t>
            </a:fld>
            <a:endParaRPr lang="en-US"/>
          </a:p>
        </p:txBody>
      </p:sp>
    </p:spTree>
  </p:cSld>
  <p:clrMapOvr>
    <a:masterClrMapping/>
  </p:clrMapOvr>
  <p:transition spd="med">
    <p:wipe/>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fontScale="92500" lnSpcReduction="20000"/>
          </a:bodyPr>
          <a:lstStyle/>
          <a:p>
            <a:pPr>
              <a:buNone/>
            </a:pPr>
            <a:r>
              <a:rPr lang="en-US" b="1" dirty="0" smtClean="0">
                <a:latin typeface="Times New Roman" pitchFamily="18" charset="0"/>
                <a:cs typeface="Times New Roman" pitchFamily="18" charset="0"/>
              </a:rPr>
              <a:t>#include &lt;</a:t>
            </a:r>
            <a:r>
              <a:rPr lang="en-US" b="1" dirty="0" err="1" smtClean="0">
                <a:latin typeface="Times New Roman" pitchFamily="18" charset="0"/>
                <a:cs typeface="Times New Roman" pitchFamily="18" charset="0"/>
              </a:rPr>
              <a:t>mem.h</a:t>
            </a:r>
            <a:r>
              <a:rPr lang="en-US" b="1" dirty="0" smtClean="0">
                <a:latin typeface="Times New Roman" pitchFamily="18" charset="0"/>
                <a:cs typeface="Times New Roman" pitchFamily="18" charset="0"/>
              </a:rPr>
              <a:t>&gt;</a:t>
            </a:r>
          </a:p>
          <a:p>
            <a:pPr>
              <a:buNone/>
            </a:pPr>
            <a:r>
              <a:rPr lang="en-US" b="1" dirty="0" smtClean="0">
                <a:latin typeface="Times New Roman" pitchFamily="18" charset="0"/>
                <a:cs typeface="Times New Roman" pitchFamily="18" charset="0"/>
              </a:rPr>
              <a:t>#include &lt;</a:t>
            </a:r>
            <a:r>
              <a:rPr lang="en-US" b="1" dirty="0" err="1" smtClean="0">
                <a:latin typeface="Times New Roman" pitchFamily="18" charset="0"/>
                <a:cs typeface="Times New Roman" pitchFamily="18" charset="0"/>
              </a:rPr>
              <a:t>string.h</a:t>
            </a:r>
            <a:r>
              <a:rPr lang="en-US" b="1" dirty="0" smtClean="0">
                <a:latin typeface="Times New Roman" pitchFamily="18" charset="0"/>
                <a:cs typeface="Times New Roman" pitchFamily="18" charset="0"/>
              </a:rPr>
              <a:t>&gt;</a:t>
            </a:r>
          </a:p>
          <a:p>
            <a:pPr>
              <a:buNone/>
            </a:pPr>
            <a:r>
              <a:rPr lang="en-US" b="1" dirty="0" smtClean="0">
                <a:latin typeface="Times New Roman" pitchFamily="18" charset="0"/>
                <a:cs typeface="Times New Roman" pitchFamily="18" charset="0"/>
              </a:rPr>
              <a:t>#include &lt;stdio.h&gt;</a:t>
            </a:r>
          </a:p>
          <a:p>
            <a:pPr>
              <a:buNone/>
            </a:pPr>
            <a:r>
              <a:rPr lang="en-US" b="1" dirty="0" smtClean="0">
                <a:latin typeface="Times New Roman" pitchFamily="18" charset="0"/>
                <a:cs typeface="Times New Roman" pitchFamily="18" charset="0"/>
              </a:rPr>
              <a:t>void main()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char a[]="Hello World";</a:t>
            </a:r>
          </a:p>
          <a:p>
            <a:pPr>
              <a:buNone/>
            </a:pPr>
            <a:r>
              <a:rPr lang="en-US" b="1" dirty="0" smtClean="0">
                <a:latin typeface="Times New Roman" pitchFamily="18" charset="0"/>
                <a:cs typeface="Times New Roman" pitchFamily="18" charset="0"/>
              </a:rPr>
              <a:t>int i;</a:t>
            </a:r>
          </a:p>
          <a:p>
            <a:pPr>
              <a:buNone/>
            </a:pPr>
            <a:r>
              <a:rPr lang="en-US" b="1" dirty="0" smtClean="0">
                <a:latin typeface="Times New Roman" pitchFamily="18" charset="0"/>
                <a:cs typeface="Times New Roman" pitchFamily="18" charset="0"/>
              </a:rPr>
              <a:t>clrscr();</a:t>
            </a:r>
          </a:p>
          <a:p>
            <a:pPr>
              <a:buNone/>
            </a:pPr>
            <a:r>
              <a:rPr lang="en-US" b="1" dirty="0" smtClean="0">
                <a:latin typeface="Times New Roman" pitchFamily="18" charset="0"/>
                <a:cs typeface="Times New Roman" pitchFamily="18" charset="0"/>
              </a:rPr>
              <a:t>printf("Before </a:t>
            </a:r>
            <a:r>
              <a:rPr lang="en-US" b="1" dirty="0" err="1" smtClean="0">
                <a:latin typeface="Times New Roman" pitchFamily="18" charset="0"/>
                <a:cs typeface="Times New Roman" pitchFamily="18" charset="0"/>
              </a:rPr>
              <a:t>memset</a:t>
            </a:r>
            <a:r>
              <a:rPr lang="en-US" b="1" dirty="0" smtClean="0">
                <a:latin typeface="Times New Roman" pitchFamily="18" charset="0"/>
                <a:cs typeface="Times New Roman" pitchFamily="18" charset="0"/>
              </a:rPr>
              <a:t>:%s", a);</a:t>
            </a:r>
          </a:p>
          <a:p>
            <a:pPr>
              <a:buNone/>
            </a:pPr>
            <a:r>
              <a:rPr lang="en-US" b="1" dirty="0" smtClean="0">
                <a:latin typeface="Times New Roman" pitchFamily="18" charset="0"/>
                <a:cs typeface="Times New Roman" pitchFamily="18" charset="0"/>
              </a:rPr>
              <a:t>printf("After </a:t>
            </a:r>
            <a:r>
              <a:rPr lang="en-US" b="1" dirty="0" err="1" smtClean="0">
                <a:latin typeface="Times New Roman" pitchFamily="18" charset="0"/>
                <a:cs typeface="Times New Roman" pitchFamily="18" charset="0"/>
              </a:rPr>
              <a:t>memset</a:t>
            </a:r>
            <a:r>
              <a:rPr lang="en-US" b="1" dirty="0" smtClean="0">
                <a:latin typeface="Times New Roman" pitchFamily="18" charset="0"/>
                <a:cs typeface="Times New Roman" pitchFamily="18" charset="0"/>
              </a:rPr>
              <a:t>:%s\n", </a:t>
            </a:r>
            <a:r>
              <a:rPr lang="en-US" b="1" dirty="0" err="1" smtClean="0">
                <a:latin typeface="Times New Roman" pitchFamily="18" charset="0"/>
                <a:cs typeface="Times New Roman" pitchFamily="18" charset="0"/>
              </a:rPr>
              <a:t>memset</a:t>
            </a:r>
            <a:r>
              <a:rPr lang="en-US" b="1" dirty="0" smtClean="0">
                <a:latin typeface="Times New Roman" pitchFamily="18" charset="0"/>
                <a:cs typeface="Times New Roman" pitchFamily="18" charset="0"/>
              </a:rPr>
              <a:t>(a,'*',10));</a:t>
            </a:r>
          </a:p>
          <a:p>
            <a:pPr>
              <a:buNone/>
            </a:pPr>
            <a:r>
              <a:rPr lang="en-US" b="1" dirty="0" smtClean="0">
                <a:latin typeface="Times New Roman" pitchFamily="18" charset="0"/>
                <a:cs typeface="Times New Roman" pitchFamily="18" charset="0"/>
              </a:rPr>
              <a:t>for(i=0;i&lt;12;i++)</a:t>
            </a:r>
          </a:p>
          <a:p>
            <a:pPr>
              <a:buNone/>
            </a:pPr>
            <a:r>
              <a:rPr lang="en-US" b="1" dirty="0" smtClean="0">
                <a:latin typeface="Times New Roman" pitchFamily="18" charset="0"/>
                <a:cs typeface="Times New Roman" pitchFamily="18" charset="0"/>
              </a:rPr>
              <a:t>	printf("%d ",a[i]);</a:t>
            </a:r>
          </a:p>
          <a:p>
            <a:pPr>
              <a:buNone/>
            </a:pPr>
            <a:r>
              <a:rPr lang="en-US" b="1" dirty="0" smtClean="0">
                <a:latin typeface="Times New Roman" pitchFamily="18" charset="0"/>
                <a:cs typeface="Times New Roman" pitchFamily="18" charset="0"/>
              </a:rPr>
              <a:t>getch();</a:t>
            </a:r>
          </a:p>
          <a:p>
            <a:pPr>
              <a:buNone/>
            </a:pPr>
            <a:r>
              <a:rPr lang="en-US" b="1" dirty="0" smtClean="0">
                <a:latin typeface="Times New Roman" pitchFamily="18" charset="0"/>
                <a:cs typeface="Times New Roman" pitchFamily="18" charset="0"/>
              </a:rPr>
              <a:t>}</a:t>
            </a:r>
          </a:p>
        </p:txBody>
      </p:sp>
      <p:sp>
        <p:nvSpPr>
          <p:cNvPr id="6" name="Slide Number Placeholder 5"/>
          <p:cNvSpPr>
            <a:spLocks noGrp="1"/>
          </p:cNvSpPr>
          <p:nvPr>
            <p:ph type="sldNum" sz="quarter" idx="12"/>
          </p:nvPr>
        </p:nvSpPr>
        <p:spPr/>
        <p:txBody>
          <a:bodyPr/>
          <a:lstStyle/>
          <a:p>
            <a:fld id="{B6F15528-21DE-4FAA-801E-634DDDAF4B2B}" type="slidenum">
              <a:rPr lang="en-US" smtClean="0"/>
              <a:pPr/>
              <a:t>91</a:t>
            </a:fld>
            <a:endParaRPr lang="en-US"/>
          </a:p>
        </p:txBody>
      </p:sp>
    </p:spTree>
  </p:cSld>
  <p:clrMapOvr>
    <a:masterClrMapping/>
  </p:clrMapOvr>
  <p:transition spd="med">
    <p:wipe/>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output???Why???</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t>void main()</a:t>
            </a:r>
          </a:p>
          <a:p>
            <a:pPr>
              <a:buNone/>
            </a:pPr>
            <a:r>
              <a:rPr lang="en-US" b="1" dirty="0" smtClean="0"/>
              <a:t>{</a:t>
            </a:r>
          </a:p>
          <a:p>
            <a:pPr>
              <a:buNone/>
            </a:pPr>
            <a:r>
              <a:rPr lang="en-US" b="1" dirty="0" smtClean="0"/>
              <a:t>unsigned int a[3]={1,2,3};</a:t>
            </a:r>
          </a:p>
          <a:p>
            <a:pPr>
              <a:buNone/>
            </a:pPr>
            <a:r>
              <a:rPr lang="en-US" b="1" dirty="0" smtClean="0"/>
              <a:t>int i;</a:t>
            </a:r>
          </a:p>
          <a:p>
            <a:pPr>
              <a:buNone/>
            </a:pPr>
            <a:r>
              <a:rPr lang="en-US" b="1" dirty="0" smtClean="0"/>
              <a:t>clrscr();</a:t>
            </a:r>
          </a:p>
          <a:p>
            <a:pPr>
              <a:buNone/>
            </a:pPr>
            <a:r>
              <a:rPr lang="en-US" b="1" dirty="0" err="1" smtClean="0"/>
              <a:t>memset</a:t>
            </a:r>
            <a:r>
              <a:rPr lang="en-US" b="1" dirty="0" smtClean="0"/>
              <a:t>(a,5,3);</a:t>
            </a:r>
          </a:p>
          <a:p>
            <a:pPr>
              <a:buNone/>
            </a:pPr>
            <a:r>
              <a:rPr lang="en-US" b="1" dirty="0" smtClean="0"/>
              <a:t>for(i=0;i&lt;3;i++)</a:t>
            </a:r>
          </a:p>
          <a:p>
            <a:pPr>
              <a:buNone/>
            </a:pPr>
            <a:r>
              <a:rPr lang="en-US" b="1" dirty="0" smtClean="0"/>
              <a:t>	printf("%u ",a[i]);</a:t>
            </a:r>
          </a:p>
          <a:p>
            <a:pPr>
              <a:buNone/>
            </a:pPr>
            <a:r>
              <a:rPr lang="en-US" b="1" dirty="0" smtClean="0"/>
              <a:t>getch();</a:t>
            </a:r>
          </a:p>
          <a:p>
            <a:pPr>
              <a:buNone/>
            </a:pPr>
            <a:r>
              <a:rPr lang="en-US" b="1" dirty="0" smtClean="0"/>
              <a:t>}</a:t>
            </a:r>
          </a:p>
        </p:txBody>
      </p:sp>
      <p:sp>
        <p:nvSpPr>
          <p:cNvPr id="6" name="Slide Number Placeholder 5"/>
          <p:cNvSpPr>
            <a:spLocks noGrp="1"/>
          </p:cNvSpPr>
          <p:nvPr>
            <p:ph type="sldNum" sz="quarter" idx="12"/>
          </p:nvPr>
        </p:nvSpPr>
        <p:spPr/>
        <p:txBody>
          <a:bodyPr/>
          <a:lstStyle/>
          <a:p>
            <a:fld id="{B6F15528-21DE-4FAA-801E-634DDDAF4B2B}" type="slidenum">
              <a:rPr lang="en-US" smtClean="0"/>
              <a:pPr/>
              <a:t>92</a:t>
            </a:fld>
            <a:endParaRPr lang="en-US"/>
          </a:p>
        </p:txBody>
      </p:sp>
    </p:spTree>
  </p:cSld>
  <p:clrMapOvr>
    <a:masterClrMapping/>
  </p:clrMapOvr>
  <p:transition spd="med">
    <p:wipe/>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762000"/>
          </a:xfrm>
        </p:spPr>
        <p:txBody>
          <a:bodyPr>
            <a:normAutofit fontScale="90000"/>
          </a:bodyPr>
          <a:lstStyle/>
          <a:p>
            <a:r>
              <a:rPr lang="en-US" dirty="0" smtClean="0"/>
              <a:t>Explanation</a:t>
            </a:r>
            <a:endParaRPr lang="en-US" dirty="0"/>
          </a:p>
        </p:txBody>
      </p:sp>
      <p:sp>
        <p:nvSpPr>
          <p:cNvPr id="3" name="Content Placeholder 2"/>
          <p:cNvSpPr>
            <a:spLocks noGrp="1"/>
          </p:cNvSpPr>
          <p:nvPr>
            <p:ph idx="1"/>
          </p:nvPr>
        </p:nvSpPr>
        <p:spPr>
          <a:xfrm>
            <a:off x="457200" y="1524000"/>
            <a:ext cx="8229600" cy="4800600"/>
          </a:xfrm>
        </p:spPr>
        <p:txBody>
          <a:bodyPr/>
          <a:lstStyle/>
          <a:p>
            <a:pPr algn="just"/>
            <a:r>
              <a:rPr lang="en-US" i="1" dirty="0" smtClean="0"/>
              <a:t>int</a:t>
            </a:r>
            <a:r>
              <a:rPr lang="en-US" dirty="0" smtClean="0"/>
              <a:t> takes 2 bytes. So, </a:t>
            </a:r>
            <a:r>
              <a:rPr lang="en-US" i="1" dirty="0" smtClean="0"/>
              <a:t>int a[3];</a:t>
            </a:r>
            <a:r>
              <a:rPr lang="en-US" dirty="0" smtClean="0"/>
              <a:t> acquires 6 bytes of memory.</a:t>
            </a:r>
          </a:p>
          <a:p>
            <a:pPr algn="just"/>
            <a:r>
              <a:rPr lang="en-US" dirty="0" smtClean="0"/>
              <a:t>a[0] is stored in memory as (low-order byte first):</a:t>
            </a:r>
          </a:p>
          <a:p>
            <a:pPr algn="just">
              <a:buNone/>
            </a:pPr>
            <a:endParaRPr lang="en-US" dirty="0" smtClean="0"/>
          </a:p>
          <a:p>
            <a:pPr algn="just"/>
            <a:endParaRPr lang="en-US" i="1" dirty="0" smtClean="0"/>
          </a:p>
          <a:p>
            <a:pPr algn="just"/>
            <a:r>
              <a:rPr lang="en-US" dirty="0" err="1" smtClean="0"/>
              <a:t>Similary</a:t>
            </a:r>
            <a:r>
              <a:rPr lang="en-US" dirty="0" smtClean="0"/>
              <a:t> a[1] is stored in memory as:</a:t>
            </a:r>
          </a:p>
          <a:p>
            <a:pPr algn="just">
              <a:buNone/>
            </a:pPr>
            <a:endParaRPr lang="en-US" dirty="0" smtClean="0"/>
          </a:p>
          <a:p>
            <a:pPr algn="just"/>
            <a:endParaRPr lang="en-US" dirty="0" smtClean="0"/>
          </a:p>
          <a:p>
            <a:pPr algn="just"/>
            <a:r>
              <a:rPr lang="en-US" dirty="0" smtClean="0"/>
              <a:t>Also a[2] is stored in memory as:</a:t>
            </a:r>
          </a:p>
          <a:p>
            <a:pPr algn="just">
              <a:buNone/>
            </a:pPr>
            <a:endParaRPr lang="en-US" dirty="0" smtClean="0"/>
          </a:p>
          <a:p>
            <a:pPr algn="just"/>
            <a:endParaRPr lang="en-US" i="1" dirty="0" smtClean="0"/>
          </a:p>
        </p:txBody>
      </p:sp>
      <p:sp>
        <p:nvSpPr>
          <p:cNvPr id="6" name="Slide Number Placeholder 5"/>
          <p:cNvSpPr>
            <a:spLocks noGrp="1"/>
          </p:cNvSpPr>
          <p:nvPr>
            <p:ph type="sldNum" sz="quarter" idx="12"/>
          </p:nvPr>
        </p:nvSpPr>
        <p:spPr/>
        <p:txBody>
          <a:bodyPr/>
          <a:lstStyle/>
          <a:p>
            <a:fld id="{B6F15528-21DE-4FAA-801E-634DDDAF4B2B}" type="slidenum">
              <a:rPr lang="en-US" smtClean="0"/>
              <a:pPr/>
              <a:t>93</a:t>
            </a:fld>
            <a:endParaRPr lang="en-US"/>
          </a:p>
        </p:txBody>
      </p:sp>
      <p:graphicFrame>
        <p:nvGraphicFramePr>
          <p:cNvPr id="7" name="Table 6"/>
          <p:cNvGraphicFramePr>
            <a:graphicFrameLocks noGrp="1"/>
          </p:cNvGraphicFramePr>
          <p:nvPr/>
        </p:nvGraphicFramePr>
        <p:xfrm>
          <a:off x="914392" y="2895600"/>
          <a:ext cx="7467616" cy="370840"/>
        </p:xfrm>
        <a:graphic>
          <a:graphicData uri="http://schemas.openxmlformats.org/drawingml/2006/table">
            <a:tbl>
              <a:tblPr firstRow="1" bandRow="1">
                <a:tableStyleId>{5C22544A-7EE6-4342-B048-85BDC9FD1C3A}</a:tableStyleId>
              </a:tblPr>
              <a:tblGrid>
                <a:gridCol w="466726"/>
                <a:gridCol w="466726"/>
                <a:gridCol w="466726"/>
                <a:gridCol w="466726"/>
                <a:gridCol w="466726"/>
                <a:gridCol w="466726"/>
                <a:gridCol w="466726"/>
                <a:gridCol w="466726"/>
                <a:gridCol w="466726"/>
                <a:gridCol w="466726"/>
                <a:gridCol w="466726"/>
                <a:gridCol w="466726"/>
                <a:gridCol w="466726"/>
                <a:gridCol w="466726"/>
                <a:gridCol w="466726"/>
                <a:gridCol w="466726"/>
              </a:tblGrid>
              <a:tr h="370840">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bl>
          </a:graphicData>
        </a:graphic>
      </p:graphicFrame>
      <p:grpSp>
        <p:nvGrpSpPr>
          <p:cNvPr id="8" name="Group 10"/>
          <p:cNvGrpSpPr/>
          <p:nvPr/>
        </p:nvGrpSpPr>
        <p:grpSpPr>
          <a:xfrm>
            <a:off x="914400" y="3276600"/>
            <a:ext cx="7429500" cy="381001"/>
            <a:chOff x="914400" y="3809999"/>
            <a:chExt cx="7429500" cy="381001"/>
          </a:xfrm>
        </p:grpSpPr>
        <p:sp>
          <p:nvSpPr>
            <p:cNvPr id="9" name="Left Brace 8"/>
            <p:cNvSpPr/>
            <p:nvPr/>
          </p:nvSpPr>
          <p:spPr>
            <a:xfrm rot="16200000">
              <a:off x="2571750" y="2152649"/>
              <a:ext cx="381000" cy="3695700"/>
            </a:xfrm>
            <a:prstGeom prst="leftBrace">
              <a:avLst>
                <a:gd name="adj1" fmla="val 8333"/>
                <a:gd name="adj2" fmla="val 47029"/>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Left Brace 9"/>
            <p:cNvSpPr/>
            <p:nvPr/>
          </p:nvSpPr>
          <p:spPr>
            <a:xfrm rot="16200000">
              <a:off x="6305550" y="2152650"/>
              <a:ext cx="381000" cy="3695700"/>
            </a:xfrm>
            <a:prstGeom prst="leftBrace">
              <a:avLst>
                <a:gd name="adj1" fmla="val 8333"/>
                <a:gd name="adj2" fmla="val 47029"/>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aphicFrame>
        <p:nvGraphicFramePr>
          <p:cNvPr id="12" name="Table 11"/>
          <p:cNvGraphicFramePr>
            <a:graphicFrameLocks noGrp="1"/>
          </p:cNvGraphicFramePr>
          <p:nvPr/>
        </p:nvGraphicFramePr>
        <p:xfrm>
          <a:off x="990600" y="4343400"/>
          <a:ext cx="7467616" cy="370840"/>
        </p:xfrm>
        <a:graphic>
          <a:graphicData uri="http://schemas.openxmlformats.org/drawingml/2006/table">
            <a:tbl>
              <a:tblPr firstRow="1" bandRow="1">
                <a:tableStyleId>{5C22544A-7EE6-4342-B048-85BDC9FD1C3A}</a:tableStyleId>
              </a:tblPr>
              <a:tblGrid>
                <a:gridCol w="466726"/>
                <a:gridCol w="466726"/>
                <a:gridCol w="466726"/>
                <a:gridCol w="466726"/>
                <a:gridCol w="466726"/>
                <a:gridCol w="466726"/>
                <a:gridCol w="466726"/>
                <a:gridCol w="466726"/>
                <a:gridCol w="466726"/>
                <a:gridCol w="466726"/>
                <a:gridCol w="466726"/>
                <a:gridCol w="466726"/>
                <a:gridCol w="466726"/>
                <a:gridCol w="466726"/>
                <a:gridCol w="466726"/>
                <a:gridCol w="466726"/>
              </a:tblGrid>
              <a:tr h="370840">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bl>
          </a:graphicData>
        </a:graphic>
      </p:graphicFrame>
      <p:grpSp>
        <p:nvGrpSpPr>
          <p:cNvPr id="11" name="Group 12"/>
          <p:cNvGrpSpPr/>
          <p:nvPr/>
        </p:nvGrpSpPr>
        <p:grpSpPr>
          <a:xfrm>
            <a:off x="990600" y="4724400"/>
            <a:ext cx="7429500" cy="381001"/>
            <a:chOff x="914400" y="3809999"/>
            <a:chExt cx="7429500" cy="381001"/>
          </a:xfrm>
        </p:grpSpPr>
        <p:sp>
          <p:nvSpPr>
            <p:cNvPr id="14" name="Left Brace 13"/>
            <p:cNvSpPr/>
            <p:nvPr/>
          </p:nvSpPr>
          <p:spPr>
            <a:xfrm rot="16200000">
              <a:off x="2571750" y="2152649"/>
              <a:ext cx="381000" cy="3695700"/>
            </a:xfrm>
            <a:prstGeom prst="leftBrace">
              <a:avLst>
                <a:gd name="adj1" fmla="val 8333"/>
                <a:gd name="adj2" fmla="val 47029"/>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Left Brace 14"/>
            <p:cNvSpPr/>
            <p:nvPr/>
          </p:nvSpPr>
          <p:spPr>
            <a:xfrm rot="16200000">
              <a:off x="6305550" y="2152650"/>
              <a:ext cx="381000" cy="3695700"/>
            </a:xfrm>
            <a:prstGeom prst="leftBrace">
              <a:avLst>
                <a:gd name="adj1" fmla="val 8333"/>
                <a:gd name="adj2" fmla="val 47029"/>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aphicFrame>
        <p:nvGraphicFramePr>
          <p:cNvPr id="16" name="Table 15"/>
          <p:cNvGraphicFramePr>
            <a:graphicFrameLocks noGrp="1"/>
          </p:cNvGraphicFramePr>
          <p:nvPr/>
        </p:nvGraphicFramePr>
        <p:xfrm>
          <a:off x="990600" y="5791200"/>
          <a:ext cx="7467616" cy="370840"/>
        </p:xfrm>
        <a:graphic>
          <a:graphicData uri="http://schemas.openxmlformats.org/drawingml/2006/table">
            <a:tbl>
              <a:tblPr firstRow="1" bandRow="1">
                <a:tableStyleId>{5C22544A-7EE6-4342-B048-85BDC9FD1C3A}</a:tableStyleId>
              </a:tblPr>
              <a:tblGrid>
                <a:gridCol w="466726"/>
                <a:gridCol w="466726"/>
                <a:gridCol w="466726"/>
                <a:gridCol w="466726"/>
                <a:gridCol w="466726"/>
                <a:gridCol w="466726"/>
                <a:gridCol w="466726"/>
                <a:gridCol w="466726"/>
                <a:gridCol w="466726"/>
                <a:gridCol w="466726"/>
                <a:gridCol w="466726"/>
                <a:gridCol w="466726"/>
                <a:gridCol w="466726"/>
                <a:gridCol w="466726"/>
                <a:gridCol w="466726"/>
                <a:gridCol w="466726"/>
              </a:tblGrid>
              <a:tr h="370840">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bl>
          </a:graphicData>
        </a:graphic>
      </p:graphicFrame>
      <p:grpSp>
        <p:nvGrpSpPr>
          <p:cNvPr id="17" name="Group 12"/>
          <p:cNvGrpSpPr/>
          <p:nvPr/>
        </p:nvGrpSpPr>
        <p:grpSpPr>
          <a:xfrm>
            <a:off x="990600" y="6172199"/>
            <a:ext cx="7429500" cy="381001"/>
            <a:chOff x="914400" y="3809999"/>
            <a:chExt cx="7429500" cy="381001"/>
          </a:xfrm>
        </p:grpSpPr>
        <p:sp>
          <p:nvSpPr>
            <p:cNvPr id="18" name="Left Brace 17"/>
            <p:cNvSpPr/>
            <p:nvPr/>
          </p:nvSpPr>
          <p:spPr>
            <a:xfrm rot="16200000">
              <a:off x="2571750" y="2152649"/>
              <a:ext cx="381000" cy="3695700"/>
            </a:xfrm>
            <a:prstGeom prst="leftBrace">
              <a:avLst>
                <a:gd name="adj1" fmla="val 8333"/>
                <a:gd name="adj2" fmla="val 47029"/>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Left Brace 18"/>
            <p:cNvSpPr/>
            <p:nvPr/>
          </p:nvSpPr>
          <p:spPr>
            <a:xfrm rot="16200000">
              <a:off x="6305550" y="2152650"/>
              <a:ext cx="381000" cy="3695700"/>
            </a:xfrm>
            <a:prstGeom prst="leftBrace">
              <a:avLst>
                <a:gd name="adj1" fmla="val 8333"/>
                <a:gd name="adj2" fmla="val 47029"/>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cSld>
  <p:clrMapOvr>
    <a:masterClrMapping/>
  </p:clrMapOvr>
  <p:transition spd="med">
    <p:wipe/>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Explanation…</a:t>
            </a:r>
            <a:endParaRPr lang="en-US" dirty="0"/>
          </a:p>
        </p:txBody>
      </p:sp>
      <p:sp>
        <p:nvSpPr>
          <p:cNvPr id="3" name="Content Placeholder 2"/>
          <p:cNvSpPr>
            <a:spLocks noGrp="1"/>
          </p:cNvSpPr>
          <p:nvPr>
            <p:ph idx="1"/>
          </p:nvPr>
        </p:nvSpPr>
        <p:spPr/>
        <p:txBody>
          <a:bodyPr/>
          <a:lstStyle/>
          <a:p>
            <a:pPr algn="just"/>
            <a:r>
              <a:rPr lang="en-US" i="1" dirty="0" err="1" smtClean="0"/>
              <a:t>memset</a:t>
            </a:r>
            <a:r>
              <a:rPr lang="en-US" i="1" dirty="0" smtClean="0"/>
              <a:t>(a,5,3);</a:t>
            </a:r>
            <a:r>
              <a:rPr lang="en-US" dirty="0" smtClean="0"/>
              <a:t> sets the first 3 bytes of the array a to 5.</a:t>
            </a:r>
          </a:p>
          <a:p>
            <a:pPr algn="just"/>
            <a:r>
              <a:rPr lang="en-US" dirty="0" smtClean="0"/>
              <a:t>Thus a[0] becomes 0000 0101 0000 0101.</a:t>
            </a:r>
          </a:p>
          <a:p>
            <a:pPr algn="just"/>
            <a:r>
              <a:rPr lang="en-US" dirty="0" smtClean="0"/>
              <a:t>Similarly a[1] becomes 0000 0101 0000 0000.</a:t>
            </a:r>
          </a:p>
          <a:p>
            <a:pPr algn="just"/>
            <a:r>
              <a:rPr lang="en-US" dirty="0" smtClean="0"/>
              <a:t>But a[2] is unchanged 0000 0011 0000 0000.</a:t>
            </a:r>
          </a:p>
          <a:p>
            <a:pPr algn="just"/>
            <a:r>
              <a:rPr lang="en-US" dirty="0" smtClean="0"/>
              <a:t>When the array elements are displayed using printf() statement, the data are read out in the opposite order of byte storage.</a:t>
            </a:r>
          </a:p>
          <a:p>
            <a:pPr algn="just"/>
            <a:r>
              <a:rPr lang="en-US" dirty="0" smtClean="0"/>
              <a:t>Thus a[0]=1285, a[1]=5 and a[2]=3. </a:t>
            </a:r>
          </a:p>
          <a:p>
            <a:pPr algn="just"/>
            <a:endParaRPr lang="en-US" i="1"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94</a:t>
            </a:fld>
            <a:endParaRPr lang="en-US"/>
          </a:p>
        </p:txBody>
      </p:sp>
    </p:spTree>
  </p:cSld>
  <p:clrMapOvr>
    <a:masterClrMapping/>
  </p:clrMapOvr>
  <p:transition spd="med">
    <p:wipe/>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related functions…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b="1" i="1" dirty="0" err="1" smtClean="0">
                <a:solidFill>
                  <a:srgbClr val="FF0000"/>
                </a:solidFill>
              </a:rPr>
              <a:t>memcpy</a:t>
            </a:r>
            <a:r>
              <a:rPr lang="en-US" b="1" i="1" dirty="0" smtClean="0">
                <a:solidFill>
                  <a:srgbClr val="FF0000"/>
                </a:solidFill>
              </a:rPr>
              <a:t>()</a:t>
            </a:r>
            <a:r>
              <a:rPr lang="en-US" dirty="0" smtClean="0"/>
              <a:t> : The function </a:t>
            </a:r>
            <a:r>
              <a:rPr lang="en-US" i="1" dirty="0" err="1" smtClean="0"/>
              <a:t>memcpy</a:t>
            </a:r>
            <a:r>
              <a:rPr lang="en-US" i="1" dirty="0" smtClean="0"/>
              <a:t>() </a:t>
            </a:r>
            <a:r>
              <a:rPr lang="en-US" dirty="0" smtClean="0"/>
              <a:t>copies a memory block of </a:t>
            </a:r>
            <a:r>
              <a:rPr lang="en-US" i="1" dirty="0" smtClean="0"/>
              <a:t>n</a:t>
            </a:r>
            <a:r>
              <a:rPr lang="en-US" dirty="0" smtClean="0"/>
              <a:t> bytes from source to destination. This function doesn’t care about the type of data being copied i.e. it just makes an exact byte-for-byte copy. The function prototype is:</a:t>
            </a:r>
          </a:p>
          <a:p>
            <a:pPr algn="just">
              <a:buNone/>
            </a:pPr>
            <a:r>
              <a:rPr lang="en-US" dirty="0" smtClean="0"/>
              <a:t>		</a:t>
            </a:r>
            <a:r>
              <a:rPr lang="en-US" b="1" i="1" dirty="0" smtClean="0"/>
              <a:t>void *</a:t>
            </a:r>
            <a:r>
              <a:rPr lang="en-US" b="1" i="1" dirty="0" err="1" smtClean="0"/>
              <a:t>memcpy</a:t>
            </a:r>
            <a:r>
              <a:rPr lang="en-US" b="1" i="1" dirty="0" smtClean="0"/>
              <a:t>(void *</a:t>
            </a:r>
            <a:r>
              <a:rPr lang="en-US" b="1" i="1" dirty="0" err="1" smtClean="0"/>
              <a:t>dest</a:t>
            </a:r>
            <a:r>
              <a:rPr lang="en-US" b="1" i="1" dirty="0" smtClean="0"/>
              <a:t>, void *</a:t>
            </a:r>
            <a:r>
              <a:rPr lang="en-US" b="1" i="1" dirty="0" err="1" smtClean="0"/>
              <a:t>src</a:t>
            </a:r>
            <a:r>
              <a:rPr lang="en-US" b="1" i="1" dirty="0" smtClean="0"/>
              <a:t>, int count);</a:t>
            </a:r>
          </a:p>
          <a:p>
            <a:pPr algn="just">
              <a:buNone/>
            </a:pPr>
            <a:r>
              <a:rPr lang="en-US" dirty="0" smtClean="0"/>
              <a:t>	Here, the arguments </a:t>
            </a:r>
            <a:r>
              <a:rPr lang="en-US" i="1" dirty="0" err="1" smtClean="0"/>
              <a:t>dest</a:t>
            </a:r>
            <a:r>
              <a:rPr lang="en-US" i="1" dirty="0" smtClean="0"/>
              <a:t> </a:t>
            </a:r>
            <a:r>
              <a:rPr lang="en-US" dirty="0" smtClean="0"/>
              <a:t>and </a:t>
            </a:r>
            <a:r>
              <a:rPr lang="en-US" i="1" dirty="0" err="1" smtClean="0"/>
              <a:t>src</a:t>
            </a:r>
            <a:r>
              <a:rPr lang="en-US" i="1" dirty="0" smtClean="0"/>
              <a:t> </a:t>
            </a:r>
            <a:r>
              <a:rPr lang="en-US" dirty="0" smtClean="0"/>
              <a:t>point to the destination and source memory blocks. The argument </a:t>
            </a:r>
            <a:r>
              <a:rPr lang="en-US" i="1" dirty="0" smtClean="0"/>
              <a:t>count </a:t>
            </a:r>
            <a:r>
              <a:rPr lang="en-US" dirty="0" smtClean="0"/>
              <a:t>specifies the number of bytes to be copied. The return value is </a:t>
            </a:r>
            <a:r>
              <a:rPr lang="en-US" i="1" dirty="0" err="1" smtClean="0"/>
              <a:t>dest</a:t>
            </a:r>
            <a:r>
              <a:rPr lang="en-US" dirty="0" smtClean="0"/>
              <a:t>. </a:t>
            </a:r>
          </a:p>
          <a:p>
            <a:pPr algn="just">
              <a:buNone/>
            </a:pPr>
            <a:r>
              <a:rPr lang="en-US" dirty="0" smtClean="0"/>
              <a:t>	Note: If </a:t>
            </a:r>
            <a:r>
              <a:rPr lang="en-US" i="1" dirty="0" err="1" smtClean="0"/>
              <a:t>src</a:t>
            </a:r>
            <a:r>
              <a:rPr lang="en-US" dirty="0" smtClean="0"/>
              <a:t> and </a:t>
            </a:r>
            <a:r>
              <a:rPr lang="en-US" i="1" dirty="0" err="1" smtClean="0"/>
              <a:t>dest</a:t>
            </a:r>
            <a:r>
              <a:rPr lang="en-US" i="1" dirty="0" smtClean="0"/>
              <a:t> </a:t>
            </a:r>
            <a:r>
              <a:rPr lang="en-US" dirty="0" smtClean="0"/>
              <a:t>overlap, the </a:t>
            </a:r>
            <a:r>
              <a:rPr lang="en-US" i="1" dirty="0" err="1" smtClean="0"/>
              <a:t>memcpy</a:t>
            </a:r>
            <a:r>
              <a:rPr lang="en-US" i="1" dirty="0" smtClean="0"/>
              <a:t>()</a:t>
            </a:r>
            <a:r>
              <a:rPr lang="en-US" dirty="0" smtClean="0"/>
              <a:t> function may not work properly i.e. some of the data in </a:t>
            </a:r>
            <a:r>
              <a:rPr lang="en-US" i="1" dirty="0" err="1" smtClean="0"/>
              <a:t>src</a:t>
            </a:r>
            <a:r>
              <a:rPr lang="en-US" i="1" dirty="0" smtClean="0"/>
              <a:t> </a:t>
            </a:r>
            <a:r>
              <a:rPr lang="en-US" dirty="0" smtClean="0"/>
              <a:t>might be overwritten before being copied.</a:t>
            </a:r>
            <a:endParaRPr lang="en-US" i="1"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95</a:t>
            </a:fld>
            <a:endParaRPr lang="en-US"/>
          </a:p>
        </p:txBody>
      </p:sp>
    </p:spTree>
  </p:cSld>
  <p:clrMapOvr>
    <a:masterClrMapping/>
  </p:clrMapOvr>
  <p:transition spd="med">
    <p:wipe/>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fontScale="62500" lnSpcReduction="20000"/>
          </a:bodyPr>
          <a:lstStyle/>
          <a:p>
            <a:pPr>
              <a:buNone/>
            </a:pPr>
            <a:r>
              <a:rPr lang="en-US" b="1" dirty="0" smtClean="0"/>
              <a:t>void main()</a:t>
            </a:r>
          </a:p>
          <a:p>
            <a:pPr>
              <a:buNone/>
            </a:pPr>
            <a:r>
              <a:rPr lang="en-US" b="1" dirty="0" smtClean="0"/>
              <a:t>{</a:t>
            </a:r>
          </a:p>
          <a:p>
            <a:pPr>
              <a:buNone/>
            </a:pPr>
            <a:r>
              <a:rPr lang="en-US" b="1" dirty="0" smtClean="0"/>
              <a:t>char a[10]="Prakash", b[10],c[10];</a:t>
            </a:r>
          </a:p>
          <a:p>
            <a:pPr>
              <a:buNone/>
            </a:pPr>
            <a:r>
              <a:rPr lang="en-US" b="1" dirty="0" smtClean="0"/>
              <a:t>int i;</a:t>
            </a:r>
          </a:p>
          <a:p>
            <a:pPr>
              <a:buNone/>
            </a:pPr>
            <a:r>
              <a:rPr lang="en-US" b="1" dirty="0" smtClean="0"/>
              <a:t>clrscr();</a:t>
            </a:r>
          </a:p>
          <a:p>
            <a:pPr>
              <a:buNone/>
            </a:pPr>
            <a:r>
              <a:rPr lang="en-US" b="1" dirty="0" err="1" smtClean="0"/>
              <a:t>memset</a:t>
            </a:r>
            <a:r>
              <a:rPr lang="en-US" b="1" dirty="0" smtClean="0"/>
              <a:t>(b,'x',10);</a:t>
            </a:r>
          </a:p>
          <a:p>
            <a:pPr>
              <a:buNone/>
            </a:pPr>
            <a:r>
              <a:rPr lang="en-US" b="1" dirty="0" smtClean="0"/>
              <a:t>printf("\</a:t>
            </a:r>
            <a:r>
              <a:rPr lang="en-US" b="1" dirty="0" err="1" smtClean="0"/>
              <a:t>nThe</a:t>
            </a:r>
            <a:r>
              <a:rPr lang="en-US" b="1" dirty="0" smtClean="0"/>
              <a:t> values of b blocks:\n");</a:t>
            </a:r>
          </a:p>
          <a:p>
            <a:pPr>
              <a:buNone/>
            </a:pPr>
            <a:r>
              <a:rPr lang="en-US" b="1" dirty="0" smtClean="0"/>
              <a:t>for(i=0;i&lt;10;i++)</a:t>
            </a:r>
          </a:p>
          <a:p>
            <a:pPr>
              <a:buNone/>
            </a:pPr>
            <a:r>
              <a:rPr lang="en-US" b="1" dirty="0" smtClean="0"/>
              <a:t>	printf("%c\t",*(</a:t>
            </a:r>
            <a:r>
              <a:rPr lang="en-US" b="1" dirty="0" err="1" smtClean="0"/>
              <a:t>b+i</a:t>
            </a:r>
            <a:r>
              <a:rPr lang="en-US" b="1" dirty="0" smtClean="0"/>
              <a:t>));</a:t>
            </a:r>
          </a:p>
          <a:p>
            <a:pPr>
              <a:buNone/>
            </a:pPr>
            <a:r>
              <a:rPr lang="en-US" b="1" dirty="0" err="1" smtClean="0"/>
              <a:t>memcpy</a:t>
            </a:r>
            <a:r>
              <a:rPr lang="en-US" b="1" dirty="0" smtClean="0"/>
              <a:t>(c,a,10);</a:t>
            </a:r>
          </a:p>
          <a:p>
            <a:pPr>
              <a:buNone/>
            </a:pPr>
            <a:r>
              <a:rPr lang="en-US" b="1" dirty="0" smtClean="0"/>
              <a:t>printf("\</a:t>
            </a:r>
            <a:r>
              <a:rPr lang="en-US" b="1" dirty="0" err="1" smtClean="0"/>
              <a:t>nThe</a:t>
            </a:r>
            <a:r>
              <a:rPr lang="en-US" b="1" dirty="0" smtClean="0"/>
              <a:t> values of c blocks:\n");</a:t>
            </a:r>
          </a:p>
          <a:p>
            <a:pPr>
              <a:buNone/>
            </a:pPr>
            <a:r>
              <a:rPr lang="en-US" b="1" dirty="0" smtClean="0"/>
              <a:t>for(i=0;i&lt;10;i++)</a:t>
            </a:r>
          </a:p>
          <a:p>
            <a:pPr>
              <a:buNone/>
            </a:pPr>
            <a:r>
              <a:rPr lang="en-US" b="1" dirty="0" smtClean="0"/>
              <a:t>	printf("%c\t",*(</a:t>
            </a:r>
            <a:r>
              <a:rPr lang="en-US" b="1" dirty="0" err="1" smtClean="0"/>
              <a:t>c+i</a:t>
            </a:r>
            <a:r>
              <a:rPr lang="en-US" b="1" dirty="0" smtClean="0"/>
              <a:t>));</a:t>
            </a:r>
          </a:p>
          <a:p>
            <a:pPr>
              <a:buNone/>
            </a:pPr>
            <a:r>
              <a:rPr lang="en-US" b="1" dirty="0" err="1" smtClean="0"/>
              <a:t>memset</a:t>
            </a:r>
            <a:r>
              <a:rPr lang="en-US" b="1" dirty="0" smtClean="0"/>
              <a:t>(b,5,9);</a:t>
            </a:r>
          </a:p>
          <a:p>
            <a:pPr>
              <a:buNone/>
            </a:pPr>
            <a:r>
              <a:rPr lang="en-US" b="1" dirty="0" err="1" smtClean="0"/>
              <a:t>memcpy</a:t>
            </a:r>
            <a:r>
              <a:rPr lang="en-US" b="1" dirty="0" smtClean="0"/>
              <a:t>(c,b,10);</a:t>
            </a:r>
          </a:p>
          <a:p>
            <a:pPr>
              <a:buNone/>
            </a:pPr>
            <a:r>
              <a:rPr lang="en-US" b="1" dirty="0" smtClean="0"/>
              <a:t>printf("\</a:t>
            </a:r>
            <a:r>
              <a:rPr lang="en-US" b="1" dirty="0" err="1" smtClean="0"/>
              <a:t>nThe</a:t>
            </a:r>
            <a:r>
              <a:rPr lang="en-US" b="1" dirty="0" smtClean="0"/>
              <a:t> new values of c blocks:\n");</a:t>
            </a:r>
          </a:p>
          <a:p>
            <a:pPr>
              <a:buNone/>
            </a:pPr>
            <a:r>
              <a:rPr lang="en-US" b="1" dirty="0" smtClean="0"/>
              <a:t>for(i=0;i&lt;10;i++)</a:t>
            </a:r>
          </a:p>
          <a:p>
            <a:pPr>
              <a:buNone/>
            </a:pPr>
            <a:r>
              <a:rPr lang="en-US" b="1" dirty="0" smtClean="0"/>
              <a:t>	printf("%d\t",*(</a:t>
            </a:r>
            <a:r>
              <a:rPr lang="en-US" b="1" dirty="0" err="1" smtClean="0"/>
              <a:t>c+i</a:t>
            </a:r>
            <a:r>
              <a:rPr lang="en-US" b="1" dirty="0" smtClean="0"/>
              <a:t>));</a:t>
            </a:r>
          </a:p>
          <a:p>
            <a:pPr>
              <a:buNone/>
            </a:pPr>
            <a:r>
              <a:rPr lang="en-US" b="1" dirty="0" smtClean="0"/>
              <a:t>getch();</a:t>
            </a:r>
          </a:p>
          <a:p>
            <a:pPr>
              <a:buNone/>
            </a:pPr>
            <a:r>
              <a:rPr lang="en-US" b="1" dirty="0" smtClean="0"/>
              <a:t>}</a:t>
            </a:r>
            <a:endParaRPr lang="en-US" b="1"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96</a:t>
            </a:fld>
            <a:endParaRPr lang="en-US"/>
          </a:p>
        </p:txBody>
      </p:sp>
    </p:spTree>
  </p:cSld>
  <p:clrMapOvr>
    <a:masterClrMapping/>
  </p:clrMapOvr>
  <p:transition spd="med">
    <p:wipe/>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related functions…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b="1" i="1" dirty="0" err="1" smtClean="0">
                <a:solidFill>
                  <a:srgbClr val="FF0000"/>
                </a:solidFill>
              </a:rPr>
              <a:t>memmove</a:t>
            </a:r>
            <a:r>
              <a:rPr lang="en-US" b="1" i="1" dirty="0" smtClean="0">
                <a:solidFill>
                  <a:srgbClr val="FF0000"/>
                </a:solidFill>
              </a:rPr>
              <a:t>()</a:t>
            </a:r>
            <a:r>
              <a:rPr lang="en-US" dirty="0" smtClean="0"/>
              <a:t> : The function </a:t>
            </a:r>
            <a:r>
              <a:rPr lang="en-US" i="1" dirty="0" err="1" smtClean="0"/>
              <a:t>memmove</a:t>
            </a:r>
            <a:r>
              <a:rPr lang="en-US" i="1" dirty="0" smtClean="0"/>
              <a:t>() </a:t>
            </a:r>
            <a:r>
              <a:rPr lang="en-US" dirty="0" smtClean="0"/>
              <a:t>is same as </a:t>
            </a:r>
            <a:r>
              <a:rPr lang="en-US" i="1" dirty="0" err="1" smtClean="0"/>
              <a:t>memcpy</a:t>
            </a:r>
            <a:r>
              <a:rPr lang="en-US" i="1" dirty="0" smtClean="0"/>
              <a:t>()</a:t>
            </a:r>
            <a:r>
              <a:rPr lang="en-US" dirty="0" smtClean="0"/>
              <a:t>, copying a specified number of bytes from one memory block to another. It is better than </a:t>
            </a:r>
            <a:r>
              <a:rPr lang="en-US" i="1" dirty="0" err="1" smtClean="0"/>
              <a:t>memcpy</a:t>
            </a:r>
            <a:r>
              <a:rPr lang="en-US" i="1" dirty="0" smtClean="0"/>
              <a:t>() </a:t>
            </a:r>
            <a:r>
              <a:rPr lang="en-US" dirty="0" smtClean="0"/>
              <a:t>function because it can handle overlapping memory blocks properly. The function prototype is:</a:t>
            </a:r>
          </a:p>
          <a:p>
            <a:pPr algn="just">
              <a:buNone/>
            </a:pPr>
            <a:r>
              <a:rPr lang="en-US" dirty="0" smtClean="0"/>
              <a:t>	</a:t>
            </a:r>
            <a:r>
              <a:rPr lang="en-US" b="1" i="1" dirty="0" smtClean="0"/>
              <a:t>void *</a:t>
            </a:r>
            <a:r>
              <a:rPr lang="en-US" b="1" i="1" dirty="0" err="1" smtClean="0"/>
              <a:t>memmove</a:t>
            </a:r>
            <a:r>
              <a:rPr lang="en-US" b="1" i="1" dirty="0" smtClean="0"/>
              <a:t>(void *</a:t>
            </a:r>
            <a:r>
              <a:rPr lang="en-US" b="1" i="1" dirty="0" err="1" smtClean="0"/>
              <a:t>dest</a:t>
            </a:r>
            <a:r>
              <a:rPr lang="en-US" b="1" i="1" dirty="0" smtClean="0"/>
              <a:t>, void *</a:t>
            </a:r>
            <a:r>
              <a:rPr lang="en-US" b="1" i="1" dirty="0" err="1" smtClean="0"/>
              <a:t>src</a:t>
            </a:r>
            <a:r>
              <a:rPr lang="en-US" b="1" i="1" dirty="0" smtClean="0"/>
              <a:t>, int count);</a:t>
            </a:r>
          </a:p>
          <a:p>
            <a:pPr algn="just">
              <a:buNone/>
            </a:pPr>
            <a:r>
              <a:rPr lang="en-US" dirty="0" smtClean="0"/>
              <a:t>	Here, the arguments </a:t>
            </a:r>
            <a:r>
              <a:rPr lang="en-US" i="1" dirty="0" err="1" smtClean="0"/>
              <a:t>dest</a:t>
            </a:r>
            <a:r>
              <a:rPr lang="en-US" i="1" dirty="0" smtClean="0"/>
              <a:t> </a:t>
            </a:r>
            <a:r>
              <a:rPr lang="en-US" dirty="0" smtClean="0"/>
              <a:t>and </a:t>
            </a:r>
            <a:r>
              <a:rPr lang="en-US" i="1" dirty="0" err="1" smtClean="0"/>
              <a:t>src</a:t>
            </a:r>
            <a:r>
              <a:rPr lang="en-US" i="1" dirty="0" smtClean="0"/>
              <a:t> </a:t>
            </a:r>
            <a:r>
              <a:rPr lang="en-US" dirty="0" smtClean="0"/>
              <a:t>point to the destination and source memory blocks, and </a:t>
            </a:r>
            <a:r>
              <a:rPr lang="en-US" i="1" dirty="0" smtClean="0"/>
              <a:t>count </a:t>
            </a:r>
            <a:r>
              <a:rPr lang="en-US" dirty="0" smtClean="0"/>
              <a:t>specifies the number of bytes to be copied. The return value is </a:t>
            </a:r>
            <a:r>
              <a:rPr lang="en-US" i="1" dirty="0" err="1" smtClean="0"/>
              <a:t>dest</a:t>
            </a:r>
            <a:r>
              <a:rPr lang="en-US" dirty="0" smtClean="0"/>
              <a:t>. </a:t>
            </a:r>
          </a:p>
          <a:p>
            <a:pPr algn="just">
              <a:buNone/>
            </a:pPr>
            <a:r>
              <a:rPr lang="en-US" dirty="0" smtClean="0"/>
              <a:t>	Note: If the blocks overlap, this function ensures that the source data in the overlapped region is copied before being overwritten.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97</a:t>
            </a:fld>
            <a:endParaRPr lang="en-US"/>
          </a:p>
        </p:txBody>
      </p:sp>
    </p:spTree>
  </p:cSld>
  <p:clrMapOvr>
    <a:masterClrMapping/>
  </p:clrMapOvr>
  <p:transition spd="med">
    <p:wipe/>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lstStyle/>
          <a:p>
            <a:pPr>
              <a:buNone/>
            </a:pPr>
            <a:r>
              <a:rPr lang="en-US" b="1" dirty="0" smtClean="0"/>
              <a:t>void main()</a:t>
            </a:r>
          </a:p>
          <a:p>
            <a:pPr>
              <a:buNone/>
            </a:pPr>
            <a:r>
              <a:rPr lang="en-US" b="1" dirty="0" smtClean="0"/>
              <a:t>{</a:t>
            </a:r>
          </a:p>
          <a:p>
            <a:pPr>
              <a:buNone/>
            </a:pPr>
            <a:r>
              <a:rPr lang="en-US" b="1" dirty="0" smtClean="0"/>
              <a:t>char a[10]="Prakash", b[10];</a:t>
            </a:r>
          </a:p>
          <a:p>
            <a:pPr>
              <a:buNone/>
            </a:pPr>
            <a:r>
              <a:rPr lang="en-US" b="1" dirty="0" smtClean="0"/>
              <a:t>int i;</a:t>
            </a:r>
          </a:p>
          <a:p>
            <a:pPr>
              <a:buNone/>
            </a:pPr>
            <a:r>
              <a:rPr lang="en-US" b="1" dirty="0" smtClean="0"/>
              <a:t>clrscr();</a:t>
            </a:r>
          </a:p>
          <a:p>
            <a:pPr>
              <a:buNone/>
            </a:pPr>
            <a:r>
              <a:rPr lang="en-US" b="1" dirty="0" err="1" smtClean="0"/>
              <a:t>memmove</a:t>
            </a:r>
            <a:r>
              <a:rPr lang="en-US" b="1" dirty="0" smtClean="0"/>
              <a:t>(b,a,10);</a:t>
            </a:r>
          </a:p>
          <a:p>
            <a:pPr>
              <a:buNone/>
            </a:pPr>
            <a:r>
              <a:rPr lang="en-US" b="1" dirty="0" smtClean="0"/>
              <a:t>printf("\n The values of b blocks:\n");</a:t>
            </a:r>
          </a:p>
          <a:p>
            <a:pPr>
              <a:buNone/>
            </a:pPr>
            <a:r>
              <a:rPr lang="en-US" b="1" dirty="0" smtClean="0"/>
              <a:t>for(i=0;i&lt;10;i++)</a:t>
            </a:r>
          </a:p>
          <a:p>
            <a:pPr>
              <a:buNone/>
            </a:pPr>
            <a:r>
              <a:rPr lang="en-US" b="1" dirty="0" smtClean="0"/>
              <a:t>	printf("%c\t",*(</a:t>
            </a:r>
            <a:r>
              <a:rPr lang="en-US" b="1" dirty="0" err="1" smtClean="0"/>
              <a:t>b+i</a:t>
            </a:r>
            <a:r>
              <a:rPr lang="en-US" b="1" dirty="0" smtClean="0"/>
              <a:t>));</a:t>
            </a:r>
          </a:p>
          <a:p>
            <a:pPr>
              <a:buNone/>
            </a:pPr>
            <a:r>
              <a:rPr lang="en-US" b="1" dirty="0" smtClean="0"/>
              <a:t>getch();</a:t>
            </a:r>
          </a:p>
          <a:p>
            <a:pPr>
              <a:buNone/>
            </a:pPr>
            <a:r>
              <a:rPr lang="en-US" b="1" dirty="0" smtClean="0"/>
              <a:t>}</a:t>
            </a:r>
            <a:endParaRPr lang="en-US" b="1"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98</a:t>
            </a:fld>
            <a:endParaRPr lang="en-US"/>
          </a:p>
        </p:txBody>
      </p:sp>
    </p:spTree>
  </p:cSld>
  <p:clrMapOvr>
    <a:masterClrMapping/>
  </p:clrMapOvr>
  <p:transition spd="med">
    <p:wipe/>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838200"/>
          </a:xfrm>
        </p:spPr>
        <p:txBody>
          <a:bodyPr>
            <a:normAutofit/>
          </a:bodyPr>
          <a:lstStyle/>
          <a:p>
            <a:r>
              <a:rPr lang="en-US" sz="4400" b="1" u="sng" dirty="0" smtClean="0"/>
              <a:t>How to read complex C declarations???</a:t>
            </a:r>
            <a:endParaRPr lang="en-US" sz="4400" b="1" u="sng"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99</a:t>
            </a:fld>
            <a:endParaRPr lang="en-US"/>
          </a:p>
        </p:txBody>
      </p:sp>
      <p:sp>
        <p:nvSpPr>
          <p:cNvPr id="7" name="Content Placeholder 6"/>
          <p:cNvSpPr>
            <a:spLocks noGrp="1"/>
          </p:cNvSpPr>
          <p:nvPr>
            <p:ph idx="1"/>
          </p:nvPr>
        </p:nvSpPr>
        <p:spPr>
          <a:xfrm>
            <a:off x="457200" y="1600200"/>
            <a:ext cx="8229600" cy="4724400"/>
          </a:xfrm>
        </p:spPr>
        <p:txBody>
          <a:bodyPr>
            <a:normAutofit/>
          </a:bodyPr>
          <a:lstStyle/>
          <a:p>
            <a:r>
              <a:rPr lang="en-US" b="1" u="sng" dirty="0" smtClean="0"/>
              <a:t>The golden rule</a:t>
            </a:r>
          </a:p>
          <a:p>
            <a:pPr algn="just">
              <a:buNone/>
            </a:pPr>
            <a:r>
              <a:rPr lang="en-US" dirty="0" smtClean="0"/>
              <a:t>	Start at the variable name (or innermost construct if no identifier is present). Look right without jumping over a right parenthesis; say what you see. Look left again without jumping over a parenthesis; say what you see. Jump out a level of parentheses if any. Look right; say what you see. Look left; say what you see. Continue in this manner until you say the variable type or return type.</a:t>
            </a:r>
          </a:p>
        </p:txBody>
      </p:sp>
    </p:spTree>
  </p:cSld>
  <p:clrMapOvr>
    <a:masterClrMapping/>
  </p:clrMapOvr>
  <p:transition spd="med">
    <p:wip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3807</TotalTime>
  <Words>5213</Words>
  <Application>Microsoft Office PowerPoint</Application>
  <PresentationFormat>On-screen Show (4:3)</PresentationFormat>
  <Paragraphs>1314</Paragraphs>
  <Slides>103</Slides>
  <Notes>1</Notes>
  <HiddenSlides>0</HiddenSlides>
  <MMClips>0</MMClips>
  <ScaleCrop>false</ScaleCrop>
  <HeadingPairs>
    <vt:vector size="4" baseType="variant">
      <vt:variant>
        <vt:lpstr>Theme</vt:lpstr>
      </vt:variant>
      <vt:variant>
        <vt:i4>1</vt:i4>
      </vt:variant>
      <vt:variant>
        <vt:lpstr>Slide Titles</vt:lpstr>
      </vt:variant>
      <vt:variant>
        <vt:i4>103</vt:i4>
      </vt:variant>
    </vt:vector>
  </HeadingPairs>
  <TitlesOfParts>
    <vt:vector size="104" baseType="lpstr">
      <vt:lpstr>Flow</vt:lpstr>
      <vt:lpstr>Background</vt:lpstr>
      <vt:lpstr>Background…</vt:lpstr>
      <vt:lpstr>Slide 3</vt:lpstr>
      <vt:lpstr>Analyze the output…</vt:lpstr>
      <vt:lpstr>The &amp; operator</vt:lpstr>
      <vt:lpstr>Pointer</vt:lpstr>
      <vt:lpstr>Pointer…</vt:lpstr>
      <vt:lpstr>Pointer…</vt:lpstr>
      <vt:lpstr>Pointer…</vt:lpstr>
      <vt:lpstr>Pointer declaration</vt:lpstr>
      <vt:lpstr>Pointer declaration…</vt:lpstr>
      <vt:lpstr>Pointer declaration…</vt:lpstr>
      <vt:lpstr>Pointer initialization</vt:lpstr>
      <vt:lpstr>Pointer initialization…</vt:lpstr>
      <vt:lpstr>Slide 15</vt:lpstr>
      <vt:lpstr>The * (star or asterisk) operator</vt:lpstr>
      <vt:lpstr>Changing value by using pointer</vt:lpstr>
      <vt:lpstr>Also note this…</vt:lpstr>
      <vt:lpstr>void pointer</vt:lpstr>
      <vt:lpstr>Slide 20</vt:lpstr>
      <vt:lpstr>Slide 21</vt:lpstr>
      <vt:lpstr>NULL pointer</vt:lpstr>
      <vt:lpstr>Pointer to Pointer (Double Pointer)</vt:lpstr>
      <vt:lpstr>Slide 24</vt:lpstr>
      <vt:lpstr>Anatomy of the program</vt:lpstr>
      <vt:lpstr>Figurative Anatomy</vt:lpstr>
      <vt:lpstr>Slide 27</vt:lpstr>
      <vt:lpstr>Array of pointers</vt:lpstr>
      <vt:lpstr>Slide 29</vt:lpstr>
      <vt:lpstr>Relation between 1-D array and pointer</vt:lpstr>
      <vt:lpstr>Slide 31</vt:lpstr>
      <vt:lpstr>Pointer and 2-D Array</vt:lpstr>
      <vt:lpstr>Pointer and 2-D Array…</vt:lpstr>
      <vt:lpstr>Pointer and 2-D Array…</vt:lpstr>
      <vt:lpstr>Pointer and 2-D Array…</vt:lpstr>
      <vt:lpstr>Pointer and 2-D Array…</vt:lpstr>
      <vt:lpstr>Pointer and 2-D Array…</vt:lpstr>
      <vt:lpstr>Pointer and 2-D Array…</vt:lpstr>
      <vt:lpstr>Pointer and 2-D Array…</vt:lpstr>
      <vt:lpstr>Slide 40</vt:lpstr>
      <vt:lpstr>Slide 41</vt:lpstr>
      <vt:lpstr>Slide 42</vt:lpstr>
      <vt:lpstr>Slide 43</vt:lpstr>
      <vt:lpstr>Pointer operations(arithmetic)</vt:lpstr>
      <vt:lpstr>Pointer operations…</vt:lpstr>
      <vt:lpstr>What happens?????</vt:lpstr>
      <vt:lpstr>Pointer operations…</vt:lpstr>
      <vt:lpstr>Pointer operations…</vt:lpstr>
      <vt:lpstr>Pointer operations…</vt:lpstr>
      <vt:lpstr>Pointer operations…</vt:lpstr>
      <vt:lpstr>What is the output???</vt:lpstr>
      <vt:lpstr>Passing pointer to a function</vt:lpstr>
      <vt:lpstr>Passing by Address</vt:lpstr>
      <vt:lpstr>Slide 54</vt:lpstr>
      <vt:lpstr>Slide 55</vt:lpstr>
      <vt:lpstr>String and Pointer</vt:lpstr>
      <vt:lpstr>String and Pointer…</vt:lpstr>
      <vt:lpstr>Slide 58</vt:lpstr>
      <vt:lpstr>Array of Pointers to Strings</vt:lpstr>
      <vt:lpstr>Slide 60</vt:lpstr>
      <vt:lpstr>Dynamic Memory Allocation(DMA)</vt:lpstr>
      <vt:lpstr>Memory Allocation/Management Functions</vt:lpstr>
      <vt:lpstr>Memory Allocation Process</vt:lpstr>
      <vt:lpstr>Memory Allocation Process</vt:lpstr>
      <vt:lpstr>malloc()</vt:lpstr>
      <vt:lpstr>Slide 66</vt:lpstr>
      <vt:lpstr>Slide 67</vt:lpstr>
      <vt:lpstr>Slide 68</vt:lpstr>
      <vt:lpstr>calloc()</vt:lpstr>
      <vt:lpstr>Slide 70</vt:lpstr>
      <vt:lpstr>Slide 71</vt:lpstr>
      <vt:lpstr>Slide 72</vt:lpstr>
      <vt:lpstr>realloc()</vt:lpstr>
      <vt:lpstr>Slide 74</vt:lpstr>
      <vt:lpstr>free()</vt:lpstr>
      <vt:lpstr>Slide 76</vt:lpstr>
      <vt:lpstr>Pointers to Functions</vt:lpstr>
      <vt:lpstr>Pointers to Functions…</vt:lpstr>
      <vt:lpstr>Pointers to Functions…</vt:lpstr>
      <vt:lpstr>Functions returning pointers</vt:lpstr>
      <vt:lpstr>Slide 81</vt:lpstr>
      <vt:lpstr>Slide 82</vt:lpstr>
      <vt:lpstr>Function Pointer as Function Argument</vt:lpstr>
      <vt:lpstr>Applications of Pointer</vt:lpstr>
      <vt:lpstr>Problem</vt:lpstr>
      <vt:lpstr>Slide 86</vt:lpstr>
      <vt:lpstr>Problem What is the output???</vt:lpstr>
      <vt:lpstr>Leftovers</vt:lpstr>
      <vt:lpstr>Slide 89</vt:lpstr>
      <vt:lpstr>Memory related functions</vt:lpstr>
      <vt:lpstr>Slide 91</vt:lpstr>
      <vt:lpstr>What is the output???Why???</vt:lpstr>
      <vt:lpstr>Explanation</vt:lpstr>
      <vt:lpstr>Explanation…</vt:lpstr>
      <vt:lpstr>Memory related functions…</vt:lpstr>
      <vt:lpstr>Slide 96</vt:lpstr>
      <vt:lpstr>Memory related functions…</vt:lpstr>
      <vt:lpstr>Slide 98</vt:lpstr>
      <vt:lpstr>How to read complex C declarations???</vt:lpstr>
      <vt:lpstr>Slide 100</vt:lpstr>
      <vt:lpstr>Slide 101</vt:lpstr>
      <vt:lpstr>Slide 102</vt:lpstr>
      <vt:lpstr>Summary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Pointers</dc:title>
  <dc:creator>Lok Prakash Pandey</dc:creator>
  <cp:lastModifiedBy>BIJETA</cp:lastModifiedBy>
  <cp:revision>543</cp:revision>
  <dcterms:created xsi:type="dcterms:W3CDTF">2006-08-16T00:00:00Z</dcterms:created>
  <dcterms:modified xsi:type="dcterms:W3CDTF">2012-08-09T05:30:33Z</dcterms:modified>
</cp:coreProperties>
</file>