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5"/>
  </p:notesMasterIdLst>
  <p:sldIdLst>
    <p:sldId id="258" r:id="rId2"/>
    <p:sldId id="259" r:id="rId3"/>
    <p:sldId id="261" r:id="rId4"/>
    <p:sldId id="262" r:id="rId5"/>
    <p:sldId id="263" r:id="rId6"/>
    <p:sldId id="264" r:id="rId7"/>
    <p:sldId id="265" r:id="rId8"/>
    <p:sldId id="266" r:id="rId9"/>
    <p:sldId id="267" r:id="rId10"/>
    <p:sldId id="269" r:id="rId11"/>
    <p:sldId id="302" r:id="rId12"/>
    <p:sldId id="271" r:id="rId13"/>
    <p:sldId id="268" r:id="rId14"/>
    <p:sldId id="270" r:id="rId15"/>
    <p:sldId id="272" r:id="rId16"/>
    <p:sldId id="273" r:id="rId17"/>
    <p:sldId id="274" r:id="rId18"/>
    <p:sldId id="319" r:id="rId19"/>
    <p:sldId id="322" r:id="rId20"/>
    <p:sldId id="318" r:id="rId21"/>
    <p:sldId id="320" r:id="rId22"/>
    <p:sldId id="321" r:id="rId23"/>
    <p:sldId id="275" r:id="rId24"/>
    <p:sldId id="276" r:id="rId25"/>
    <p:sldId id="277" r:id="rId26"/>
    <p:sldId id="278" r:id="rId27"/>
    <p:sldId id="279" r:id="rId28"/>
    <p:sldId id="280" r:id="rId29"/>
    <p:sldId id="281" r:id="rId30"/>
    <p:sldId id="292" r:id="rId31"/>
    <p:sldId id="293" r:id="rId32"/>
    <p:sldId id="294" r:id="rId33"/>
    <p:sldId id="343" r:id="rId34"/>
    <p:sldId id="345" r:id="rId35"/>
    <p:sldId id="346" r:id="rId36"/>
    <p:sldId id="282" r:id="rId37"/>
    <p:sldId id="283" r:id="rId38"/>
    <p:sldId id="285" r:id="rId39"/>
    <p:sldId id="284" r:id="rId40"/>
    <p:sldId id="287" r:id="rId41"/>
    <p:sldId id="286" r:id="rId42"/>
    <p:sldId id="342" r:id="rId43"/>
    <p:sldId id="347" r:id="rId44"/>
    <p:sldId id="356" r:id="rId45"/>
    <p:sldId id="357" r:id="rId46"/>
    <p:sldId id="288" r:id="rId47"/>
    <p:sldId id="289" r:id="rId48"/>
    <p:sldId id="290" r:id="rId49"/>
    <p:sldId id="291" r:id="rId50"/>
    <p:sldId id="354" r:id="rId51"/>
    <p:sldId id="358" r:id="rId52"/>
    <p:sldId id="295" r:id="rId53"/>
    <p:sldId id="296" r:id="rId54"/>
    <p:sldId id="297" r:id="rId55"/>
    <p:sldId id="300" r:id="rId56"/>
    <p:sldId id="298" r:id="rId57"/>
    <p:sldId id="299" r:id="rId58"/>
    <p:sldId id="301" r:id="rId59"/>
    <p:sldId id="303" r:id="rId60"/>
    <p:sldId id="304" r:id="rId61"/>
    <p:sldId id="305" r:id="rId62"/>
    <p:sldId id="306" r:id="rId63"/>
    <p:sldId id="307" r:id="rId64"/>
    <p:sldId id="308" r:id="rId65"/>
    <p:sldId id="312" r:id="rId66"/>
    <p:sldId id="313" r:id="rId67"/>
    <p:sldId id="314" r:id="rId68"/>
    <p:sldId id="309" r:id="rId69"/>
    <p:sldId id="311" r:id="rId70"/>
    <p:sldId id="310" r:id="rId71"/>
    <p:sldId id="352" r:id="rId72"/>
    <p:sldId id="353" r:id="rId73"/>
    <p:sldId id="315" r:id="rId74"/>
    <p:sldId id="316" r:id="rId75"/>
    <p:sldId id="317" r:id="rId76"/>
    <p:sldId id="323" r:id="rId77"/>
    <p:sldId id="324" r:id="rId78"/>
    <p:sldId id="325" r:id="rId79"/>
    <p:sldId id="326" r:id="rId80"/>
    <p:sldId id="327" r:id="rId81"/>
    <p:sldId id="328" r:id="rId82"/>
    <p:sldId id="329" r:id="rId83"/>
    <p:sldId id="330" r:id="rId84"/>
    <p:sldId id="332" r:id="rId85"/>
    <p:sldId id="333" r:id="rId86"/>
    <p:sldId id="334" r:id="rId87"/>
    <p:sldId id="335" r:id="rId88"/>
    <p:sldId id="351" r:id="rId89"/>
    <p:sldId id="344" r:id="rId90"/>
    <p:sldId id="348" r:id="rId91"/>
    <p:sldId id="349" r:id="rId92"/>
    <p:sldId id="350" r:id="rId93"/>
    <p:sldId id="360" r:id="rId94"/>
    <p:sldId id="361" r:id="rId95"/>
    <p:sldId id="331" r:id="rId96"/>
    <p:sldId id="336" r:id="rId97"/>
    <p:sldId id="338" r:id="rId98"/>
    <p:sldId id="337" r:id="rId99"/>
    <p:sldId id="257" r:id="rId100"/>
    <p:sldId id="339" r:id="rId101"/>
    <p:sldId id="340" r:id="rId102"/>
    <p:sldId id="341" r:id="rId103"/>
    <p:sldId id="355" r:id="rId1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06BC-BF4B-444A-984C-BEC662E88C4F}" type="datetimeFigureOut">
              <a:rPr lang="en-US" smtClean="0"/>
              <a:pPr/>
              <a:t>5/28/2013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33FB48-5846-4DE0-9F89-F88C9DCC08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33FB48-5846-4DE0-9F89-F88C9DCC08A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B09292-029E-4F74-9D5A-2D272D6D9024}" type="datetime1">
              <a:rPr lang="en-US" smtClean="0"/>
              <a:pPr/>
              <a:t>5/28/2013</a:t>
            </a:fld>
            <a:endParaRPr lang="en-US"/>
          </a:p>
        </p:txBody>
      </p:sp>
      <p:sp>
        <p:nvSpPr>
          <p:cNvPr id="19" name="Footer Placeholder 18"/>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4DF48D-0F42-43BD-9D0A-4F27391E6F4A}" type="datetime1">
              <a:rPr lang="en-US" smtClean="0"/>
              <a:pPr/>
              <a:t>5/28/2013</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4677E-36A5-40DC-8099-93B59A36D87F}" type="datetime1">
              <a:rPr lang="en-US" smtClean="0"/>
              <a:pPr/>
              <a:t>5/28/2013</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3F159-D1F3-44E0-AF53-1FB6E579F6B9}" type="datetime1">
              <a:rPr lang="en-US" smtClean="0"/>
              <a:pPr/>
              <a:t>5/28/2013</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C97EB6-38E1-4DB9-B980-2CE92AB4723A}" type="datetime1">
              <a:rPr lang="en-US" smtClean="0"/>
              <a:pPr/>
              <a:t>5/28/2013</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3F9E1E-F9A7-45F3-81DA-C2A1D05C0048}" type="datetime1">
              <a:rPr lang="en-US" smtClean="0"/>
              <a:pPr/>
              <a:t>5/28/2013</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1DAEE6-83FE-416F-B98E-C0B7668EA263}" type="datetime1">
              <a:rPr lang="en-US" smtClean="0"/>
              <a:pPr/>
              <a:t>5/28/2013</a:t>
            </a:fld>
            <a:endParaRPr lang="en-US"/>
          </a:p>
        </p:txBody>
      </p:sp>
      <p:sp>
        <p:nvSpPr>
          <p:cNvPr id="8" name="Footer Placeholder 7"/>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B32165-DEAB-43FA-98E5-011DE4A96459}" type="datetime1">
              <a:rPr lang="en-US" smtClean="0"/>
              <a:pPr/>
              <a:t>5/28/2013</a:t>
            </a:fld>
            <a:endParaRPr lang="en-US"/>
          </a:p>
        </p:txBody>
      </p:sp>
      <p:sp>
        <p:nvSpPr>
          <p:cNvPr id="4" name="Footer Placeholder 3"/>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94D66-3EE8-40D5-B7D1-1FAD43A8E964}" type="datetime1">
              <a:rPr lang="en-US" smtClean="0"/>
              <a:pPr/>
              <a:t>5/28/2013</a:t>
            </a:fld>
            <a:endParaRPr lang="en-US"/>
          </a:p>
        </p:txBody>
      </p:sp>
      <p:sp>
        <p:nvSpPr>
          <p:cNvPr id="3" name="Footer Placeholder 2"/>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9C9197-00BF-4A5B-AC7A-23D1FA80E1A8}" type="datetime1">
              <a:rPr lang="en-US" smtClean="0"/>
              <a:pPr/>
              <a:t>5/28/2013</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968B8E-A6E0-4698-A1A6-500AE9567D17}" type="datetime1">
              <a:rPr lang="en-US" smtClean="0"/>
              <a:pPr/>
              <a:t>5/28/2013</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73C6B1-8A68-45AD-89D0-93F4B1BF08BC}" type="datetime1">
              <a:rPr lang="en-US" smtClean="0"/>
              <a:pPr/>
              <a:t>5/28/2013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Prepared By: Nanda </a:t>
            </a:r>
            <a:r>
              <a:rPr lang="en-US" dirty="0" err="1" smtClean="0"/>
              <a:t>Kishor</a:t>
            </a:r>
            <a:r>
              <a:rPr lang="en-US" dirty="0" smtClean="0"/>
              <a:t> Ray</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dir="d"/>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t>
            </a:r>
            <a:endParaRPr lang="en-US" dirty="0"/>
          </a:p>
        </p:txBody>
      </p:sp>
      <p:sp>
        <p:nvSpPr>
          <p:cNvPr id="3" name="Content Placeholder 2"/>
          <p:cNvSpPr>
            <a:spLocks noGrp="1"/>
          </p:cNvSpPr>
          <p:nvPr>
            <p:ph idx="1"/>
          </p:nvPr>
        </p:nvSpPr>
        <p:spPr/>
        <p:txBody>
          <a:bodyPr/>
          <a:lstStyle/>
          <a:p>
            <a:pPr algn="just"/>
            <a:r>
              <a:rPr lang="en-US" dirty="0" smtClean="0"/>
              <a:t>A function is defined as a self-contained block of statements that performs a particular task or job.</a:t>
            </a:r>
          </a:p>
          <a:p>
            <a:pPr algn="just"/>
            <a:r>
              <a:rPr lang="en-US" dirty="0" smtClean="0"/>
              <a:t>Every C program has one or more functions.</a:t>
            </a:r>
          </a:p>
          <a:p>
            <a:pPr algn="just"/>
            <a:r>
              <a:rPr lang="en-US" dirty="0" smtClean="0"/>
              <a:t>The function main() is always present in every C program which is executed first and other functions are optional.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numCol="2">
            <a:normAutofit/>
          </a:bodyPr>
          <a:lstStyle/>
          <a:p>
            <a:pPr>
              <a:buNone/>
            </a:pPr>
            <a:r>
              <a:rPr lang="en-US" sz="2400" dirty="0" smtClean="0">
                <a:solidFill>
                  <a:srgbClr val="FF0000"/>
                </a:solidFill>
              </a:rPr>
              <a:t>	void add(int c, int d)</a:t>
            </a:r>
          </a:p>
          <a:p>
            <a:pPr>
              <a:buNone/>
            </a:pPr>
            <a:r>
              <a:rPr lang="en-US" sz="2400" dirty="0" smtClean="0">
                <a:solidFill>
                  <a:srgbClr val="FF0000"/>
                </a:solidFill>
              </a:rPr>
              <a:t>	{</a:t>
            </a:r>
          </a:p>
          <a:p>
            <a:pPr>
              <a:buNone/>
            </a:pPr>
            <a:r>
              <a:rPr lang="en-US" sz="2400" dirty="0" smtClean="0">
                <a:solidFill>
                  <a:srgbClr val="FF0000"/>
                </a:solidFill>
              </a:rPr>
              <a:t>	int sum;</a:t>
            </a:r>
          </a:p>
          <a:p>
            <a:pPr>
              <a:buNone/>
            </a:pPr>
            <a:r>
              <a:rPr lang="en-US" sz="2400" dirty="0" smtClean="0">
                <a:solidFill>
                  <a:srgbClr val="FF0000"/>
                </a:solidFill>
              </a:rPr>
              <a:t>	sum = </a:t>
            </a:r>
            <a:r>
              <a:rPr lang="en-US" sz="2400" dirty="0" err="1" smtClean="0">
                <a:solidFill>
                  <a:srgbClr val="FF0000"/>
                </a:solidFill>
              </a:rPr>
              <a:t>c+d</a:t>
            </a:r>
            <a:r>
              <a:rPr lang="en-US" sz="2400" dirty="0" smtClean="0">
                <a:solidFill>
                  <a:srgbClr val="FF0000"/>
                </a:solidFill>
              </a:rPr>
              <a:t>;</a:t>
            </a:r>
          </a:p>
          <a:p>
            <a:pPr>
              <a:buNone/>
            </a:pPr>
            <a:r>
              <a:rPr lang="en-US" sz="2400" dirty="0" smtClean="0">
                <a:solidFill>
                  <a:srgbClr val="FF0000"/>
                </a:solidFill>
              </a:rPr>
              <a:t>	printf(“%d”, sum);</a:t>
            </a:r>
          </a:p>
          <a:p>
            <a:pPr>
              <a:buNone/>
            </a:pPr>
            <a:r>
              <a:rPr lang="en-US" sz="2400" dirty="0" smtClean="0">
                <a:solidFill>
                  <a:srgbClr val="FF0000"/>
                </a:solidFill>
              </a:rPr>
              <a:t>	}</a:t>
            </a:r>
          </a:p>
          <a:p>
            <a:pPr>
              <a:buNone/>
            </a:pPr>
            <a:r>
              <a:rPr lang="en-US" sz="2400" dirty="0" smtClean="0">
                <a:solidFill>
                  <a:srgbClr val="FF0000"/>
                </a:solidFill>
              </a:rPr>
              <a:t>void main()</a:t>
            </a:r>
          </a:p>
          <a:p>
            <a:pPr>
              <a:buNone/>
            </a:pPr>
            <a:r>
              <a:rPr lang="en-US" sz="2400" dirty="0" smtClean="0">
                <a:solidFill>
                  <a:srgbClr val="FF0000"/>
                </a:solidFill>
              </a:rPr>
              <a:t>{</a:t>
            </a:r>
          </a:p>
          <a:p>
            <a:pPr>
              <a:buNone/>
            </a:pPr>
            <a:r>
              <a:rPr lang="en-US" sz="2400" dirty="0" smtClean="0">
                <a:solidFill>
                  <a:srgbClr val="FF0000"/>
                </a:solidFill>
              </a:rPr>
              <a:t>int a=50,b=100;</a:t>
            </a:r>
          </a:p>
          <a:p>
            <a:pPr>
              <a:buNone/>
            </a:pPr>
            <a:r>
              <a:rPr lang="en-US" sz="2400" dirty="0" smtClean="0">
                <a:solidFill>
                  <a:srgbClr val="FF0000"/>
                </a:solidFill>
              </a:rPr>
              <a:t>add(a, b);</a:t>
            </a:r>
          </a:p>
          <a:p>
            <a:pPr>
              <a:buNone/>
            </a:pPr>
            <a:r>
              <a:rPr lang="en-US" sz="2400" dirty="0" smtClean="0">
                <a:solidFill>
                  <a:srgbClr val="FF0000"/>
                </a:solidFill>
              </a:rPr>
              <a:t>getch();</a:t>
            </a:r>
          </a:p>
          <a:p>
            <a:pPr>
              <a:buNone/>
            </a:pPr>
            <a:r>
              <a:rPr lang="en-US" sz="2400" dirty="0" smtClean="0">
                <a:solidFill>
                  <a:srgbClr val="FF0000"/>
                </a:solidFill>
              </a:rPr>
              <a:t>}				    </a:t>
            </a:r>
          </a:p>
          <a:p>
            <a:pPr>
              <a:buNone/>
            </a:pPr>
            <a:endParaRPr lang="en-US" sz="24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a:p>
            <a:pPr>
              <a:buNone/>
            </a:pPr>
            <a:endParaRPr lang="en-US" sz="24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a:p>
            <a:pPr algn="r">
              <a:buNone/>
            </a:pPr>
            <a:r>
              <a:rPr lang="en-US" sz="24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	</a:t>
            </a:r>
            <a:r>
              <a:rPr lang="en-US"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When value is not being returned (i.e. return type is void), print within the function, if needed.</a:t>
            </a:r>
            <a:endParaRPr lang="en-US" sz="2800" dirty="0" smtClean="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heckerboard(across)">
                                      <p:cBhvr>
                                        <p:cTn id="34" dur="500"/>
                                        <p:tgtEl>
                                          <p:spTgt spid="3">
                                            <p:txEl>
                                              <p:pRg st="9" end="9"/>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7" dur="500"/>
                                        <p:tgtEl>
                                          <p:spTgt spid="3">
                                            <p:txEl>
                                              <p:pRg st="10" end="10"/>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0" dur="500"/>
                                        <p:tgtEl>
                                          <p:spTgt spid="3">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box(in)">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62500" lnSpcReduction="20000"/>
          </a:bodyPr>
          <a:lstStyle/>
          <a:p>
            <a:pPr>
              <a:buNone/>
            </a:pPr>
            <a:r>
              <a:rPr lang="en-US" b="1" dirty="0" smtClean="0"/>
              <a:t>#include &lt;stdio.h&gt;</a:t>
            </a:r>
          </a:p>
          <a:p>
            <a:pPr>
              <a:buNone/>
            </a:pPr>
            <a:r>
              <a:rPr lang="en-US" b="1" dirty="0" smtClean="0"/>
              <a:t>#include &lt;conio.h&gt;</a:t>
            </a:r>
          </a:p>
          <a:p>
            <a:pPr>
              <a:buNone/>
            </a:pPr>
            <a:r>
              <a:rPr lang="en-US" b="1" dirty="0" smtClean="0"/>
              <a:t>#define N 3</a:t>
            </a:r>
          </a:p>
          <a:p>
            <a:pPr>
              <a:buNone/>
            </a:pPr>
            <a:r>
              <a:rPr lang="en-US" b="1" dirty="0" smtClean="0"/>
              <a:t>void multiply(int </a:t>
            </a:r>
            <a:r>
              <a:rPr lang="en-US" b="1" dirty="0" err="1" smtClean="0"/>
              <a:t>rix</a:t>
            </a:r>
            <a:r>
              <a:rPr lang="en-US" b="1" dirty="0" smtClean="0"/>
              <a:t>[][N], int tor[]);</a:t>
            </a:r>
          </a:p>
          <a:p>
            <a:pPr>
              <a:buNone/>
            </a:pPr>
            <a:r>
              <a:rPr lang="en-US" b="1" dirty="0" smtClean="0"/>
              <a:t>void main()</a:t>
            </a:r>
          </a:p>
          <a:p>
            <a:pPr>
              <a:buNone/>
            </a:pPr>
            <a:r>
              <a:rPr lang="en-US" b="1" dirty="0" smtClean="0"/>
              <a:t>{</a:t>
            </a:r>
          </a:p>
          <a:p>
            <a:pPr>
              <a:buNone/>
            </a:pPr>
            <a:r>
              <a:rPr lang="pt-BR" b="1" dirty="0" smtClean="0"/>
              <a:t>int matrix[N][N],vector[N],i,j;</a:t>
            </a:r>
          </a:p>
          <a:p>
            <a:pPr>
              <a:buNone/>
            </a:pPr>
            <a:r>
              <a:rPr lang="en-US" b="1" dirty="0" smtClean="0"/>
              <a:t>clrscr();</a:t>
            </a:r>
          </a:p>
          <a:p>
            <a:pPr>
              <a:buNone/>
            </a:pPr>
            <a:r>
              <a:rPr lang="en-US" b="1" dirty="0" smtClean="0"/>
              <a:t>printf("Input matrix elements of order %d*%d:\n", N, 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scanf("%d", &amp;matrix[i][j]);</a:t>
            </a:r>
          </a:p>
          <a:p>
            <a:pPr>
              <a:buNone/>
            </a:pPr>
            <a:r>
              <a:rPr lang="en-US" b="1" dirty="0" smtClean="0"/>
              <a:t>	}</a:t>
            </a:r>
          </a:p>
          <a:p>
            <a:pPr>
              <a:buNone/>
            </a:pPr>
            <a:endParaRPr lang="en-US" b="1" dirty="0" smtClean="0"/>
          </a:p>
          <a:p>
            <a:pPr>
              <a:buNone/>
            </a:pPr>
            <a:r>
              <a:rPr lang="en-US" b="1" dirty="0" smtClean="0"/>
              <a:t>printf("\n The matrix is:\n");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printf(" %d\t", matrix[i][j]);</a:t>
            </a:r>
          </a:p>
          <a:p>
            <a:pPr>
              <a:buNone/>
            </a:pPr>
            <a:r>
              <a:rPr lang="en-US" b="1" dirty="0" smtClean="0"/>
              <a:t>	printf("\n");</a:t>
            </a:r>
          </a:p>
          <a:p>
            <a:pPr>
              <a:buNone/>
            </a:pPr>
            <a:r>
              <a:rPr lang="en-US" b="1" smtClean="0"/>
              <a:t>	}</a:t>
            </a:r>
            <a:endParaRPr lang="en-US" b="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transition spd="slow">
    <p:pull dir="d"/>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buNone/>
            </a:pPr>
            <a:r>
              <a:rPr lang="en-US" b="1" dirty="0" smtClean="0"/>
              <a:t>printf("Input vector of %d components:\n", N);</a:t>
            </a:r>
          </a:p>
          <a:p>
            <a:pPr>
              <a:buNone/>
            </a:pPr>
            <a:r>
              <a:rPr lang="en-US" b="1" dirty="0" smtClean="0"/>
              <a:t>for(i=0;i&lt;</a:t>
            </a:r>
            <a:r>
              <a:rPr lang="en-US" b="1" dirty="0" err="1" smtClean="0"/>
              <a:t>N;i</a:t>
            </a:r>
            <a:r>
              <a:rPr lang="en-US" b="1" dirty="0" smtClean="0"/>
              <a:t>++)</a:t>
            </a:r>
          </a:p>
          <a:p>
            <a:pPr>
              <a:buNone/>
            </a:pPr>
            <a:r>
              <a:rPr lang="en-US" b="1" dirty="0" smtClean="0"/>
              <a:t>	scanf("%d", &amp;vector[i]);</a:t>
            </a:r>
          </a:p>
          <a:p>
            <a:pPr>
              <a:buNone/>
            </a:pPr>
            <a:endParaRPr lang="en-US" b="1" dirty="0" smtClean="0"/>
          </a:p>
          <a:p>
            <a:pPr>
              <a:buNone/>
            </a:pPr>
            <a:r>
              <a:rPr lang="en-US" b="1" dirty="0" smtClean="0"/>
              <a:t>printf("\n The %d component vector is:\n", 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printf("%d\t", vector[i]);</a:t>
            </a:r>
          </a:p>
          <a:p>
            <a:pPr>
              <a:buNone/>
            </a:pPr>
            <a:r>
              <a:rPr lang="en-US" b="1" dirty="0" smtClean="0"/>
              <a:t>	}</a:t>
            </a:r>
          </a:p>
          <a:p>
            <a:pPr>
              <a:buNone/>
            </a:pPr>
            <a:endParaRPr lang="en-US" b="1" dirty="0" smtClean="0"/>
          </a:p>
          <a:p>
            <a:pPr>
              <a:buNone/>
            </a:pPr>
            <a:r>
              <a:rPr lang="en-US" b="1" dirty="0" smtClean="0"/>
              <a:t>multiply(matrix, vector);</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transition spd="slow">
    <p:pull dir="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7500" lnSpcReduction="20000"/>
          </a:bodyPr>
          <a:lstStyle/>
          <a:p>
            <a:pPr>
              <a:buNone/>
            </a:pPr>
            <a:r>
              <a:rPr lang="en-US" b="1" dirty="0" smtClean="0"/>
              <a:t>void multiply(int mat[][N],int </a:t>
            </a:r>
            <a:r>
              <a:rPr lang="en-US" b="1" dirty="0" err="1" smtClean="0"/>
              <a:t>vec</a:t>
            </a:r>
            <a:r>
              <a:rPr lang="en-US" b="1" dirty="0" smtClean="0"/>
              <a:t>[N])</a:t>
            </a:r>
          </a:p>
          <a:p>
            <a:pPr>
              <a:buNone/>
            </a:pPr>
            <a:r>
              <a:rPr lang="en-US" b="1" dirty="0" smtClean="0"/>
              <a:t>{</a:t>
            </a:r>
          </a:p>
          <a:p>
            <a:pPr>
              <a:buNone/>
            </a:pPr>
            <a:r>
              <a:rPr lang="en-US" b="1" dirty="0" smtClean="0"/>
              <a:t>int multiply[N], i, j, </a:t>
            </a:r>
            <a:r>
              <a:rPr lang="en-US" b="1" dirty="0" err="1" smtClean="0"/>
              <a:t>row_mul_col</a:t>
            </a:r>
            <a:r>
              <a:rPr lang="en-US" b="1" dirty="0" smtClean="0"/>
              <a:t>=0;</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en-US" b="1" dirty="0" smtClean="0"/>
              <a:t>		</a:t>
            </a:r>
            <a:r>
              <a:rPr lang="en-US" b="1" dirty="0" err="1" smtClean="0"/>
              <a:t>row_mul_col</a:t>
            </a:r>
            <a:r>
              <a:rPr lang="en-US" b="1" dirty="0" smtClean="0"/>
              <a:t>=</a:t>
            </a:r>
            <a:r>
              <a:rPr lang="en-US" b="1" dirty="0" err="1" smtClean="0"/>
              <a:t>row_mul_col+vec</a:t>
            </a:r>
            <a:r>
              <a:rPr lang="en-US" b="1" dirty="0" smtClean="0"/>
              <a:t>[j]*mat[j][i];</a:t>
            </a:r>
          </a:p>
          <a:p>
            <a:pPr>
              <a:buNone/>
            </a:pPr>
            <a:r>
              <a:rPr lang="en-US" b="1" dirty="0" smtClean="0"/>
              <a:t>		}</a:t>
            </a:r>
          </a:p>
          <a:p>
            <a:pPr>
              <a:buNone/>
            </a:pPr>
            <a:r>
              <a:rPr lang="en-US" b="1" dirty="0" smtClean="0"/>
              <a:t>		multiply[i]=</a:t>
            </a:r>
            <a:r>
              <a:rPr lang="en-US" b="1" dirty="0" err="1" smtClean="0"/>
              <a:t>row_mul_col</a:t>
            </a:r>
            <a:r>
              <a:rPr lang="en-US" b="1" dirty="0" smtClean="0"/>
              <a:t>;</a:t>
            </a:r>
          </a:p>
          <a:p>
            <a:pPr>
              <a:buNone/>
            </a:pPr>
            <a:r>
              <a:rPr lang="en-US" b="1" dirty="0" smtClean="0"/>
              <a:t>		</a:t>
            </a:r>
            <a:r>
              <a:rPr lang="en-US" b="1" dirty="0" err="1" smtClean="0"/>
              <a:t>row_mul_col</a:t>
            </a:r>
            <a:r>
              <a:rPr lang="en-US" b="1" dirty="0" smtClean="0"/>
              <a:t>=0;</a:t>
            </a:r>
          </a:p>
          <a:p>
            <a:pPr>
              <a:buNone/>
            </a:pPr>
            <a:r>
              <a:rPr lang="en-US" b="1" dirty="0" smtClean="0"/>
              <a:t>	}</a:t>
            </a:r>
          </a:p>
          <a:p>
            <a:pPr>
              <a:buNone/>
            </a:pPr>
            <a:r>
              <a:rPr lang="en-US" b="1" dirty="0" smtClean="0"/>
              <a:t>printf("\n The matrix after multiplication is:\n");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printf("%d\t", multiply[i]);</a:t>
            </a:r>
          </a:p>
          <a:p>
            <a:pPr>
              <a:buNone/>
            </a:pPr>
            <a:r>
              <a:rPr lang="en-US" b="1" dirty="0" smtClean="0"/>
              <a:t>	}</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transition spd="slow">
    <p:pull dir="d"/>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6781800" cy="762000"/>
          </a:xfrm>
        </p:spPr>
        <p:txBody>
          <a:bodyPr>
            <a:normAutofit fontScale="90000"/>
          </a:bodyPr>
          <a:lstStyle/>
          <a:p>
            <a:r>
              <a:rPr lang="en-US" b="1" u="sng" dirty="0" smtClean="0"/>
              <a:t>Passing Strings to Functions</a:t>
            </a:r>
            <a:endParaRPr lang="en-US" b="1" u="sng"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algn="just"/>
            <a:r>
              <a:rPr lang="en-US" dirty="0" smtClean="0"/>
              <a:t>Since strings are character arrays, the rules for passing strings to functions are similar to those for passing arrays to functions.</a:t>
            </a:r>
          </a:p>
          <a:p>
            <a:pPr algn="just"/>
            <a:r>
              <a:rPr lang="en-US" b="1" u="sng" dirty="0" smtClean="0"/>
              <a:t>Rules</a:t>
            </a:r>
          </a:p>
          <a:p>
            <a:pPr marL="850392" lvl="1" indent="-457200" algn="just">
              <a:buFont typeface="+mj-lt"/>
              <a:buAutoNum type="arabicPeriod"/>
            </a:pPr>
            <a:r>
              <a:rPr lang="en-US" dirty="0" smtClean="0"/>
              <a:t>The string to be passed must be declared as a formal argument of the function definition in the function header.</a:t>
            </a:r>
          </a:p>
          <a:p>
            <a:pPr marL="850392" lvl="1" indent="-457200" algn="just">
              <a:buNone/>
            </a:pPr>
            <a:r>
              <a:rPr lang="en-US" dirty="0" smtClean="0"/>
              <a:t>			</a:t>
            </a:r>
            <a:r>
              <a:rPr lang="en-US" b="1" i="1" dirty="0" smtClean="0">
                <a:solidFill>
                  <a:srgbClr val="FF0000"/>
                </a:solidFill>
              </a:rPr>
              <a:t>void display(char </a:t>
            </a:r>
            <a:r>
              <a:rPr lang="en-US" b="1" i="1" dirty="0" err="1" smtClean="0">
                <a:solidFill>
                  <a:srgbClr val="FF0000"/>
                </a:solidFill>
              </a:rPr>
              <a:t>item_name</a:t>
            </a:r>
            <a:r>
              <a:rPr lang="en-US" b="1" i="1" dirty="0" smtClean="0">
                <a:solidFill>
                  <a:srgbClr val="FF0000"/>
                </a:solidFill>
              </a:rPr>
              <a:t>[])</a:t>
            </a:r>
          </a:p>
          <a:p>
            <a:pPr marL="850392" lvl="1" indent="-457200" algn="just">
              <a:buNone/>
            </a:pPr>
            <a:r>
              <a:rPr lang="en-US" b="1" i="1" dirty="0" smtClean="0">
                <a:solidFill>
                  <a:srgbClr val="FF0000"/>
                </a:solidFill>
              </a:rPr>
              <a:t>			{</a:t>
            </a:r>
          </a:p>
          <a:p>
            <a:pPr marL="850392" lvl="1" indent="-457200" algn="just">
              <a:buNone/>
            </a:pPr>
            <a:r>
              <a:rPr lang="en-US" b="1" i="1" dirty="0" smtClean="0">
                <a:solidFill>
                  <a:srgbClr val="FF0000"/>
                </a:solidFill>
              </a:rPr>
              <a:t>			… … … … …</a:t>
            </a:r>
          </a:p>
          <a:p>
            <a:pPr marL="850392" lvl="1" indent="-457200" algn="just">
              <a:buNone/>
            </a:pPr>
            <a:r>
              <a:rPr lang="en-US" b="1" i="1" dirty="0" smtClean="0">
                <a:solidFill>
                  <a:srgbClr val="FF0000"/>
                </a:solidFill>
              </a:rPr>
              <a:t>			}</a:t>
            </a:r>
          </a:p>
          <a:p>
            <a:pPr marL="850392" lvl="1" indent="-457200" algn="just">
              <a:buFont typeface="+mj-lt"/>
              <a:buAutoNum type="arabicPeriod" startAt="2"/>
            </a:pPr>
            <a:r>
              <a:rPr lang="en-US" dirty="0" smtClean="0"/>
              <a:t>The function prototype must show that the argument is a string.</a:t>
            </a:r>
          </a:p>
          <a:p>
            <a:pPr marL="850392" lvl="1" indent="-457200" algn="just">
              <a:buNone/>
            </a:pPr>
            <a:r>
              <a:rPr lang="en-US" dirty="0" smtClean="0"/>
              <a:t>			</a:t>
            </a:r>
            <a:r>
              <a:rPr lang="en-US" b="1" i="1" dirty="0" smtClean="0">
                <a:solidFill>
                  <a:srgbClr val="FF0000"/>
                </a:solidFill>
              </a:rPr>
              <a:t>void display(char </a:t>
            </a:r>
            <a:r>
              <a:rPr lang="en-US" b="1" i="1" dirty="0" err="1" smtClean="0">
                <a:solidFill>
                  <a:srgbClr val="FF0000"/>
                </a:solidFill>
              </a:rPr>
              <a:t>str</a:t>
            </a:r>
            <a:r>
              <a:rPr lang="en-US" b="1" i="1" dirty="0" smtClean="0">
                <a:solidFill>
                  <a:srgbClr val="FF0000"/>
                </a:solidFill>
              </a:rPr>
              <a:t>[]);</a:t>
            </a:r>
          </a:p>
          <a:p>
            <a:pPr marL="850392" lvl="1" indent="-457200" algn="just">
              <a:buFont typeface="+mj-lt"/>
              <a:buAutoNum type="arabicPeriod" startAt="3"/>
            </a:pPr>
            <a:r>
              <a:rPr lang="en-US" dirty="0" smtClean="0"/>
              <a:t>A call to the function must have a string name without subscripts as its actual argument.</a:t>
            </a:r>
          </a:p>
          <a:p>
            <a:pPr marL="850392" lvl="1" indent="-457200" algn="just">
              <a:buNone/>
            </a:pPr>
            <a:r>
              <a:rPr lang="en-US" dirty="0" smtClean="0"/>
              <a:t>			</a:t>
            </a:r>
            <a:r>
              <a:rPr lang="en-US" b="1" i="1" dirty="0" smtClean="0">
                <a:solidFill>
                  <a:srgbClr val="FF0000"/>
                </a:solidFill>
              </a:rPr>
              <a:t>display(name);</a:t>
            </a:r>
          </a:p>
          <a:p>
            <a:pPr marL="850392" lvl="1" indent="-457200" algn="just">
              <a:buNone/>
            </a:pPr>
            <a:r>
              <a:rPr lang="en-US" dirty="0" smtClean="0"/>
              <a:t>	where, name is a properly declared string in the calling function.</a:t>
            </a:r>
          </a:p>
          <a:p>
            <a:pPr marL="850392" lvl="1" indent="-457200" algn="ctr">
              <a:buNone/>
            </a:pPr>
            <a:r>
              <a:rPr lang="en-US" b="1" dirty="0" smtClean="0"/>
              <a:t>Note: Like arrays, strings are passed by address.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transition spd="slow">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29600" cy="2819400"/>
          </a:xfrm>
        </p:spPr>
        <p:txBody>
          <a:bodyPr/>
          <a:lstStyle/>
          <a:p>
            <a:pPr>
              <a:buNone/>
            </a:pPr>
            <a:r>
              <a:rPr lang="en-US" sz="2800" b="1" spc="50" dirty="0" smtClean="0">
                <a:ln w="11430"/>
                <a:solidFill>
                  <a:srgbClr val="C00000"/>
                </a:solidFill>
                <a:effectLst>
                  <a:outerShdw blurRad="76200" dist="50800" dir="5400000" algn="tl" rotWithShape="0">
                    <a:srgbClr val="000000">
                      <a:alpha val="65000"/>
                    </a:srgbClr>
                  </a:outerShdw>
                </a:effectLst>
              </a:rPr>
              <a:t>	</a:t>
            </a:r>
            <a:r>
              <a:rPr lang="en-US" sz="4400" b="1" spc="50" dirty="0" smtClean="0">
                <a:ln w="11430"/>
                <a:solidFill>
                  <a:srgbClr val="C00000"/>
                </a:solidFill>
                <a:effectLst>
                  <a:outerShdw blurRad="76200" dist="50800" dir="5400000" algn="tl" rotWithShape="0">
                    <a:srgbClr val="000000">
                      <a:alpha val="65000"/>
                    </a:srgbClr>
                  </a:outerShdw>
                </a:effectLst>
              </a:rPr>
              <a:t>Write functions to add, subtract, multiply and divide two numbers a and b. </a:t>
            </a:r>
            <a:endParaRPr lang="en-US" sz="4000"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55000" lnSpcReduction="20000"/>
          </a:bodyPr>
          <a:lstStyle/>
          <a:p>
            <a:pPr>
              <a:buNone/>
            </a:pPr>
            <a:r>
              <a:rPr lang="en-US" b="1" dirty="0" smtClean="0"/>
              <a:t>// Combination Problem</a:t>
            </a:r>
          </a:p>
          <a:p>
            <a:pPr>
              <a:buNone/>
            </a:pPr>
            <a:r>
              <a:rPr lang="en-US" b="1" dirty="0" smtClean="0"/>
              <a:t>#include &lt;stdio.h&gt;</a:t>
            </a:r>
          </a:p>
          <a:p>
            <a:pPr>
              <a:buNone/>
            </a:pPr>
            <a:r>
              <a:rPr lang="en-US" b="1" dirty="0" smtClean="0"/>
              <a:t>#include &lt;conio.h&gt;</a:t>
            </a:r>
          </a:p>
          <a:p>
            <a:pPr>
              <a:buNone/>
            </a:pPr>
            <a:r>
              <a:rPr lang="en-US" b="1" dirty="0" smtClean="0"/>
              <a:t>	long factorial(int n)</a:t>
            </a:r>
          </a:p>
          <a:p>
            <a:pPr>
              <a:buNone/>
            </a:pPr>
            <a:r>
              <a:rPr lang="en-US" b="1" dirty="0" smtClean="0"/>
              <a:t>	{</a:t>
            </a:r>
          </a:p>
          <a:p>
            <a:pPr>
              <a:buNone/>
            </a:pPr>
            <a:r>
              <a:rPr lang="en-US" b="1" dirty="0" smtClean="0"/>
              <a:t>	long fact=1;</a:t>
            </a:r>
          </a:p>
          <a:p>
            <a:pPr>
              <a:buNone/>
            </a:pPr>
            <a:r>
              <a:rPr lang="en-US" b="1" dirty="0" smtClean="0"/>
              <a:t>	int i;</a:t>
            </a:r>
          </a:p>
          <a:p>
            <a:pPr>
              <a:buNone/>
            </a:pPr>
            <a:r>
              <a:rPr lang="en-US" b="1" dirty="0" smtClean="0"/>
              <a:t>	for(i=1;i&lt;=</a:t>
            </a:r>
            <a:r>
              <a:rPr lang="en-US" b="1" dirty="0" err="1" smtClean="0"/>
              <a:t>n;i</a:t>
            </a:r>
            <a:r>
              <a:rPr lang="en-US" b="1" dirty="0" smtClean="0"/>
              <a:t>++)</a:t>
            </a:r>
          </a:p>
          <a:p>
            <a:pPr>
              <a:buNone/>
            </a:pPr>
            <a:r>
              <a:rPr lang="en-US" b="1" dirty="0" smtClean="0"/>
              <a:t>		fact *= i;</a:t>
            </a:r>
          </a:p>
          <a:p>
            <a:pPr>
              <a:buNone/>
            </a:pPr>
            <a:r>
              <a:rPr lang="en-US" b="1" dirty="0" smtClean="0"/>
              <a:t>	return fact;</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long f1=1,f2=1,f3=1,comb;</a:t>
            </a:r>
          </a:p>
          <a:p>
            <a:pPr>
              <a:buNone/>
            </a:pPr>
            <a:r>
              <a:rPr lang="en-US" b="1" dirty="0" smtClean="0"/>
              <a:t>int n, r;</a:t>
            </a:r>
          </a:p>
          <a:p>
            <a:pPr>
              <a:buNone/>
            </a:pPr>
            <a:r>
              <a:rPr lang="en-US" b="1" dirty="0" smtClean="0"/>
              <a:t>clrscr();</a:t>
            </a:r>
          </a:p>
          <a:p>
            <a:pPr>
              <a:buNone/>
            </a:pPr>
            <a:r>
              <a:rPr lang="pt-BR" b="1" dirty="0" smtClean="0"/>
              <a:t>printf("\nEnter n and r:");</a:t>
            </a:r>
          </a:p>
          <a:p>
            <a:pPr>
              <a:buNone/>
            </a:pPr>
            <a:r>
              <a:rPr lang="pt-BR" b="1" dirty="0" smtClean="0"/>
              <a:t>scanf("%d %d",&amp;n,&amp;r);</a:t>
            </a:r>
          </a:p>
          <a:p>
            <a:pPr>
              <a:buNone/>
            </a:pPr>
            <a:r>
              <a:rPr lang="en-US" b="1" dirty="0" smtClean="0"/>
              <a:t>f1=factorial(n);</a:t>
            </a:r>
          </a:p>
          <a:p>
            <a:pPr>
              <a:buNone/>
            </a:pPr>
            <a:r>
              <a:rPr lang="en-US" b="1" dirty="0" smtClean="0"/>
              <a:t>f2=factorial(n-r);</a:t>
            </a:r>
          </a:p>
          <a:p>
            <a:pPr>
              <a:buNone/>
            </a:pPr>
            <a:r>
              <a:rPr lang="en-US" b="1" dirty="0" smtClean="0"/>
              <a:t>f3=factorial(r);</a:t>
            </a:r>
          </a:p>
          <a:p>
            <a:pPr>
              <a:buNone/>
            </a:pPr>
            <a:r>
              <a:rPr lang="en-US" b="1" dirty="0" smtClean="0"/>
              <a:t>comb=f1/(f2*f3);</a:t>
            </a:r>
          </a:p>
          <a:p>
            <a:pPr>
              <a:buNone/>
            </a:pPr>
            <a:r>
              <a:rPr lang="en-US" b="1" dirty="0" smtClean="0"/>
              <a:t>printf("\n The combination is: %ld", comb);</a:t>
            </a:r>
          </a:p>
          <a:p>
            <a:pPr>
              <a:buNone/>
            </a:pPr>
            <a:r>
              <a:rPr lang="en-US" b="1" dirty="0" smtClean="0"/>
              <a:t>getch();</a:t>
            </a:r>
          </a:p>
          <a:p>
            <a:pPr>
              <a:buNone/>
            </a:pPr>
            <a:r>
              <a:rPr lang="en-US" b="1" dirty="0" smtClean="0"/>
              <a:t>}</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8912"/>
            <a:ext cx="8229600" cy="856488"/>
          </a:xfrm>
        </p:spPr>
        <p:txBody>
          <a:bodyPr>
            <a:normAutofit fontScale="90000"/>
          </a:bodyPr>
          <a:lstStyle/>
          <a:p>
            <a:r>
              <a:rPr lang="en-US" dirty="0" smtClean="0"/>
              <a:t>Function Prototype or Declaration</a:t>
            </a:r>
            <a:endParaRPr lang="en-US" dirty="0"/>
          </a:p>
        </p:txBody>
      </p:sp>
      <p:sp>
        <p:nvSpPr>
          <p:cNvPr id="3" name="Content Placeholder 2"/>
          <p:cNvSpPr>
            <a:spLocks noGrp="1"/>
          </p:cNvSpPr>
          <p:nvPr>
            <p:ph idx="1"/>
          </p:nvPr>
        </p:nvSpPr>
        <p:spPr>
          <a:xfrm>
            <a:off x="533400" y="1295400"/>
            <a:ext cx="8229600" cy="5029200"/>
          </a:xfrm>
        </p:spPr>
        <p:txBody>
          <a:bodyPr/>
          <a:lstStyle/>
          <a:p>
            <a:pPr algn="just"/>
            <a:r>
              <a:rPr lang="en-US" dirty="0" smtClean="0"/>
              <a:t>The function prototype is a model or blueprint of the function.</a:t>
            </a:r>
          </a:p>
          <a:p>
            <a:pPr algn="just"/>
            <a:r>
              <a:rPr lang="en-US" dirty="0" smtClean="0"/>
              <a:t>The function prototype is necessary if a function is used before function is defined.</a:t>
            </a:r>
          </a:p>
          <a:p>
            <a:pPr algn="just"/>
            <a:r>
              <a:rPr lang="en-US" dirty="0" smtClean="0"/>
              <a:t>When a user-defined function is defined before the use, function prototype is not necessary (may be given though).</a:t>
            </a:r>
          </a:p>
          <a:p>
            <a:pPr algn="just"/>
            <a:r>
              <a:rPr lang="en-US" dirty="0" smtClean="0"/>
              <a:t>Syntax:</a:t>
            </a:r>
          </a:p>
          <a:p>
            <a:pPr algn="just">
              <a:buNone/>
            </a:pPr>
            <a:r>
              <a:rPr lang="en-US" i="1" dirty="0" err="1" smtClean="0">
                <a:solidFill>
                  <a:srgbClr val="FF0000"/>
                </a:solidFill>
              </a:rPr>
              <a:t>return_type</a:t>
            </a:r>
            <a:r>
              <a:rPr lang="en-US" i="1" dirty="0" smtClean="0">
                <a:solidFill>
                  <a:srgbClr val="FF0000"/>
                </a:solidFill>
              </a:rPr>
              <a:t> </a:t>
            </a:r>
            <a:r>
              <a:rPr lang="en-US" i="1" dirty="0" err="1" smtClean="0">
                <a:solidFill>
                  <a:srgbClr val="FF0000"/>
                </a:solidFill>
              </a:rPr>
              <a:t>function_name</a:t>
            </a:r>
            <a:r>
              <a:rPr lang="en-US" i="1" dirty="0" smtClean="0">
                <a:solidFill>
                  <a:srgbClr val="FF0000"/>
                </a:solidFill>
              </a:rPr>
              <a:t>(data_type1, …,</a:t>
            </a:r>
            <a:r>
              <a:rPr lang="en-US" i="1" dirty="0" err="1" smtClean="0">
                <a:solidFill>
                  <a:srgbClr val="FF0000"/>
                </a:solidFill>
              </a:rPr>
              <a:t>data_typeN</a:t>
            </a:r>
            <a:r>
              <a:rPr lang="en-US" i="1" dirty="0" smtClean="0">
                <a:solidFill>
                  <a:srgbClr val="FF0000"/>
                </a:solidFill>
              </a:rPr>
              <a:t>);</a:t>
            </a:r>
          </a:p>
          <a:p>
            <a:pPr algn="just"/>
            <a:r>
              <a:rPr lang="en-US" dirty="0" smtClean="0"/>
              <a:t>E.g.</a:t>
            </a:r>
          </a:p>
          <a:p>
            <a:pPr algn="just">
              <a:buNone/>
            </a:pPr>
            <a:r>
              <a:rPr lang="en-US" dirty="0" smtClean="0"/>
              <a:t>	void add(int, int);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#include &lt;stdio.h&gt;</a:t>
            </a:r>
          </a:p>
          <a:p>
            <a:pPr>
              <a:buNone/>
            </a:pPr>
            <a:r>
              <a:rPr lang="en-US" b="1" dirty="0" smtClean="0"/>
              <a:t>#include &lt;conio.h&gt;</a:t>
            </a:r>
          </a:p>
          <a:p>
            <a:pPr>
              <a:buNone/>
            </a:pPr>
            <a:r>
              <a:rPr lang="en-US" b="1" dirty="0" smtClean="0"/>
              <a:t>int add(int, int);	</a:t>
            </a:r>
            <a:r>
              <a:rPr lang="en-US" b="1" dirty="0" smtClean="0">
                <a:solidFill>
                  <a:srgbClr val="FF0000"/>
                </a:solidFill>
              </a:rPr>
              <a:t>//Function Prototype</a:t>
            </a:r>
          </a:p>
          <a:p>
            <a:pPr>
              <a:buNone/>
            </a:pPr>
            <a:r>
              <a:rPr lang="en-US" b="1" dirty="0" smtClean="0"/>
              <a:t>	void main()</a:t>
            </a:r>
          </a:p>
          <a:p>
            <a:pPr>
              <a:buNone/>
            </a:pPr>
            <a:r>
              <a:rPr lang="en-US" b="1" dirty="0" smtClean="0"/>
              <a:t>	{</a:t>
            </a:r>
          </a:p>
          <a:p>
            <a:pPr>
              <a:buNone/>
            </a:pPr>
            <a:r>
              <a:rPr lang="en-US" b="1" dirty="0" smtClean="0"/>
              <a:t>	int a=12,b=5,x;</a:t>
            </a:r>
          </a:p>
          <a:p>
            <a:pPr>
              <a:buNone/>
            </a:pPr>
            <a:r>
              <a:rPr lang="en-US" b="1" dirty="0" smtClean="0"/>
              <a:t>	clrscr();</a:t>
            </a:r>
          </a:p>
          <a:p>
            <a:pPr>
              <a:buNone/>
            </a:pPr>
            <a:r>
              <a:rPr lang="en-US" b="1" dirty="0" smtClean="0"/>
              <a:t>	x=add(a,b);</a:t>
            </a:r>
          </a:p>
          <a:p>
            <a:pPr>
              <a:buNone/>
            </a:pPr>
            <a:r>
              <a:rPr lang="en-US" b="1" dirty="0" smtClean="0"/>
              <a:t>	printf("%</a:t>
            </a:r>
            <a:r>
              <a:rPr lang="en-US" b="1" dirty="0" err="1" smtClean="0"/>
              <a:t>d",x</a:t>
            </a:r>
            <a:r>
              <a:rPr lang="en-US" b="1" dirty="0" smtClean="0"/>
              <a:t>);</a:t>
            </a:r>
          </a:p>
          <a:p>
            <a:pPr>
              <a:buNone/>
            </a:pPr>
            <a:r>
              <a:rPr lang="en-US" b="1" dirty="0" smtClean="0"/>
              <a:t>	getch();</a:t>
            </a:r>
          </a:p>
          <a:p>
            <a:pPr>
              <a:buNone/>
            </a:pPr>
            <a:r>
              <a:rPr lang="en-US" b="1" dirty="0" smtClean="0"/>
              <a:t>	}</a:t>
            </a:r>
          </a:p>
          <a:p>
            <a:pPr>
              <a:buNone/>
            </a:pPr>
            <a:r>
              <a:rPr lang="en-US" b="1" dirty="0" smtClean="0"/>
              <a:t>		int add(int c, int d)</a:t>
            </a:r>
          </a:p>
          <a:p>
            <a:pPr>
              <a:buNone/>
            </a:pPr>
            <a:r>
              <a:rPr lang="en-US" b="1" dirty="0" smtClean="0"/>
              <a:t>		{</a:t>
            </a:r>
          </a:p>
          <a:p>
            <a:pPr>
              <a:buNone/>
            </a:pPr>
            <a:r>
              <a:rPr lang="en-US" b="1" dirty="0" smtClean="0"/>
              <a:t>		int sum;</a:t>
            </a:r>
          </a:p>
          <a:p>
            <a:pPr>
              <a:buNone/>
            </a:pPr>
            <a:r>
              <a:rPr lang="en-US" b="1" dirty="0" smtClean="0"/>
              <a:t>		sum=</a:t>
            </a:r>
            <a:r>
              <a:rPr lang="en-US" b="1" dirty="0" err="1" smtClean="0"/>
              <a:t>c+d</a:t>
            </a:r>
            <a:r>
              <a:rPr lang="en-US" b="1" dirty="0" smtClean="0"/>
              <a:t>;</a:t>
            </a:r>
          </a:p>
          <a:p>
            <a:pPr>
              <a:buNone/>
            </a:pPr>
            <a:r>
              <a:rPr lang="en-US" b="1" dirty="0" smtClean="0"/>
              <a:t>		return sum;</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Right Brace 5"/>
          <p:cNvSpPr/>
          <p:nvPr/>
        </p:nvSpPr>
        <p:spPr>
          <a:xfrm>
            <a:off x="2819400" y="1371600"/>
            <a:ext cx="381000" cy="304800"/>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229600" cy="1143000"/>
          </a:xfrm>
        </p:spPr>
        <p:txBody>
          <a:bodyPr/>
          <a:lstStyle/>
          <a:p>
            <a:r>
              <a:rPr lang="en-US" dirty="0" smtClean="0"/>
              <a:t>The </a:t>
            </a:r>
            <a:r>
              <a:rPr lang="en-US" i="1" dirty="0" smtClean="0"/>
              <a:t>return</a:t>
            </a:r>
            <a:r>
              <a:rPr lang="en-US" dirty="0" smtClean="0"/>
              <a:t> Statement</a:t>
            </a:r>
            <a:endParaRPr lang="en-US" dirty="0"/>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pPr algn="just">
              <a:buNone/>
            </a:pPr>
            <a:r>
              <a:rPr lang="en-US" dirty="0" smtClean="0"/>
              <a:t>The return statement serves two purposes:</a:t>
            </a:r>
          </a:p>
          <a:p>
            <a:pPr marL="514350" indent="-514350" algn="just">
              <a:buClr>
                <a:srgbClr val="C00000"/>
              </a:buClr>
              <a:buFont typeface="+mj-lt"/>
              <a:buAutoNum type="arabicPeriod"/>
            </a:pPr>
            <a:r>
              <a:rPr lang="en-US" dirty="0" smtClean="0"/>
              <a:t>It immediately transfers the control back to the calling function (i.e. no statements within the function body after the return statement are executed).</a:t>
            </a:r>
          </a:p>
          <a:p>
            <a:pPr marL="514350" indent="-514350" algn="just">
              <a:buClr>
                <a:srgbClr val="C00000"/>
              </a:buClr>
              <a:buFont typeface="+mj-lt"/>
              <a:buAutoNum type="arabicPeriod"/>
            </a:pPr>
            <a:r>
              <a:rPr lang="en-US" dirty="0" smtClean="0"/>
              <a:t>It returns the value to the calling function.</a:t>
            </a:r>
          </a:p>
          <a:p>
            <a:pPr marL="514350" indent="-514350" algn="just">
              <a:buClr>
                <a:srgbClr val="C00000"/>
              </a:buClr>
              <a:buNone/>
            </a:pPr>
            <a:r>
              <a:rPr lang="en-US" b="1" u="sng" dirty="0" smtClean="0"/>
              <a:t>Syntax</a:t>
            </a:r>
            <a:r>
              <a:rPr lang="en-US" dirty="0" smtClean="0"/>
              <a:t>:</a:t>
            </a:r>
          </a:p>
          <a:p>
            <a:pPr marL="514350" indent="-514350" algn="just">
              <a:buClr>
                <a:srgbClr val="C00000"/>
              </a:buClr>
              <a:buNone/>
            </a:pPr>
            <a:r>
              <a:rPr lang="en-US" dirty="0" smtClean="0"/>
              <a:t>		</a:t>
            </a:r>
            <a:r>
              <a:rPr lang="en-US" dirty="0" smtClean="0">
                <a:solidFill>
                  <a:srgbClr val="FF0000"/>
                </a:solidFill>
              </a:rPr>
              <a:t>return (expression);</a:t>
            </a:r>
          </a:p>
          <a:p>
            <a:pPr marL="514350" indent="-514350" algn="just">
              <a:buClr>
                <a:srgbClr val="C00000"/>
              </a:buClr>
              <a:buNone/>
            </a:pPr>
            <a:r>
              <a:rPr lang="en-US" dirty="0" smtClean="0"/>
              <a:t>	where expression, is optional and, if present, it must evaluate to a value of the data type specified in the function header for the </a:t>
            </a:r>
            <a:r>
              <a:rPr lang="en-US" i="1" dirty="0" err="1" smtClean="0"/>
              <a:t>return_type</a:t>
            </a:r>
            <a:r>
              <a:rPr lang="en-US" dirty="0" smtClean="0"/>
              <a:t>.</a:t>
            </a:r>
          </a:p>
          <a:p>
            <a:pPr marL="514350" indent="-514350" algn="just">
              <a:buClr>
                <a:srgbClr val="C00000"/>
              </a:buClr>
              <a:buNone/>
            </a:pPr>
            <a:r>
              <a:rPr lang="en-US" dirty="0" smtClean="0">
                <a:solidFill>
                  <a:srgbClr val="FF0000"/>
                </a:solidFill>
              </a:rPr>
              <a:t>Note:</a:t>
            </a:r>
            <a:r>
              <a:rPr lang="en-US" dirty="0" smtClean="0"/>
              <a:t> When nothing is to be returned, the </a:t>
            </a:r>
            <a:r>
              <a:rPr lang="en-US" i="1" dirty="0" err="1" smtClean="0"/>
              <a:t>return_type</a:t>
            </a:r>
            <a:r>
              <a:rPr lang="en-US" dirty="0" smtClean="0"/>
              <a:t> in the function definition is specified as </a:t>
            </a:r>
            <a:r>
              <a:rPr lang="en-US" dirty="0" smtClean="0">
                <a:solidFill>
                  <a:srgbClr val="FF0000"/>
                </a:solidFill>
              </a:rPr>
              <a:t>void</a:t>
            </a:r>
            <a:r>
              <a:rPr lang="en-US" dirty="0" smtClean="0"/>
              <a:t>.</a:t>
            </a:r>
            <a:r>
              <a:rPr lang="en-US" i="1" dirty="0" smtClean="0"/>
              <a:t> </a:t>
            </a:r>
            <a:r>
              <a:rPr lang="en-US" dirty="0" smtClean="0"/>
              <a:t>For </a:t>
            </a:r>
            <a:r>
              <a:rPr lang="en-US" dirty="0" smtClean="0">
                <a:solidFill>
                  <a:srgbClr val="FF0000"/>
                </a:solidFill>
              </a:rPr>
              <a:t>void</a:t>
            </a:r>
            <a:r>
              <a:rPr lang="en-US" dirty="0" smtClean="0"/>
              <a:t> </a:t>
            </a:r>
            <a:r>
              <a:rPr lang="en-US" i="1" dirty="0" err="1" smtClean="0"/>
              <a:t>return_type</a:t>
            </a:r>
            <a:r>
              <a:rPr lang="en-US" i="1" dirty="0" smtClean="0"/>
              <a:t>,</a:t>
            </a:r>
            <a:r>
              <a:rPr lang="en-US" dirty="0" smtClean="0"/>
              <a:t> return statement is optional.</a:t>
            </a:r>
            <a:endParaRPr lang="en-US" i="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62500" lnSpcReduction="20000"/>
          </a:bodyPr>
          <a:lstStyle/>
          <a:p>
            <a:pPr>
              <a:buNone/>
            </a:pPr>
            <a:r>
              <a:rPr lang="en-US" b="1" dirty="0" smtClean="0">
                <a:latin typeface="Times New Roman" pitchFamily="18" charset="0"/>
                <a:cs typeface="Times New Roman" pitchFamily="18" charset="0"/>
              </a:rPr>
              <a:t>/*Program using function to find the greatest number among three numbers*/</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int greater(int, int);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 b, c, d, e;</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Enter three numbers:");</a:t>
            </a:r>
          </a:p>
          <a:p>
            <a:pPr>
              <a:buNone/>
            </a:pPr>
            <a:r>
              <a:rPr lang="it-IT" b="1" dirty="0" smtClean="0">
                <a:latin typeface="Times New Roman" pitchFamily="18" charset="0"/>
                <a:cs typeface="Times New Roman" pitchFamily="18" charset="0"/>
              </a:rPr>
              <a:t>scanf("%d %d %d",&amp;a,&amp;b,&amp;c);</a:t>
            </a:r>
          </a:p>
          <a:p>
            <a:pPr>
              <a:buNone/>
            </a:pPr>
            <a:r>
              <a:rPr lang="en-US" b="1" dirty="0" smtClean="0">
                <a:latin typeface="Times New Roman" pitchFamily="18" charset="0"/>
                <a:cs typeface="Times New Roman" pitchFamily="18" charset="0"/>
              </a:rPr>
              <a:t>d=greater(a, b);</a:t>
            </a:r>
          </a:p>
          <a:p>
            <a:pPr>
              <a:buNone/>
            </a:pPr>
            <a:r>
              <a:rPr lang="en-US" b="1" dirty="0" smtClean="0">
                <a:latin typeface="Times New Roman" pitchFamily="18" charset="0"/>
                <a:cs typeface="Times New Roman" pitchFamily="18" charset="0"/>
              </a:rPr>
              <a:t>e=greater(d, c);</a:t>
            </a:r>
          </a:p>
          <a:p>
            <a:pPr>
              <a:buNone/>
            </a:pPr>
            <a:r>
              <a:rPr lang="en-US" b="1" dirty="0" smtClean="0">
                <a:latin typeface="Times New Roman" pitchFamily="18" charset="0"/>
                <a:cs typeface="Times New Roman" pitchFamily="18" charset="0"/>
              </a:rPr>
              <a:t>printf("\n The greatest number is:%d", e);</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int greater(int x, int 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if(x&gt;y)</a:t>
            </a:r>
          </a:p>
          <a:p>
            <a:pPr>
              <a:buNone/>
            </a:pPr>
            <a:r>
              <a:rPr lang="en-US" b="1" dirty="0" smtClean="0">
                <a:latin typeface="Times New Roman" pitchFamily="18" charset="0"/>
                <a:cs typeface="Times New Roman" pitchFamily="18" charset="0"/>
              </a:rPr>
              <a:t>		return x;</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return y;</a:t>
            </a:r>
          </a:p>
          <a:p>
            <a:pPr>
              <a:buNone/>
            </a:pPr>
            <a:r>
              <a:rPr lang="en-US" b="1" dirty="0" smtClean="0">
                <a:latin typeface="Times New Roman" pitchFamily="18" charset="0"/>
                <a:cs typeface="Times New Roman" pitchFamily="18" charset="0"/>
              </a:rPr>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parameters</a:t>
            </a:r>
            <a:endParaRPr lang="en-US" dirty="0"/>
          </a:p>
        </p:txBody>
      </p:sp>
      <p:sp>
        <p:nvSpPr>
          <p:cNvPr id="3" name="Content Placeholder 2"/>
          <p:cNvSpPr>
            <a:spLocks noGrp="1"/>
          </p:cNvSpPr>
          <p:nvPr>
            <p:ph idx="1"/>
          </p:nvPr>
        </p:nvSpPr>
        <p:spPr/>
        <p:txBody>
          <a:bodyPr/>
          <a:lstStyle/>
          <a:p>
            <a:pPr algn="just"/>
            <a:r>
              <a:rPr lang="en-US" dirty="0" smtClean="0"/>
              <a:t>Function parameters are the means for communication between the calling and the called functions.</a:t>
            </a:r>
          </a:p>
          <a:p>
            <a:pPr algn="just"/>
            <a:r>
              <a:rPr lang="en-US" dirty="0" smtClean="0"/>
              <a:t>Two types: </a:t>
            </a:r>
            <a:r>
              <a:rPr lang="en-US" dirty="0" smtClean="0">
                <a:solidFill>
                  <a:srgbClr val="FF0000"/>
                </a:solidFill>
              </a:rPr>
              <a:t>formal parameters</a:t>
            </a:r>
            <a:r>
              <a:rPr lang="en-US" dirty="0" smtClean="0"/>
              <a:t> and </a:t>
            </a:r>
            <a:r>
              <a:rPr lang="en-US" dirty="0" smtClean="0">
                <a:solidFill>
                  <a:srgbClr val="FF0000"/>
                </a:solidFill>
              </a:rPr>
              <a:t>actual parameters</a:t>
            </a:r>
            <a:r>
              <a:rPr lang="en-US" dirty="0" smtClean="0"/>
              <a:t>.</a:t>
            </a:r>
          </a:p>
          <a:p>
            <a:pPr algn="just"/>
            <a:r>
              <a:rPr lang="en-US" dirty="0" smtClean="0"/>
              <a:t>Formal parameters are given in the function definition while actual parameters are given in the function call.</a:t>
            </a:r>
          </a:p>
          <a:p>
            <a:pPr algn="just"/>
            <a:r>
              <a:rPr lang="en-US" dirty="0" smtClean="0"/>
              <a:t>The name of formal and actual parameters need not be same but data types and the number of parameters must match.</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781800" cy="838200"/>
          </a:xfrm>
        </p:spPr>
        <p:txBody>
          <a:bodyPr/>
          <a:lstStyle/>
          <a:p>
            <a:r>
              <a:rPr lang="en-US" dirty="0" smtClean="0"/>
              <a:t>What happens when…???</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algn="just">
              <a:buClr>
                <a:srgbClr val="C00000"/>
              </a:buClr>
              <a:buSzPct val="98000"/>
              <a:buFont typeface="Wingdings" pitchFamily="2" charset="2"/>
              <a:buChar char="Ø"/>
            </a:pPr>
            <a:r>
              <a:rPr lang="en-US" dirty="0" smtClean="0">
                <a:solidFill>
                  <a:srgbClr val="FF0000"/>
                </a:solidFill>
              </a:rPr>
              <a:t>Actual arguments are less than the formal arguments in a function.</a:t>
            </a:r>
          </a:p>
          <a:p>
            <a:pPr algn="just">
              <a:buClr>
                <a:srgbClr val="C00000"/>
              </a:buClr>
              <a:buSzPct val="98000"/>
              <a:buFont typeface="Wingdings" pitchFamily="2" charset="2"/>
              <a:buChar char="Ø"/>
            </a:pPr>
            <a:r>
              <a:rPr lang="en-US" dirty="0" smtClean="0">
                <a:solidFill>
                  <a:srgbClr val="FF0000"/>
                </a:solidFill>
              </a:rPr>
              <a:t>Data type of one of the actual arguments does not match with the data type of the corresponding formal argument.</a:t>
            </a:r>
          </a:p>
          <a:p>
            <a:pPr algn="just">
              <a:buClr>
                <a:srgbClr val="C00000"/>
              </a:buClr>
              <a:buSzPct val="98000"/>
              <a:buFont typeface="Wingdings" pitchFamily="2" charset="2"/>
              <a:buChar char="Ø"/>
            </a:pPr>
            <a:r>
              <a:rPr lang="en-US" dirty="0" smtClean="0">
                <a:solidFill>
                  <a:srgbClr val="FF0000"/>
                </a:solidFill>
              </a:rPr>
              <a:t>Data type of one of the arguments in a prototype does not match with the type of the corresponding formal parameter in the header.</a:t>
            </a:r>
          </a:p>
          <a:p>
            <a:pPr algn="just">
              <a:buClr>
                <a:srgbClr val="C00000"/>
              </a:buClr>
              <a:buSzPct val="98000"/>
              <a:buFont typeface="Wingdings" pitchFamily="2" charset="2"/>
              <a:buChar char="Ø"/>
            </a:pPr>
            <a:r>
              <a:rPr lang="en-US" dirty="0" smtClean="0">
                <a:solidFill>
                  <a:srgbClr val="FF0000"/>
                </a:solidFill>
              </a:rPr>
              <a:t>The order of actual parameters in the function call is different from the order of formal parameters in a function where all parameters are of the same type.</a:t>
            </a:r>
          </a:p>
          <a:p>
            <a:pPr algn="just">
              <a:buClr>
                <a:srgbClr val="C00000"/>
              </a:buClr>
              <a:buSzPct val="98000"/>
              <a:buFont typeface="Wingdings" pitchFamily="2" charset="2"/>
              <a:buChar char="Ø"/>
            </a:pPr>
            <a:r>
              <a:rPr lang="en-US" dirty="0" smtClean="0">
                <a:solidFill>
                  <a:srgbClr val="FF0000"/>
                </a:solidFill>
              </a:rPr>
              <a:t>The type of expression used in </a:t>
            </a:r>
            <a:r>
              <a:rPr lang="en-US" i="1" dirty="0" smtClean="0">
                <a:solidFill>
                  <a:srgbClr val="FF0000"/>
                </a:solidFill>
              </a:rPr>
              <a:t>return </a:t>
            </a:r>
            <a:r>
              <a:rPr lang="en-US" dirty="0" smtClean="0">
                <a:solidFill>
                  <a:srgbClr val="FF0000"/>
                </a:solidFill>
              </a:rPr>
              <a:t>statement does not match with the type of the function.</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lgn="just"/>
            <a:r>
              <a:rPr lang="en-US" dirty="0" smtClean="0"/>
              <a:t>Write a function which receives a float number and an integer number from main(), finds the product of these two and returns the product which is printed in main().</a:t>
            </a:r>
          </a:p>
          <a:p>
            <a:pPr algn="just"/>
            <a:r>
              <a:rPr lang="en-US" dirty="0" smtClean="0"/>
              <a:t>Write a function </a:t>
            </a:r>
            <a:r>
              <a:rPr lang="en-US" i="1" dirty="0" err="1" smtClean="0"/>
              <a:t>AreaOfCircle</a:t>
            </a:r>
            <a:r>
              <a:rPr lang="en-US" i="1" dirty="0" smtClean="0"/>
              <a:t>() </a:t>
            </a:r>
            <a:r>
              <a:rPr lang="en-US" dirty="0" smtClean="0"/>
              <a:t>which accepts radius of float value and returns the area of the circle. Use this function to calculate area of two circles having different radii. </a:t>
            </a:r>
            <a:r>
              <a:rPr lang="en-US" dirty="0" smtClean="0">
                <a:solidFill>
                  <a:srgbClr val="FF0000"/>
                </a:solidFill>
              </a:rPr>
              <a:t>(Use symbolic constant to define PI)</a:t>
            </a:r>
            <a:r>
              <a:rPr lang="en-US" dirty="0" smtClean="0"/>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Advantages of functions</a:t>
            </a:r>
            <a:endParaRPr lang="en-US" dirty="0"/>
          </a:p>
        </p:txBody>
      </p:sp>
      <p:sp>
        <p:nvSpPr>
          <p:cNvPr id="3" name="Content Placeholder 2"/>
          <p:cNvSpPr>
            <a:spLocks noGrp="1"/>
          </p:cNvSpPr>
          <p:nvPr>
            <p:ph idx="1"/>
          </p:nvPr>
        </p:nvSpPr>
        <p:spPr>
          <a:xfrm>
            <a:off x="457200" y="1447800"/>
            <a:ext cx="8229600" cy="5105400"/>
          </a:xfrm>
        </p:spPr>
        <p:txBody>
          <a:bodyPr>
            <a:normAutofit lnSpcReduction="10000"/>
          </a:bodyPr>
          <a:lstStyle/>
          <a:p>
            <a:pPr algn="just"/>
            <a:r>
              <a:rPr lang="en-US" dirty="0" smtClean="0"/>
              <a:t>Code Reusability: Avoids rewriting the same code again and again. For example, if we need to compute combination using formula C(n, r)=n!/(n-r)!*r!, we need to compute factorial of n, (n-r) and r. If we try to solve this problem without using function we have to repeat the same logic of computing factorial 3 times.</a:t>
            </a:r>
          </a:p>
          <a:p>
            <a:pPr algn="just"/>
            <a:r>
              <a:rPr lang="en-US" dirty="0" smtClean="0"/>
              <a:t>Manageability and Logical Clarity: Writing a specific function for a specific task, it is easier to  decompose a large program into manageable chunks. This will make our program easier to write, understand, debug and test. </a:t>
            </a:r>
          </a:p>
          <a:p>
            <a:pPr algn="just"/>
            <a:r>
              <a:rPr lang="en-US" dirty="0" smtClean="0"/>
              <a:t>Easy to divide the work among different programmers while working on a large project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and test the following power() function that returns x raised to the power n, where n can be any integer:</a:t>
            </a:r>
          </a:p>
          <a:p>
            <a:pPr algn="just">
              <a:buNone/>
            </a:pPr>
            <a:r>
              <a:rPr lang="en-US" dirty="0" smtClean="0"/>
              <a:t>		</a:t>
            </a:r>
            <a:r>
              <a:rPr lang="en-US" dirty="0" smtClean="0">
                <a:solidFill>
                  <a:srgbClr val="FF0000"/>
                </a:solidFill>
              </a:rPr>
              <a:t>double power (double x, int p)</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32500" lnSpcReduction="20000"/>
          </a:bodyPr>
          <a:lstStyle/>
          <a:p>
            <a:pPr>
              <a:buNone/>
            </a:pPr>
            <a:r>
              <a:rPr lang="en-US" sz="4300" b="1" dirty="0" smtClean="0">
                <a:latin typeface="Times New Roman" pitchFamily="18" charset="0"/>
                <a:cs typeface="Times New Roman" pitchFamily="18" charset="0"/>
              </a:rPr>
              <a:t>#include &lt;stdio.h&gt;</a:t>
            </a:r>
          </a:p>
          <a:p>
            <a:pPr>
              <a:buNone/>
            </a:pPr>
            <a:r>
              <a:rPr lang="en-US" sz="4300" b="1" dirty="0" smtClean="0">
                <a:latin typeface="Times New Roman" pitchFamily="18" charset="0"/>
                <a:cs typeface="Times New Roman" pitchFamily="18" charset="0"/>
              </a:rPr>
              <a:t>#include &lt;conio.h&gt;</a:t>
            </a:r>
          </a:p>
          <a:p>
            <a:pPr>
              <a:buNone/>
            </a:pPr>
            <a:r>
              <a:rPr lang="en-US" sz="4300" b="1" dirty="0" smtClean="0">
                <a:latin typeface="Times New Roman" pitchFamily="18" charset="0"/>
                <a:cs typeface="Times New Roman" pitchFamily="18" charset="0"/>
              </a:rPr>
              <a:t>double power(double x, int p)</a:t>
            </a:r>
          </a:p>
          <a:p>
            <a:pPr>
              <a:buNone/>
            </a:pPr>
            <a:r>
              <a:rPr lang="en-US" sz="4300" b="1" dirty="0" smtClean="0">
                <a:latin typeface="Times New Roman" pitchFamily="18" charset="0"/>
                <a:cs typeface="Times New Roman" pitchFamily="18" charset="0"/>
              </a:rPr>
              <a:t>{</a:t>
            </a:r>
          </a:p>
          <a:p>
            <a:pPr>
              <a:buNone/>
            </a:pPr>
            <a:r>
              <a:rPr lang="en-US" sz="4300" b="1" dirty="0" smtClean="0">
                <a:latin typeface="Times New Roman" pitchFamily="18" charset="0"/>
                <a:cs typeface="Times New Roman" pitchFamily="18" charset="0"/>
              </a:rPr>
              <a:t>double a=1;</a:t>
            </a:r>
          </a:p>
          <a:p>
            <a:pPr>
              <a:buNone/>
            </a:pPr>
            <a:r>
              <a:rPr lang="en-US" sz="4300" b="1" dirty="0" smtClean="0">
                <a:latin typeface="Times New Roman" pitchFamily="18" charset="0"/>
                <a:cs typeface="Times New Roman" pitchFamily="18" charset="0"/>
              </a:rPr>
              <a:t>	if(p==0)</a:t>
            </a:r>
          </a:p>
          <a:p>
            <a:pPr>
              <a:buNone/>
            </a:pPr>
            <a:r>
              <a:rPr lang="en-US" sz="4300" b="1" dirty="0" smtClean="0">
                <a:latin typeface="Times New Roman" pitchFamily="18" charset="0"/>
                <a:cs typeface="Times New Roman" pitchFamily="18" charset="0"/>
              </a:rPr>
              <a:t>		return 1;</a:t>
            </a:r>
          </a:p>
          <a:p>
            <a:pPr>
              <a:buNone/>
            </a:pPr>
            <a:r>
              <a:rPr lang="en-US" sz="4300" b="1" dirty="0" smtClean="0">
                <a:latin typeface="Times New Roman" pitchFamily="18" charset="0"/>
                <a:cs typeface="Times New Roman" pitchFamily="18" charset="0"/>
              </a:rPr>
              <a:t>	else if(p&gt;0)</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while(p!=0)</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a=a*x;</a:t>
            </a:r>
          </a:p>
          <a:p>
            <a:pPr>
              <a:buNone/>
            </a:pPr>
            <a:r>
              <a:rPr lang="en-US" sz="4300" b="1" dirty="0" smtClean="0">
                <a:latin typeface="Times New Roman" pitchFamily="18" charset="0"/>
                <a:cs typeface="Times New Roman" pitchFamily="18" charset="0"/>
              </a:rPr>
              <a:t>			p--;</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return a;</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else</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while(p!=0)</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a=a/x;</a:t>
            </a:r>
          </a:p>
          <a:p>
            <a:pPr>
              <a:buNone/>
            </a:pPr>
            <a:r>
              <a:rPr lang="en-US" sz="4300" b="1" dirty="0" smtClean="0">
                <a:latin typeface="Times New Roman" pitchFamily="18" charset="0"/>
                <a:cs typeface="Times New Roman" pitchFamily="18" charset="0"/>
              </a:rPr>
              <a:t>			p++;</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		return a;</a:t>
            </a:r>
          </a:p>
          <a:p>
            <a:pPr>
              <a:buNone/>
            </a:pPr>
            <a:r>
              <a:rPr lang="en-US" sz="4300" b="1" dirty="0" smtClean="0">
                <a:latin typeface="Times New Roman" pitchFamily="18" charset="0"/>
                <a:cs typeface="Times New Roman" pitchFamily="18" charset="0"/>
              </a:rPr>
              <a:t>		}</a:t>
            </a:r>
          </a:p>
          <a:p>
            <a:pPr>
              <a:buNone/>
            </a:pPr>
            <a:r>
              <a:rPr lang="en-US" sz="4300" b="1" dirty="0" smtClean="0">
                <a:latin typeface="Times New Roman" pitchFamily="18" charset="0"/>
                <a:cs typeface="Times New Roman" pitchFamily="18" charset="0"/>
              </a:rPr>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slow">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US" dirty="0" smtClean="0"/>
              <a:t>void main()</a:t>
            </a:r>
          </a:p>
          <a:p>
            <a:pPr>
              <a:buNone/>
            </a:pPr>
            <a:r>
              <a:rPr lang="en-US" dirty="0" smtClean="0"/>
              <a:t>{</a:t>
            </a:r>
          </a:p>
          <a:p>
            <a:pPr>
              <a:buNone/>
            </a:pPr>
            <a:r>
              <a:rPr lang="en-US" dirty="0" smtClean="0"/>
              <a:t>int p;</a:t>
            </a:r>
          </a:p>
          <a:p>
            <a:pPr>
              <a:buNone/>
            </a:pPr>
            <a:r>
              <a:rPr lang="en-US" dirty="0" smtClean="0"/>
              <a:t>double x, z;</a:t>
            </a:r>
          </a:p>
          <a:p>
            <a:pPr>
              <a:buNone/>
            </a:pPr>
            <a:r>
              <a:rPr lang="en-US" dirty="0" smtClean="0"/>
              <a:t>clrscr();</a:t>
            </a:r>
          </a:p>
          <a:p>
            <a:pPr>
              <a:buNone/>
            </a:pPr>
            <a:r>
              <a:rPr lang="en-US" dirty="0" smtClean="0"/>
              <a:t>printf("Enter x and p:\t");</a:t>
            </a:r>
          </a:p>
          <a:p>
            <a:pPr>
              <a:buNone/>
            </a:pPr>
            <a:r>
              <a:rPr lang="it-IT" dirty="0" smtClean="0"/>
              <a:t>scanf("%lf %d", &amp;x, &amp;p);</a:t>
            </a:r>
          </a:p>
          <a:p>
            <a:pPr>
              <a:buNone/>
            </a:pPr>
            <a:r>
              <a:rPr lang="en-US" dirty="0" smtClean="0"/>
              <a:t>z=power(x, p);</a:t>
            </a:r>
          </a:p>
          <a:p>
            <a:pPr>
              <a:buNone/>
            </a:pPr>
            <a:r>
              <a:rPr lang="en-US" dirty="0" smtClean="0"/>
              <a:t>printf("\n x raised to power n is:%lf", z);</a:t>
            </a:r>
          </a:p>
          <a:p>
            <a:pPr>
              <a:buNone/>
            </a:pPr>
            <a:r>
              <a:rPr lang="en-US" dirty="0" smtClean="0"/>
              <a:t>getch();</a:t>
            </a:r>
          </a:p>
          <a:p>
            <a:pPr>
              <a:buNone/>
            </a:pPr>
            <a:r>
              <a:rPr lang="en-US" dirty="0" smtClean="0"/>
              <a:t>}</a:t>
            </a:r>
          </a:p>
          <a:p>
            <a:pPr>
              <a:buNone/>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3" name="Content Placeholder 2"/>
          <p:cNvSpPr>
            <a:spLocks noGrp="1"/>
          </p:cNvSpPr>
          <p:nvPr>
            <p:ph idx="1"/>
          </p:nvPr>
        </p:nvSpPr>
        <p:spPr/>
        <p:txBody>
          <a:bodyPr/>
          <a:lstStyle/>
          <a:p>
            <a:pPr marL="514350" indent="-514350">
              <a:buClr>
                <a:srgbClr val="FF0000"/>
              </a:buClr>
              <a:buSzPct val="98000"/>
              <a:buFont typeface="+mj-lt"/>
              <a:buAutoNum type="arabicParenR"/>
            </a:pPr>
            <a:r>
              <a:rPr lang="en-US" dirty="0" smtClean="0"/>
              <a:t>Functions with no arguments and no return values</a:t>
            </a:r>
          </a:p>
          <a:p>
            <a:pPr marL="514350" indent="-514350">
              <a:buClr>
                <a:srgbClr val="FF0000"/>
              </a:buClr>
              <a:buSzPct val="98000"/>
              <a:buFont typeface="+mj-lt"/>
              <a:buAutoNum type="arabicParenR"/>
            </a:pPr>
            <a:r>
              <a:rPr lang="en-US" dirty="0" smtClean="0"/>
              <a:t>Functions with arguments but no return values</a:t>
            </a:r>
          </a:p>
          <a:p>
            <a:pPr marL="514350" indent="-514350">
              <a:buClr>
                <a:srgbClr val="FF0000"/>
              </a:buClr>
              <a:buSzPct val="98000"/>
              <a:buFont typeface="+mj-lt"/>
              <a:buAutoNum type="arabicParenR"/>
            </a:pPr>
            <a:r>
              <a:rPr lang="en-US" dirty="0" smtClean="0"/>
              <a:t>Functions with arguments and return values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slow">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Functions with no arguments and no return values</a:t>
            </a:r>
            <a:endParaRPr lang="en-US" dirty="0"/>
          </a:p>
        </p:txBody>
      </p:sp>
      <p:sp>
        <p:nvSpPr>
          <p:cNvPr id="3" name="Content Placeholder 2"/>
          <p:cNvSpPr>
            <a:spLocks noGrp="1"/>
          </p:cNvSpPr>
          <p:nvPr>
            <p:ph idx="1"/>
          </p:nvPr>
        </p:nvSpPr>
        <p:spPr>
          <a:xfrm>
            <a:off x="457200" y="1935480"/>
            <a:ext cx="8229600" cy="4541520"/>
          </a:xfrm>
        </p:spPr>
        <p:txBody>
          <a:bodyPr>
            <a:normAutofit lnSpcReduction="10000"/>
          </a:bodyPr>
          <a:lstStyle/>
          <a:p>
            <a:pPr algn="just"/>
            <a:r>
              <a:rPr lang="en-US" dirty="0" smtClean="0"/>
              <a:t>When a function has no arguments, it does not receive any data from the calling function.</a:t>
            </a:r>
          </a:p>
          <a:p>
            <a:pPr algn="just"/>
            <a:r>
              <a:rPr lang="en-US" dirty="0" smtClean="0"/>
              <a:t>When a function does not return a value, the calling function does not receive any data from the called function.</a:t>
            </a:r>
          </a:p>
          <a:p>
            <a:pPr algn="just"/>
            <a:r>
              <a:rPr lang="en-US" dirty="0" smtClean="0"/>
              <a:t>Thus, there is no data transfer between the calling function and the called function.</a:t>
            </a:r>
          </a:p>
          <a:p>
            <a:pPr algn="just"/>
            <a:r>
              <a:rPr lang="en-US" dirty="0" smtClean="0"/>
              <a:t>Syntax:	</a:t>
            </a:r>
            <a:r>
              <a:rPr lang="en-US" i="1" dirty="0" smtClean="0">
                <a:solidFill>
                  <a:srgbClr val="FF0000"/>
                </a:solidFill>
              </a:rPr>
              <a:t>void </a:t>
            </a:r>
            <a:r>
              <a:rPr lang="en-US" i="1" dirty="0" err="1" smtClean="0">
                <a:solidFill>
                  <a:srgbClr val="FF0000"/>
                </a:solidFill>
              </a:rPr>
              <a:t>function_name</a:t>
            </a:r>
            <a:r>
              <a:rPr lang="en-US" i="1" dirty="0" smtClean="0">
                <a:solidFill>
                  <a:srgbClr val="FF0000"/>
                </a:solidFill>
              </a:rPr>
              <a:t>()</a:t>
            </a:r>
          </a:p>
          <a:p>
            <a:pPr algn="just">
              <a:buNone/>
            </a:pPr>
            <a:r>
              <a:rPr lang="en-US" i="1" dirty="0" smtClean="0">
                <a:solidFill>
                  <a:srgbClr val="FF0000"/>
                </a:solidFill>
              </a:rPr>
              <a:t>			{</a:t>
            </a:r>
          </a:p>
          <a:p>
            <a:pPr algn="just">
              <a:buNone/>
            </a:pPr>
            <a:r>
              <a:rPr lang="en-US" i="1" dirty="0" smtClean="0">
                <a:solidFill>
                  <a:srgbClr val="FF0000"/>
                </a:solidFill>
              </a:rPr>
              <a:t>			/* body of function */</a:t>
            </a:r>
          </a:p>
          <a:p>
            <a:pPr algn="just">
              <a:buNone/>
            </a:pPr>
            <a:r>
              <a:rPr lang="en-US" i="1" dirty="0" smtClean="0">
                <a:solidFill>
                  <a:srgbClr val="FF0000"/>
                </a:solidFill>
              </a:rPr>
              <a:t>			}</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7500" lnSpcReduction="20000"/>
          </a:bodyPr>
          <a:lstStyle/>
          <a:p>
            <a:pPr>
              <a:buNone/>
            </a:pPr>
            <a:r>
              <a:rPr lang="en-US" sz="4100" b="1" dirty="0" smtClean="0"/>
              <a:t>//EXAMPLE</a:t>
            </a:r>
          </a:p>
          <a:p>
            <a:pPr>
              <a:buNone/>
            </a:pPr>
            <a:r>
              <a:rPr lang="en-US" b="1" dirty="0" smtClean="0"/>
              <a:t>#include &lt;stdio.h&gt;</a:t>
            </a:r>
          </a:p>
          <a:p>
            <a:pPr>
              <a:buNone/>
            </a:pPr>
            <a:r>
              <a:rPr lang="en-US" b="1" dirty="0" smtClean="0"/>
              <a:t>#include &lt;conio.h&gt;</a:t>
            </a:r>
          </a:p>
          <a:p>
            <a:pPr>
              <a:buNone/>
            </a:pPr>
            <a:r>
              <a:rPr lang="en-US" b="1" dirty="0" smtClean="0"/>
              <a:t>void add()</a:t>
            </a:r>
          </a:p>
          <a:p>
            <a:pPr>
              <a:buNone/>
            </a:pPr>
            <a:r>
              <a:rPr lang="en-US" b="1" dirty="0" smtClean="0"/>
              <a:t>{</a:t>
            </a:r>
          </a:p>
          <a:p>
            <a:pPr>
              <a:buNone/>
            </a:pPr>
            <a:r>
              <a:rPr lang="en-US" b="1" dirty="0" smtClean="0"/>
              <a:t>int </a:t>
            </a:r>
            <a:r>
              <a:rPr lang="en-US" b="1" dirty="0" err="1" smtClean="0"/>
              <a:t>a,b,sum</a:t>
            </a:r>
            <a:r>
              <a:rPr lang="en-US" b="1" dirty="0" smtClean="0"/>
              <a:t>;</a:t>
            </a:r>
          </a:p>
          <a:p>
            <a:pPr>
              <a:buNone/>
            </a:pPr>
            <a:r>
              <a:rPr lang="en-US" b="1" dirty="0" smtClean="0"/>
              <a:t>printf("\</a:t>
            </a:r>
            <a:r>
              <a:rPr lang="en-US" b="1" dirty="0" err="1" smtClean="0"/>
              <a:t>nEnter</a:t>
            </a:r>
            <a:r>
              <a:rPr lang="en-US" b="1" dirty="0" smtClean="0"/>
              <a:t> two numbers:");</a:t>
            </a:r>
          </a:p>
          <a:p>
            <a:pPr>
              <a:buNone/>
            </a:pPr>
            <a:r>
              <a:rPr lang="it-IT" b="1" dirty="0" smtClean="0"/>
              <a:t>scanf("%d %d",&amp;a,&amp;b);</a:t>
            </a:r>
          </a:p>
          <a:p>
            <a:pPr>
              <a:buNone/>
            </a:pPr>
            <a:r>
              <a:rPr lang="en-US" b="1" dirty="0" smtClean="0"/>
              <a:t>sum=</a:t>
            </a:r>
            <a:r>
              <a:rPr lang="en-US" b="1" dirty="0" err="1" smtClean="0"/>
              <a:t>a+b</a:t>
            </a:r>
            <a:r>
              <a:rPr lang="en-US" b="1" dirty="0" smtClean="0"/>
              <a:t>;</a:t>
            </a:r>
          </a:p>
          <a:p>
            <a:pPr>
              <a:buNone/>
            </a:pPr>
            <a:r>
              <a:rPr lang="en-US" b="1" dirty="0" smtClean="0"/>
              <a:t>printf("\</a:t>
            </a:r>
            <a:r>
              <a:rPr lang="en-US" b="1" dirty="0" err="1" smtClean="0"/>
              <a:t>nThe</a:t>
            </a:r>
            <a:r>
              <a:rPr lang="en-US" b="1" dirty="0" smtClean="0"/>
              <a:t> sum is:%</a:t>
            </a:r>
            <a:r>
              <a:rPr lang="en-US" b="1" dirty="0" err="1" smtClean="0"/>
              <a:t>d",sum</a:t>
            </a:r>
            <a:r>
              <a:rPr lang="en-US" b="1" dirty="0" smtClean="0"/>
              <a:t>);</a:t>
            </a:r>
          </a:p>
          <a:p>
            <a:pPr>
              <a:buNone/>
            </a:pPr>
            <a:r>
              <a:rPr lang="en-US" b="1" dirty="0" smtClean="0"/>
              <a:t>}</a:t>
            </a:r>
          </a:p>
          <a:p>
            <a:pPr>
              <a:buNone/>
            </a:pPr>
            <a:r>
              <a:rPr lang="en-US" b="1" dirty="0" smtClean="0"/>
              <a:t>	void main()</a:t>
            </a:r>
          </a:p>
          <a:p>
            <a:pPr>
              <a:buNone/>
            </a:pPr>
            <a:r>
              <a:rPr lang="en-US" b="1" dirty="0" smtClean="0"/>
              <a:t>	{</a:t>
            </a:r>
          </a:p>
          <a:p>
            <a:pPr>
              <a:buNone/>
            </a:pPr>
            <a:r>
              <a:rPr lang="en-US" b="1" dirty="0" smtClean="0"/>
              <a:t>	clrscr();</a:t>
            </a:r>
          </a:p>
          <a:p>
            <a:pPr>
              <a:buNone/>
            </a:pPr>
            <a:r>
              <a:rPr lang="en-US" b="1" dirty="0" smtClean="0"/>
              <a:t>	add();</a:t>
            </a:r>
          </a:p>
          <a:p>
            <a:pPr>
              <a:buNone/>
            </a:pPr>
            <a:r>
              <a:rPr lang="en-US" b="1" dirty="0" smtClean="0"/>
              <a:t>	getch();</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Functions with arguments but no return value</a:t>
            </a:r>
            <a:endParaRPr lang="en-US" dirty="0"/>
          </a:p>
        </p:txBody>
      </p:sp>
      <p:sp>
        <p:nvSpPr>
          <p:cNvPr id="3" name="Content Placeholder 2"/>
          <p:cNvSpPr>
            <a:spLocks noGrp="1"/>
          </p:cNvSpPr>
          <p:nvPr>
            <p:ph idx="1"/>
          </p:nvPr>
        </p:nvSpPr>
        <p:spPr/>
        <p:txBody>
          <a:bodyPr/>
          <a:lstStyle/>
          <a:p>
            <a:pPr algn="just"/>
            <a:r>
              <a:rPr lang="en-US" dirty="0" smtClean="0"/>
              <a:t>This type of function has arguments and receives the data from the calling function.</a:t>
            </a:r>
          </a:p>
          <a:p>
            <a:pPr algn="just"/>
            <a:r>
              <a:rPr lang="en-US" dirty="0" smtClean="0"/>
              <a:t>But after the function completes its task, it does not return any values to the calling function.</a:t>
            </a:r>
          </a:p>
          <a:p>
            <a:pPr algn="just"/>
            <a:r>
              <a:rPr lang="en-US" dirty="0" smtClean="0"/>
              <a:t>Syntax:</a:t>
            </a:r>
          </a:p>
          <a:p>
            <a:pPr algn="just">
              <a:buNone/>
            </a:pPr>
            <a:r>
              <a:rPr lang="en-US" dirty="0" smtClean="0"/>
              <a:t>			</a:t>
            </a:r>
            <a:r>
              <a:rPr lang="en-US" i="1" dirty="0" smtClean="0">
                <a:solidFill>
                  <a:srgbClr val="FF0000"/>
                </a:solidFill>
              </a:rPr>
              <a:t>void </a:t>
            </a:r>
            <a:r>
              <a:rPr lang="en-US" i="1" dirty="0" err="1" smtClean="0">
                <a:solidFill>
                  <a:srgbClr val="FF0000"/>
                </a:solidFill>
              </a:rPr>
              <a:t>function_name</a:t>
            </a:r>
            <a:r>
              <a:rPr lang="en-US" i="1" dirty="0" smtClean="0">
                <a:solidFill>
                  <a:srgbClr val="FF0000"/>
                </a:solidFill>
              </a:rPr>
              <a:t>(</a:t>
            </a:r>
            <a:r>
              <a:rPr lang="en-US" i="1" dirty="0" err="1" smtClean="0">
                <a:solidFill>
                  <a:srgbClr val="FF0000"/>
                </a:solidFill>
              </a:rPr>
              <a:t>argument_list</a:t>
            </a:r>
            <a:r>
              <a:rPr lang="en-US" i="1" dirty="0" smtClean="0">
                <a:solidFill>
                  <a:srgbClr val="FF0000"/>
                </a:solidFill>
              </a:rPr>
              <a:t>)</a:t>
            </a:r>
          </a:p>
          <a:p>
            <a:pPr algn="just">
              <a:buNone/>
            </a:pPr>
            <a:r>
              <a:rPr lang="en-US" i="1" dirty="0" smtClean="0">
                <a:solidFill>
                  <a:srgbClr val="FF0000"/>
                </a:solidFill>
              </a:rPr>
              <a:t>			{</a:t>
            </a:r>
          </a:p>
          <a:p>
            <a:pPr algn="just">
              <a:buNone/>
            </a:pPr>
            <a:r>
              <a:rPr lang="en-US" i="1" dirty="0" smtClean="0">
                <a:solidFill>
                  <a:srgbClr val="FF0000"/>
                </a:solidFill>
              </a:rPr>
              <a:t>			/* body of function */</a:t>
            </a:r>
          </a:p>
          <a:p>
            <a:pPr algn="just">
              <a:buNone/>
            </a:pPr>
            <a:r>
              <a:rPr lang="en-US" i="1" dirty="0" smtClean="0">
                <a:solidFill>
                  <a:srgbClr val="FF0000"/>
                </a:solidFill>
              </a:rPr>
              <a:t>			}</a:t>
            </a:r>
          </a:p>
          <a:p>
            <a:pPr algn="just">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sz="4100" b="1" dirty="0" smtClean="0"/>
              <a:t>//EXAMPLE</a:t>
            </a:r>
          </a:p>
          <a:p>
            <a:pPr>
              <a:buNone/>
            </a:pPr>
            <a:r>
              <a:rPr lang="en-US" b="1" dirty="0" smtClean="0"/>
              <a:t>#include &lt;stdio.h&gt;</a:t>
            </a:r>
          </a:p>
          <a:p>
            <a:pPr>
              <a:buNone/>
            </a:pPr>
            <a:r>
              <a:rPr lang="en-US" b="1" dirty="0" smtClean="0"/>
              <a:t>#include &lt;conio.h&gt;</a:t>
            </a:r>
          </a:p>
          <a:p>
            <a:pPr>
              <a:buNone/>
            </a:pPr>
            <a:r>
              <a:rPr lang="en-US" b="1" dirty="0" smtClean="0"/>
              <a:t>void add(int a, int b)</a:t>
            </a:r>
          </a:p>
          <a:p>
            <a:pPr>
              <a:buNone/>
            </a:pPr>
            <a:r>
              <a:rPr lang="en-US" b="1" dirty="0" smtClean="0"/>
              <a:t>{</a:t>
            </a:r>
          </a:p>
          <a:p>
            <a:pPr>
              <a:buNone/>
            </a:pPr>
            <a:r>
              <a:rPr lang="en-US" b="1" dirty="0" smtClean="0"/>
              <a:t>int sum;</a:t>
            </a:r>
          </a:p>
          <a:p>
            <a:pPr>
              <a:buNone/>
            </a:pPr>
            <a:r>
              <a:rPr lang="en-US" b="1" dirty="0" smtClean="0"/>
              <a:t>sum=a + b;</a:t>
            </a:r>
          </a:p>
          <a:p>
            <a:pPr>
              <a:buNone/>
            </a:pPr>
            <a:r>
              <a:rPr lang="en-US" b="1" dirty="0" smtClean="0"/>
              <a:t>printf("\n The sum is:%d", sum);</a:t>
            </a:r>
          </a:p>
          <a:p>
            <a:pPr>
              <a:buNone/>
            </a:pPr>
            <a:r>
              <a:rPr lang="en-US" b="1" dirty="0" smtClean="0"/>
              <a:t>}</a:t>
            </a:r>
          </a:p>
          <a:p>
            <a:pPr>
              <a:buNone/>
            </a:pPr>
            <a:r>
              <a:rPr lang="en-US" b="1" dirty="0" smtClean="0"/>
              <a:t>	void main()</a:t>
            </a:r>
          </a:p>
          <a:p>
            <a:pPr>
              <a:buNone/>
            </a:pPr>
            <a:r>
              <a:rPr lang="en-US" b="1" dirty="0" smtClean="0"/>
              <a:t>	{</a:t>
            </a:r>
          </a:p>
          <a:p>
            <a:pPr>
              <a:buNone/>
            </a:pPr>
            <a:r>
              <a:rPr lang="en-US" b="1" dirty="0" smtClean="0"/>
              <a:t>	int a,b;</a:t>
            </a:r>
          </a:p>
          <a:p>
            <a:pPr>
              <a:buNone/>
            </a:pPr>
            <a:r>
              <a:rPr lang="en-US" b="1" dirty="0" smtClean="0"/>
              <a:t>	clrscr();</a:t>
            </a:r>
          </a:p>
          <a:p>
            <a:pPr>
              <a:buNone/>
            </a:pPr>
            <a:r>
              <a:rPr lang="en-US" b="1" dirty="0" smtClean="0"/>
              <a:t>	printf("\n Enter two numbers:");</a:t>
            </a:r>
          </a:p>
          <a:p>
            <a:pPr>
              <a:buNone/>
            </a:pPr>
            <a:r>
              <a:rPr lang="it-IT" b="1" dirty="0" smtClean="0"/>
              <a:t>	scanf("%d %d",&amp;a,&amp;b);</a:t>
            </a:r>
          </a:p>
          <a:p>
            <a:pPr>
              <a:buNone/>
            </a:pPr>
            <a:r>
              <a:rPr lang="en-US" b="1" dirty="0" smtClean="0"/>
              <a:t>	add(a, b);</a:t>
            </a:r>
          </a:p>
          <a:p>
            <a:pPr>
              <a:buNone/>
            </a:pPr>
            <a:r>
              <a:rPr lang="en-US" b="1" dirty="0" smtClean="0"/>
              <a:t>	getch();</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dirty="0" smtClean="0"/>
              <a:t>Functions with arguments and return values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This type of function has arguments and receives the data from the calling function.</a:t>
            </a:r>
          </a:p>
          <a:p>
            <a:pPr algn="just"/>
            <a:r>
              <a:rPr lang="en-US" dirty="0" smtClean="0"/>
              <a:t>However, after the task of the function is complete, it returns the result to the calling function via </a:t>
            </a:r>
            <a:r>
              <a:rPr lang="en-US" dirty="0" smtClean="0">
                <a:solidFill>
                  <a:srgbClr val="FF0000"/>
                </a:solidFill>
              </a:rPr>
              <a:t>return</a:t>
            </a:r>
            <a:r>
              <a:rPr lang="en-US" dirty="0" smtClean="0"/>
              <a:t> statement.</a:t>
            </a:r>
          </a:p>
          <a:p>
            <a:pPr algn="just"/>
            <a:r>
              <a:rPr lang="en-US" dirty="0" smtClean="0"/>
              <a:t>So, there is data transfer between called function and calling function using return values and arguments.</a:t>
            </a:r>
          </a:p>
          <a:p>
            <a:pPr algn="just">
              <a:buNone/>
            </a:pPr>
            <a:r>
              <a:rPr lang="en-US" dirty="0" smtClean="0"/>
              <a:t>Syntax:	</a:t>
            </a:r>
            <a:r>
              <a:rPr lang="en-US" i="1" dirty="0" err="1" smtClean="0">
                <a:solidFill>
                  <a:srgbClr val="FF0000"/>
                </a:solidFill>
              </a:rPr>
              <a:t>return_type</a:t>
            </a:r>
            <a:r>
              <a:rPr lang="en-US" i="1" dirty="0" smtClean="0">
                <a:solidFill>
                  <a:srgbClr val="FF0000"/>
                </a:solidFill>
              </a:rPr>
              <a:t>  </a:t>
            </a:r>
            <a:r>
              <a:rPr lang="en-US" i="1" dirty="0" err="1" smtClean="0">
                <a:solidFill>
                  <a:srgbClr val="FF0000"/>
                </a:solidFill>
              </a:rPr>
              <a:t>function_name</a:t>
            </a:r>
            <a:r>
              <a:rPr lang="en-US" i="1" dirty="0" smtClean="0">
                <a:solidFill>
                  <a:srgbClr val="FF0000"/>
                </a:solidFill>
              </a:rPr>
              <a:t>(</a:t>
            </a:r>
            <a:r>
              <a:rPr lang="en-US" i="1" dirty="0" err="1" smtClean="0">
                <a:solidFill>
                  <a:srgbClr val="FF0000"/>
                </a:solidFill>
              </a:rPr>
              <a:t>argument_list</a:t>
            </a:r>
            <a:r>
              <a:rPr lang="en-US" i="1" dirty="0" smtClean="0">
                <a:solidFill>
                  <a:srgbClr val="FF0000"/>
                </a:solidFill>
              </a:rPr>
              <a:t>)</a:t>
            </a:r>
          </a:p>
          <a:p>
            <a:pPr algn="just">
              <a:buNone/>
            </a:pPr>
            <a:r>
              <a:rPr lang="en-US" i="1" dirty="0" smtClean="0">
                <a:solidFill>
                  <a:srgbClr val="FF0000"/>
                </a:solidFill>
              </a:rPr>
              <a:t>			{</a:t>
            </a:r>
          </a:p>
          <a:p>
            <a:pPr algn="just">
              <a:buNone/>
            </a:pPr>
            <a:r>
              <a:rPr lang="en-US" i="1" dirty="0" smtClean="0">
                <a:solidFill>
                  <a:srgbClr val="FF0000"/>
                </a:solidFill>
              </a:rPr>
              <a:t>			/* body of function */</a:t>
            </a:r>
          </a:p>
          <a:p>
            <a:pPr algn="just">
              <a:buNone/>
            </a:pPr>
            <a:r>
              <a:rPr lang="en-US" i="1" dirty="0" smtClean="0">
                <a:solidFill>
                  <a:srgbClr val="FF0000"/>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0000" lnSpcReduction="20000"/>
          </a:bodyPr>
          <a:lstStyle/>
          <a:p>
            <a:pPr>
              <a:buNone/>
            </a:pPr>
            <a:r>
              <a:rPr lang="en-US" sz="4100" b="1" dirty="0" smtClean="0"/>
              <a:t>//EXAMPLE</a:t>
            </a:r>
          </a:p>
          <a:p>
            <a:pPr>
              <a:buNone/>
            </a:pPr>
            <a:r>
              <a:rPr lang="en-US" b="1" dirty="0" smtClean="0"/>
              <a:t>#include &lt;stdio.h&gt;</a:t>
            </a:r>
          </a:p>
          <a:p>
            <a:pPr>
              <a:buNone/>
            </a:pPr>
            <a:r>
              <a:rPr lang="en-US" b="1" dirty="0" smtClean="0"/>
              <a:t>#include &lt;conio.h&gt;</a:t>
            </a:r>
          </a:p>
          <a:p>
            <a:pPr>
              <a:buNone/>
            </a:pPr>
            <a:r>
              <a:rPr lang="en-US" b="1" dirty="0" smtClean="0"/>
              <a:t>int add(int a, int b)</a:t>
            </a:r>
          </a:p>
          <a:p>
            <a:pPr>
              <a:buNone/>
            </a:pPr>
            <a:r>
              <a:rPr lang="en-US" b="1" dirty="0" smtClean="0"/>
              <a:t>{</a:t>
            </a:r>
          </a:p>
          <a:p>
            <a:pPr>
              <a:buNone/>
            </a:pPr>
            <a:r>
              <a:rPr lang="en-US" b="1" dirty="0" smtClean="0"/>
              <a:t>int sum;</a:t>
            </a:r>
          </a:p>
          <a:p>
            <a:pPr>
              <a:buNone/>
            </a:pPr>
            <a:r>
              <a:rPr lang="en-US" b="1" dirty="0" smtClean="0"/>
              <a:t>sum=a + b;</a:t>
            </a:r>
          </a:p>
          <a:p>
            <a:pPr>
              <a:buNone/>
            </a:pPr>
            <a:r>
              <a:rPr lang="en-US" b="1" dirty="0" smtClean="0"/>
              <a:t>return sum;</a:t>
            </a:r>
          </a:p>
          <a:p>
            <a:pPr>
              <a:buNone/>
            </a:pPr>
            <a:r>
              <a:rPr lang="en-US" b="1" dirty="0" smtClean="0"/>
              <a:t>}</a:t>
            </a:r>
          </a:p>
          <a:p>
            <a:pPr>
              <a:buNone/>
            </a:pPr>
            <a:r>
              <a:rPr lang="en-US" b="1" dirty="0" smtClean="0"/>
              <a:t>	void main()</a:t>
            </a:r>
          </a:p>
          <a:p>
            <a:pPr>
              <a:buNone/>
            </a:pPr>
            <a:r>
              <a:rPr lang="en-US" b="1" dirty="0" smtClean="0"/>
              <a:t>	{</a:t>
            </a:r>
          </a:p>
          <a:p>
            <a:pPr>
              <a:buNone/>
            </a:pPr>
            <a:r>
              <a:rPr lang="en-US" b="1" dirty="0" smtClean="0"/>
              <a:t>	int a, b, x;</a:t>
            </a:r>
          </a:p>
          <a:p>
            <a:pPr>
              <a:buNone/>
            </a:pPr>
            <a:r>
              <a:rPr lang="en-US" b="1" dirty="0" smtClean="0"/>
              <a:t>	clrscr();</a:t>
            </a:r>
          </a:p>
          <a:p>
            <a:pPr>
              <a:buNone/>
            </a:pPr>
            <a:r>
              <a:rPr lang="en-US" b="1" dirty="0" smtClean="0"/>
              <a:t>	printf("\n Enter two numbers:");</a:t>
            </a:r>
          </a:p>
          <a:p>
            <a:pPr>
              <a:buNone/>
            </a:pPr>
            <a:r>
              <a:rPr lang="it-IT" b="1" dirty="0" smtClean="0"/>
              <a:t>	scanf("%d %d", &amp;a, &amp;b);</a:t>
            </a:r>
          </a:p>
          <a:p>
            <a:pPr>
              <a:buNone/>
            </a:pPr>
            <a:r>
              <a:rPr lang="en-US" b="1" dirty="0" smtClean="0"/>
              <a:t>	x=add(a, b);</a:t>
            </a:r>
          </a:p>
          <a:p>
            <a:pPr>
              <a:buNone/>
            </a:pPr>
            <a:r>
              <a:rPr lang="en-US" b="1" dirty="0" smtClean="0"/>
              <a:t>	printf("\n The sum is:%d", x);</a:t>
            </a:r>
          </a:p>
          <a:p>
            <a:pPr>
              <a:buNone/>
            </a:pPr>
            <a:r>
              <a:rPr lang="en-US" b="1" dirty="0" smtClean="0"/>
              <a:t>	getch();</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1143000"/>
          </a:xfrm>
        </p:spPr>
        <p:txBody>
          <a:bodyPr/>
          <a:lstStyle/>
          <a:p>
            <a:r>
              <a:rPr lang="en-US" dirty="0" smtClean="0"/>
              <a:t>Two types of functions: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gn="just"/>
            <a:r>
              <a:rPr lang="en-US" dirty="0" smtClean="0"/>
              <a:t>Library functions (Built-in functions): These functions are provided in the programming language and we can directly use them as required. However, the function’s name, return type, number of arguments and types must be known in advance. For e.g. printf(), scanf(), </a:t>
            </a:r>
            <a:r>
              <a:rPr lang="en-US" dirty="0" err="1" smtClean="0"/>
              <a:t>sqrt</a:t>
            </a:r>
            <a:r>
              <a:rPr lang="en-US" dirty="0" smtClean="0"/>
              <a:t>(), getch(), etc. </a:t>
            </a:r>
          </a:p>
          <a:p>
            <a:pPr algn="just"/>
            <a:r>
              <a:rPr lang="en-US" dirty="0" smtClean="0"/>
              <a:t>User-defined functions: These functions are written by the user. The user selects the name of the function, return type, number of arguments and types.</a:t>
            </a:r>
          </a:p>
          <a:p>
            <a:pPr algn="just"/>
            <a:r>
              <a:rPr lang="en-US" dirty="0" smtClean="0"/>
              <a:t>Note: </a:t>
            </a:r>
            <a:r>
              <a:rPr lang="en-US" b="1" i="1" dirty="0" smtClean="0">
                <a:solidFill>
                  <a:srgbClr val="FF0000"/>
                </a:solidFill>
              </a:rPr>
              <a:t>main() is a user defined function. However the name of the function is defined or fixed by the programming language.</a:t>
            </a:r>
            <a:endParaRPr lang="en-US" b="1"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sz="3200" dirty="0" smtClean="0"/>
              <a:t>Write a function to add, subtract, multiply and divide two complex numbers (x + i*y) and (a + i*b).</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70000" lnSpcReduction="20000"/>
          </a:bodyPr>
          <a:lstStyle/>
          <a:p>
            <a:pPr>
              <a:buNone/>
            </a:pPr>
            <a:r>
              <a:rPr lang="en-US" dirty="0" smtClean="0"/>
              <a:t>#include &lt;stdio.h&gt;</a:t>
            </a:r>
          </a:p>
          <a:p>
            <a:pPr>
              <a:buNone/>
            </a:pPr>
            <a:r>
              <a:rPr lang="en-US" dirty="0" smtClean="0"/>
              <a:t>#include &lt;conio.h&gt;</a:t>
            </a:r>
          </a:p>
          <a:p>
            <a:pPr>
              <a:buNone/>
            </a:pPr>
            <a:r>
              <a:rPr lang="en-US" dirty="0" smtClean="0"/>
              <a:t>void add(int x, int y, int a, int b)</a:t>
            </a:r>
          </a:p>
          <a:p>
            <a:pPr>
              <a:buNone/>
            </a:pPr>
            <a:r>
              <a:rPr lang="en-US" dirty="0" smtClean="0"/>
              <a:t>{</a:t>
            </a:r>
          </a:p>
          <a:p>
            <a:pPr>
              <a:buNone/>
            </a:pPr>
            <a:r>
              <a:rPr lang="en-US" dirty="0" smtClean="0"/>
              <a:t>printf("\n The addition of the complex numbers is:%</a:t>
            </a:r>
            <a:r>
              <a:rPr lang="en-US" dirty="0" err="1" smtClean="0"/>
              <a:t>d+i%d",x+a,y+b</a:t>
            </a:r>
            <a:r>
              <a:rPr lang="en-US" dirty="0" smtClean="0"/>
              <a:t>);</a:t>
            </a:r>
          </a:p>
          <a:p>
            <a:pPr>
              <a:buNone/>
            </a:pPr>
            <a:r>
              <a:rPr lang="en-US" dirty="0" smtClean="0"/>
              <a:t>}</a:t>
            </a:r>
          </a:p>
          <a:p>
            <a:pPr>
              <a:buNone/>
            </a:pPr>
            <a:endParaRPr lang="en-US" dirty="0" smtClean="0"/>
          </a:p>
          <a:p>
            <a:pPr>
              <a:buNone/>
            </a:pPr>
            <a:r>
              <a:rPr lang="en-US" dirty="0" smtClean="0"/>
              <a:t>void subtract(int x, int y, int a, int b)</a:t>
            </a:r>
          </a:p>
          <a:p>
            <a:pPr>
              <a:buNone/>
            </a:pPr>
            <a:r>
              <a:rPr lang="en-US" dirty="0" smtClean="0"/>
              <a:t>{</a:t>
            </a:r>
          </a:p>
          <a:p>
            <a:pPr>
              <a:buNone/>
            </a:pPr>
            <a:r>
              <a:rPr lang="en-US" dirty="0" smtClean="0"/>
              <a:t>printf("\n The </a:t>
            </a:r>
            <a:r>
              <a:rPr lang="en-US" dirty="0" err="1" smtClean="0"/>
              <a:t>subtaction</a:t>
            </a:r>
            <a:r>
              <a:rPr lang="en-US" dirty="0" smtClean="0"/>
              <a:t> of the complex numbers is:%</a:t>
            </a:r>
            <a:r>
              <a:rPr lang="en-US" dirty="0" err="1" smtClean="0"/>
              <a:t>d+i%d",x</a:t>
            </a:r>
            <a:r>
              <a:rPr lang="en-US" dirty="0" smtClean="0"/>
              <a:t>-</a:t>
            </a:r>
            <a:r>
              <a:rPr lang="en-US" dirty="0" err="1" smtClean="0"/>
              <a:t>a,y</a:t>
            </a:r>
            <a:r>
              <a:rPr lang="en-US" dirty="0" smtClean="0"/>
              <a:t>-b);</a:t>
            </a:r>
          </a:p>
          <a:p>
            <a:pPr>
              <a:buNone/>
            </a:pPr>
            <a:r>
              <a:rPr lang="en-US" dirty="0" smtClean="0"/>
              <a:t>}</a:t>
            </a:r>
          </a:p>
          <a:p>
            <a:pPr>
              <a:buNone/>
            </a:pPr>
            <a:endParaRPr lang="en-US" dirty="0" smtClean="0"/>
          </a:p>
          <a:p>
            <a:pPr>
              <a:buNone/>
            </a:pPr>
            <a:r>
              <a:rPr lang="en-US" dirty="0" smtClean="0"/>
              <a:t>void multiply(int x, int y, int a, int b)</a:t>
            </a:r>
          </a:p>
          <a:p>
            <a:pPr>
              <a:buNone/>
            </a:pPr>
            <a:r>
              <a:rPr lang="en-US" dirty="0" smtClean="0"/>
              <a:t>{</a:t>
            </a:r>
          </a:p>
          <a:p>
            <a:pPr>
              <a:buNone/>
            </a:pPr>
            <a:r>
              <a:rPr lang="en-US" dirty="0" smtClean="0"/>
              <a:t>int real, </a:t>
            </a:r>
            <a:r>
              <a:rPr lang="en-US" dirty="0" err="1" smtClean="0"/>
              <a:t>img</a:t>
            </a:r>
            <a:r>
              <a:rPr lang="en-US" dirty="0" smtClean="0"/>
              <a:t>;</a:t>
            </a:r>
          </a:p>
          <a:p>
            <a:pPr>
              <a:buNone/>
            </a:pPr>
            <a:r>
              <a:rPr lang="en-US" dirty="0" smtClean="0"/>
              <a:t>real=(a*x-b*y);</a:t>
            </a:r>
          </a:p>
          <a:p>
            <a:pPr>
              <a:buNone/>
            </a:pPr>
            <a:r>
              <a:rPr lang="en-US" dirty="0" err="1" smtClean="0"/>
              <a:t>img</a:t>
            </a:r>
            <a:r>
              <a:rPr lang="en-US" dirty="0" smtClean="0"/>
              <a:t>=(a*</a:t>
            </a:r>
            <a:r>
              <a:rPr lang="en-US" dirty="0" err="1" smtClean="0"/>
              <a:t>y+b</a:t>
            </a:r>
            <a:r>
              <a:rPr lang="en-US" dirty="0" smtClean="0"/>
              <a:t>*x);</a:t>
            </a:r>
          </a:p>
          <a:p>
            <a:pPr>
              <a:buNone/>
            </a:pPr>
            <a:r>
              <a:rPr lang="en-US" dirty="0" smtClean="0"/>
              <a:t>printf("\n The multiplication of the complex numbers is:%</a:t>
            </a:r>
            <a:r>
              <a:rPr lang="en-US" dirty="0" err="1" smtClean="0"/>
              <a:t>d+i%d</a:t>
            </a:r>
            <a:r>
              <a:rPr lang="en-US" dirty="0" smtClean="0"/>
              <a:t>", real, </a:t>
            </a:r>
            <a:r>
              <a:rPr lang="en-US" dirty="0" err="1" smtClean="0"/>
              <a:t>img</a:t>
            </a:r>
            <a:r>
              <a:rPr lang="en-US" dirty="0" smtClean="0"/>
              <a:t>);</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slow">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pPr>
              <a:buNone/>
            </a:pPr>
            <a:r>
              <a:rPr lang="en-US" dirty="0" smtClean="0"/>
              <a:t>void main()</a:t>
            </a:r>
          </a:p>
          <a:p>
            <a:pPr>
              <a:buNone/>
            </a:pPr>
            <a:r>
              <a:rPr lang="en-US" dirty="0" smtClean="0"/>
              <a:t>{</a:t>
            </a:r>
          </a:p>
          <a:p>
            <a:pPr>
              <a:buNone/>
            </a:pPr>
            <a:r>
              <a:rPr lang="en-US" dirty="0" smtClean="0"/>
              <a:t>int x, y, a, b;</a:t>
            </a:r>
          </a:p>
          <a:p>
            <a:pPr>
              <a:buNone/>
            </a:pPr>
            <a:r>
              <a:rPr lang="en-US" dirty="0" smtClean="0"/>
              <a:t>clrscr();</a:t>
            </a:r>
          </a:p>
          <a:p>
            <a:pPr>
              <a:buNone/>
            </a:pPr>
            <a:r>
              <a:rPr lang="en-US" dirty="0" smtClean="0"/>
              <a:t>printf("\n Enter </a:t>
            </a:r>
            <a:r>
              <a:rPr lang="en-US" dirty="0" err="1" smtClean="0"/>
              <a:t>Ist</a:t>
            </a:r>
            <a:r>
              <a:rPr lang="en-US" dirty="0" smtClean="0"/>
              <a:t> complex number of the form (</a:t>
            </a:r>
            <a:r>
              <a:rPr lang="en-US" dirty="0" err="1" smtClean="0"/>
              <a:t>x+iy</a:t>
            </a:r>
            <a:r>
              <a:rPr lang="en-US" dirty="0" smtClean="0"/>
              <a:t>):");</a:t>
            </a:r>
          </a:p>
          <a:p>
            <a:pPr>
              <a:buNone/>
            </a:pPr>
            <a:r>
              <a:rPr lang="en-US" dirty="0" smtClean="0"/>
              <a:t>scanf("%</a:t>
            </a:r>
            <a:r>
              <a:rPr lang="en-US" dirty="0" err="1" smtClean="0"/>
              <a:t>d+i%d</a:t>
            </a:r>
            <a:r>
              <a:rPr lang="en-US" dirty="0" smtClean="0"/>
              <a:t>", &amp;x, &amp;y);</a:t>
            </a:r>
          </a:p>
          <a:p>
            <a:pPr>
              <a:buNone/>
            </a:pPr>
            <a:r>
              <a:rPr lang="en-US" dirty="0" smtClean="0"/>
              <a:t>printf("\n Enter 2nd complex number of the form (</a:t>
            </a:r>
            <a:r>
              <a:rPr lang="en-US" dirty="0" err="1" smtClean="0"/>
              <a:t>a+ib</a:t>
            </a:r>
            <a:r>
              <a:rPr lang="en-US" dirty="0" smtClean="0"/>
              <a:t>):");</a:t>
            </a:r>
          </a:p>
          <a:p>
            <a:pPr>
              <a:buNone/>
            </a:pPr>
            <a:r>
              <a:rPr lang="en-US" dirty="0" smtClean="0"/>
              <a:t>scanf("%</a:t>
            </a:r>
            <a:r>
              <a:rPr lang="en-US" dirty="0" err="1" smtClean="0"/>
              <a:t>d+i%d</a:t>
            </a:r>
            <a:r>
              <a:rPr lang="en-US" dirty="0" smtClean="0"/>
              <a:t>", &amp;a, &amp;b);</a:t>
            </a:r>
          </a:p>
          <a:p>
            <a:pPr>
              <a:buNone/>
            </a:pPr>
            <a:r>
              <a:rPr lang="en-US" dirty="0" smtClean="0"/>
              <a:t>add(x, y, a, b);</a:t>
            </a:r>
          </a:p>
          <a:p>
            <a:pPr>
              <a:buNone/>
            </a:pPr>
            <a:r>
              <a:rPr lang="en-US" dirty="0" smtClean="0"/>
              <a:t>subtract(x, y, a, b);</a:t>
            </a:r>
          </a:p>
          <a:p>
            <a:pPr>
              <a:buNone/>
            </a:pPr>
            <a:r>
              <a:rPr lang="en-US" dirty="0" smtClean="0"/>
              <a:t>multiply(x, y, a, b);</a:t>
            </a:r>
          </a:p>
          <a:p>
            <a:pPr>
              <a:buNone/>
            </a:pPr>
            <a:r>
              <a:rPr lang="en-US" dirty="0" smtClean="0"/>
              <a:t>getch();</a:t>
            </a:r>
          </a:p>
          <a:p>
            <a:pPr>
              <a:buNone/>
            </a:pPr>
            <a:r>
              <a:rPr lang="en-US" dirty="0" smtClean="0"/>
              <a:t>}</a:t>
            </a:r>
          </a:p>
          <a:p>
            <a:pPr>
              <a:buNone/>
            </a:pPr>
            <a:endParaRPr lang="en-US" dirty="0" smtClean="0"/>
          </a:p>
          <a:p>
            <a:pPr>
              <a:buNone/>
            </a:pPr>
            <a:endParaRPr lang="en-US" dirty="0" smtClean="0"/>
          </a:p>
          <a:p>
            <a:pPr>
              <a:buNone/>
            </a:pPr>
            <a:r>
              <a:rPr lang="en-US" dirty="0" smtClean="0">
                <a:solidFill>
                  <a:srgbClr val="FF0000"/>
                </a:solidFill>
              </a:rPr>
              <a:t>//Write function for division yourself</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spd="slow">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function to solve a quadratic equation ax</a:t>
            </a:r>
            <a:r>
              <a:rPr lang="en-US" baseline="30000" dirty="0" smtClean="0"/>
              <a:t>2</a:t>
            </a:r>
            <a:r>
              <a:rPr lang="en-US" dirty="0" smtClean="0"/>
              <a:t>+bx+c=0. The inputs to the function are the values a, b and c and the outputs of the function should be stored in variable names p and q appropriately declared.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spd="slow">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buNone/>
            </a:pPr>
            <a:r>
              <a:rPr lang="en-US" b="1" dirty="0" smtClean="0"/>
              <a:t>#include &lt;stdio.h&gt;</a:t>
            </a:r>
          </a:p>
          <a:p>
            <a:pPr>
              <a:buNone/>
            </a:pPr>
            <a:r>
              <a:rPr lang="en-US" b="1" dirty="0" smtClean="0"/>
              <a:t>#include &lt;conio.h&gt;</a:t>
            </a:r>
          </a:p>
          <a:p>
            <a:pPr>
              <a:buNone/>
            </a:pPr>
            <a:r>
              <a:rPr lang="en-US" b="1" dirty="0" smtClean="0"/>
              <a:t>#include &lt;</a:t>
            </a:r>
            <a:r>
              <a:rPr lang="en-US" b="1" dirty="0" err="1" smtClean="0"/>
              <a:t>math.h</a:t>
            </a:r>
            <a:r>
              <a:rPr lang="en-US" b="1" dirty="0" smtClean="0"/>
              <a:t>&gt;</a:t>
            </a:r>
          </a:p>
          <a:p>
            <a:pPr>
              <a:buNone/>
            </a:pPr>
            <a:r>
              <a:rPr lang="en-US" b="1" dirty="0" smtClean="0"/>
              <a:t>void quad(float, float, float);</a:t>
            </a:r>
          </a:p>
          <a:p>
            <a:pPr>
              <a:buNone/>
            </a:pPr>
            <a:r>
              <a:rPr lang="en-US" b="1" dirty="0" smtClean="0"/>
              <a:t>void main()</a:t>
            </a:r>
          </a:p>
          <a:p>
            <a:pPr>
              <a:buNone/>
            </a:pPr>
            <a:r>
              <a:rPr lang="en-US" b="1" dirty="0" smtClean="0"/>
              <a:t>{</a:t>
            </a:r>
          </a:p>
          <a:p>
            <a:pPr>
              <a:buNone/>
            </a:pPr>
            <a:r>
              <a:rPr lang="en-US" b="1" dirty="0" smtClean="0"/>
              <a:t>float a, b, c;</a:t>
            </a:r>
          </a:p>
          <a:p>
            <a:pPr>
              <a:buNone/>
            </a:pPr>
            <a:r>
              <a:rPr lang="en-US" b="1" dirty="0" smtClean="0"/>
              <a:t>clrscr();</a:t>
            </a:r>
          </a:p>
          <a:p>
            <a:pPr>
              <a:buNone/>
            </a:pPr>
            <a:r>
              <a:rPr lang="en-US" b="1" dirty="0" smtClean="0"/>
              <a:t>printf("\n Enter values a, b and c of the quadratic equation:");</a:t>
            </a:r>
          </a:p>
          <a:p>
            <a:pPr>
              <a:buNone/>
            </a:pPr>
            <a:r>
              <a:rPr lang="en-US" b="1" dirty="0" smtClean="0"/>
              <a:t>scanf("%f %f %f", &amp;a, &amp;b, &amp;c);</a:t>
            </a:r>
          </a:p>
          <a:p>
            <a:pPr>
              <a:buNone/>
            </a:pPr>
            <a:r>
              <a:rPr lang="en-US" b="1" dirty="0" smtClean="0"/>
              <a:t>quad(a, b, c);</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slow">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fontScale="55000" lnSpcReduction="20000"/>
          </a:bodyPr>
          <a:lstStyle/>
          <a:p>
            <a:pPr>
              <a:buNone/>
            </a:pPr>
            <a:r>
              <a:rPr lang="en-US" b="1" dirty="0" smtClean="0"/>
              <a:t>void quad(float a, float b, float c)</a:t>
            </a:r>
          </a:p>
          <a:p>
            <a:pPr>
              <a:buNone/>
            </a:pPr>
            <a:r>
              <a:rPr lang="en-US" b="1" dirty="0" smtClean="0"/>
              <a:t>{</a:t>
            </a:r>
          </a:p>
          <a:p>
            <a:pPr>
              <a:buNone/>
            </a:pPr>
            <a:r>
              <a:rPr lang="en-US" b="1" dirty="0" smtClean="0"/>
              <a:t>float p, q;</a:t>
            </a:r>
          </a:p>
          <a:p>
            <a:pPr>
              <a:buNone/>
            </a:pPr>
            <a:r>
              <a:rPr lang="en-US" b="1" dirty="0" smtClean="0"/>
              <a:t>float d;</a:t>
            </a:r>
          </a:p>
          <a:p>
            <a:pPr>
              <a:buNone/>
            </a:pPr>
            <a:r>
              <a:rPr lang="en-US" b="1" dirty="0" smtClean="0"/>
              <a:t>d = b*b-4*a*c;</a:t>
            </a:r>
          </a:p>
          <a:p>
            <a:pPr>
              <a:buNone/>
            </a:pPr>
            <a:endParaRPr lang="en-US" b="1" dirty="0" smtClean="0"/>
          </a:p>
          <a:p>
            <a:pPr>
              <a:buNone/>
            </a:pPr>
            <a:r>
              <a:rPr lang="en-US" b="1" dirty="0" smtClean="0"/>
              <a:t>if(d&lt;0)</a:t>
            </a:r>
          </a:p>
          <a:p>
            <a:pPr>
              <a:buNone/>
            </a:pPr>
            <a:r>
              <a:rPr lang="en-US" b="1" dirty="0" smtClean="0"/>
              <a:t>	{</a:t>
            </a:r>
          </a:p>
          <a:p>
            <a:pPr>
              <a:buNone/>
            </a:pPr>
            <a:r>
              <a:rPr lang="en-US" b="1" dirty="0" smtClean="0"/>
              <a:t>	printf("\n Imaginary Roots.");</a:t>
            </a:r>
          </a:p>
          <a:p>
            <a:pPr>
              <a:buNone/>
            </a:pPr>
            <a:r>
              <a:rPr lang="en-US" b="1" dirty="0" smtClean="0"/>
              <a:t>	d = </a:t>
            </a:r>
            <a:r>
              <a:rPr lang="en-US" b="1" dirty="0" err="1" smtClean="0"/>
              <a:t>sqrt</a:t>
            </a:r>
            <a:r>
              <a:rPr lang="en-US" b="1" dirty="0" smtClean="0"/>
              <a:t>(</a:t>
            </a:r>
            <a:r>
              <a:rPr lang="en-US" b="1" dirty="0" err="1" smtClean="0"/>
              <a:t>fabs</a:t>
            </a:r>
            <a:r>
              <a:rPr lang="en-US" b="1" dirty="0" smtClean="0"/>
              <a:t>(d));    //compute absolute value of discriminant</a:t>
            </a:r>
          </a:p>
          <a:p>
            <a:pPr>
              <a:buNone/>
            </a:pPr>
            <a:r>
              <a:rPr lang="en-US" b="1" dirty="0" smtClean="0"/>
              <a:t>	p = -b/(2*a);</a:t>
            </a:r>
          </a:p>
          <a:p>
            <a:pPr>
              <a:buNone/>
            </a:pPr>
            <a:r>
              <a:rPr lang="en-US" b="1" dirty="0" smtClean="0"/>
              <a:t>	q = d/(2*a);</a:t>
            </a:r>
          </a:p>
          <a:p>
            <a:pPr>
              <a:buNone/>
            </a:pPr>
            <a:r>
              <a:rPr lang="nn-NO" b="1" dirty="0" smtClean="0"/>
              <a:t>	printf("\nRoot1 = %.2f +i %.2f",p,q);</a:t>
            </a:r>
          </a:p>
          <a:p>
            <a:pPr>
              <a:buNone/>
            </a:pPr>
            <a:r>
              <a:rPr lang="nn-NO" b="1" dirty="0" smtClean="0"/>
              <a:t>	printf("\nRoot2 = %.2f -i %.2f",p,q);</a:t>
            </a:r>
          </a:p>
          <a:p>
            <a:pPr>
              <a:buNone/>
            </a:pPr>
            <a:r>
              <a:rPr lang="en-US" b="1" dirty="0" smtClean="0"/>
              <a:t>	}</a:t>
            </a:r>
          </a:p>
          <a:p>
            <a:pPr>
              <a:buNone/>
            </a:pPr>
            <a:r>
              <a:rPr lang="en-US" b="1" dirty="0" smtClean="0"/>
              <a:t>else</a:t>
            </a:r>
          </a:p>
          <a:p>
            <a:pPr>
              <a:buNone/>
            </a:pPr>
            <a:r>
              <a:rPr lang="en-US" b="1" dirty="0" smtClean="0"/>
              <a:t>	{</a:t>
            </a:r>
          </a:p>
          <a:p>
            <a:pPr>
              <a:buNone/>
            </a:pPr>
            <a:r>
              <a:rPr lang="en-US" b="1" dirty="0" smtClean="0"/>
              <a:t>	printf("\n Roots are real.");</a:t>
            </a:r>
          </a:p>
          <a:p>
            <a:pPr>
              <a:buNone/>
            </a:pPr>
            <a:r>
              <a:rPr lang="en-US" b="1" dirty="0" smtClean="0"/>
              <a:t>	d = </a:t>
            </a:r>
            <a:r>
              <a:rPr lang="en-US" b="1" dirty="0" err="1" smtClean="0"/>
              <a:t>sqrt</a:t>
            </a:r>
            <a:r>
              <a:rPr lang="en-US" b="1" dirty="0" smtClean="0"/>
              <a:t>(d);</a:t>
            </a:r>
          </a:p>
          <a:p>
            <a:pPr>
              <a:buNone/>
            </a:pPr>
            <a:r>
              <a:rPr lang="en-US" b="1" dirty="0" smtClean="0"/>
              <a:t>	p = (-</a:t>
            </a:r>
            <a:r>
              <a:rPr lang="en-US" b="1" dirty="0" err="1" smtClean="0"/>
              <a:t>b+d</a:t>
            </a:r>
            <a:r>
              <a:rPr lang="en-US" b="1" dirty="0" smtClean="0"/>
              <a:t>)/(2*a);</a:t>
            </a:r>
          </a:p>
          <a:p>
            <a:pPr>
              <a:buNone/>
            </a:pPr>
            <a:r>
              <a:rPr lang="en-US" b="1" dirty="0" smtClean="0"/>
              <a:t>	q = (-b-d)/(2*a);</a:t>
            </a:r>
          </a:p>
          <a:p>
            <a:pPr>
              <a:buNone/>
            </a:pPr>
            <a:r>
              <a:rPr lang="en-US" b="1" dirty="0" smtClean="0"/>
              <a:t>	printf("\nRoot1 = %.2f \t Root2 = %.2f",p,q);</a:t>
            </a:r>
          </a:p>
          <a:p>
            <a:pPr>
              <a:buNone/>
            </a:pPr>
            <a:r>
              <a:rPr lang="en-US" b="1" dirty="0" smtClean="0"/>
              <a:t>	}</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slow">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 calls</a:t>
            </a:r>
            <a:endParaRPr lang="en-US" dirty="0"/>
          </a:p>
        </p:txBody>
      </p:sp>
      <p:sp>
        <p:nvSpPr>
          <p:cNvPr id="3" name="Content Placeholder 2"/>
          <p:cNvSpPr>
            <a:spLocks noGrp="1"/>
          </p:cNvSpPr>
          <p:nvPr>
            <p:ph idx="1"/>
          </p:nvPr>
        </p:nvSpPr>
        <p:spPr/>
        <p:txBody>
          <a:bodyPr/>
          <a:lstStyle/>
          <a:p>
            <a:pPr marL="514350" indent="-514350" algn="just">
              <a:buClr>
                <a:srgbClr val="C00000"/>
              </a:buClr>
              <a:buNone/>
            </a:pPr>
            <a:r>
              <a:rPr lang="en-US" dirty="0" smtClean="0"/>
              <a:t>	Function calls are divided in two ways according to how arguments are passed in the function.</a:t>
            </a:r>
          </a:p>
          <a:p>
            <a:pPr marL="514350" indent="-514350" algn="just">
              <a:buClr>
                <a:srgbClr val="C00000"/>
              </a:buClr>
              <a:buFont typeface="+mj-lt"/>
              <a:buAutoNum type="arabicPeriod"/>
            </a:pPr>
            <a:r>
              <a:rPr lang="en-US" dirty="0" smtClean="0"/>
              <a:t>Pass arguments by value (Function call by Value)</a:t>
            </a:r>
          </a:p>
          <a:p>
            <a:pPr marL="514350" indent="-514350" algn="just">
              <a:buClr>
                <a:srgbClr val="C00000"/>
              </a:buClr>
              <a:buFont typeface="+mj-lt"/>
              <a:buAutoNum type="arabicPeriod"/>
            </a:pPr>
            <a:r>
              <a:rPr lang="en-US" dirty="0" smtClean="0"/>
              <a:t>Pass arguments by address (Function call by Reference)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slow">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by Value</a:t>
            </a:r>
            <a:endParaRPr lang="en-US" dirty="0"/>
          </a:p>
        </p:txBody>
      </p:sp>
      <p:sp>
        <p:nvSpPr>
          <p:cNvPr id="3" name="Content Placeholder 2"/>
          <p:cNvSpPr>
            <a:spLocks noGrp="1"/>
          </p:cNvSpPr>
          <p:nvPr>
            <p:ph idx="1"/>
          </p:nvPr>
        </p:nvSpPr>
        <p:spPr/>
        <p:txBody>
          <a:bodyPr/>
          <a:lstStyle/>
          <a:p>
            <a:pPr algn="just"/>
            <a:r>
              <a:rPr lang="en-US" dirty="0" smtClean="0"/>
              <a:t>When values of actual arguments are passed to the function as arguments, it is known as </a:t>
            </a:r>
            <a:r>
              <a:rPr lang="en-US" dirty="0" smtClean="0">
                <a:solidFill>
                  <a:srgbClr val="FF0000"/>
                </a:solidFill>
              </a:rPr>
              <a:t>passing by value</a:t>
            </a:r>
            <a:r>
              <a:rPr lang="en-US" dirty="0" smtClean="0"/>
              <a:t>.</a:t>
            </a:r>
          </a:p>
          <a:p>
            <a:pPr algn="just"/>
            <a:r>
              <a:rPr lang="en-US" dirty="0" smtClean="0"/>
              <a:t>Here, the value of each actual argument is copied into corresponding formal argument of the function definition.</a:t>
            </a:r>
          </a:p>
          <a:p>
            <a:pPr algn="just"/>
            <a:r>
              <a:rPr lang="en-US" dirty="0" smtClean="0">
                <a:solidFill>
                  <a:srgbClr val="FF0000"/>
                </a:solidFill>
              </a:rPr>
              <a:t>Note:</a:t>
            </a:r>
            <a:r>
              <a:rPr lang="en-US" dirty="0" smtClean="0"/>
              <a:t> The contents of the actual arguments in the calling function are not changed, even if they are changed in the called function.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slow">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swap(int, int);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a=50, b=100;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Before swap function call: a=%d and b=%d", a, b);</a:t>
            </a:r>
          </a:p>
          <a:p>
            <a:pPr>
              <a:buNone/>
            </a:pPr>
            <a:r>
              <a:rPr lang="en-US" b="1" dirty="0" smtClean="0">
                <a:latin typeface="Times New Roman" pitchFamily="18" charset="0"/>
                <a:cs typeface="Times New Roman" pitchFamily="18" charset="0"/>
              </a:rPr>
              <a:t>swap(a,b);</a:t>
            </a:r>
          </a:p>
          <a:p>
            <a:pPr>
              <a:buNone/>
            </a:pPr>
            <a:r>
              <a:rPr lang="en-US" b="1" dirty="0" smtClean="0">
                <a:latin typeface="Times New Roman" pitchFamily="18" charset="0"/>
                <a:cs typeface="Times New Roman" pitchFamily="18" charset="0"/>
              </a:rPr>
              <a:t>printf("\n After swap function call: a=%d and b=%d", a, b);</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void swap(int x, int 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int temp;</a:t>
            </a:r>
          </a:p>
          <a:p>
            <a:pPr>
              <a:buNone/>
            </a:pPr>
            <a:r>
              <a:rPr lang="en-US" b="1" dirty="0" smtClean="0">
                <a:latin typeface="Times New Roman" pitchFamily="18" charset="0"/>
                <a:cs typeface="Times New Roman" pitchFamily="18" charset="0"/>
              </a:rPr>
              <a:t>		temp=x;</a:t>
            </a:r>
          </a:p>
          <a:p>
            <a:pPr>
              <a:buNone/>
            </a:pPr>
            <a:r>
              <a:rPr lang="en-US" b="1" dirty="0" smtClean="0">
                <a:latin typeface="Times New Roman" pitchFamily="18" charset="0"/>
                <a:cs typeface="Times New Roman" pitchFamily="18" charset="0"/>
              </a:rPr>
              <a:t>		x=y;</a:t>
            </a:r>
          </a:p>
          <a:p>
            <a:pPr>
              <a:buNone/>
            </a:pPr>
            <a:r>
              <a:rPr lang="en-US" b="1" dirty="0" smtClean="0">
                <a:latin typeface="Times New Roman" pitchFamily="18" charset="0"/>
                <a:cs typeface="Times New Roman" pitchFamily="18" charset="0"/>
              </a:rPr>
              <a:t>		y=temp;</a:t>
            </a:r>
          </a:p>
          <a:p>
            <a:pPr>
              <a:buNone/>
            </a:pPr>
            <a:r>
              <a:rPr lang="en-US" b="1" dirty="0" smtClean="0">
                <a:latin typeface="Times New Roman" pitchFamily="18" charset="0"/>
                <a:cs typeface="Times New Roman" pitchFamily="18" charset="0"/>
              </a:rPr>
              <a:t>		printf("\n Values within swap: x=%d and y=%d", x, y);</a:t>
            </a:r>
          </a:p>
          <a:p>
            <a:pPr>
              <a:buNone/>
            </a:pPr>
            <a:r>
              <a:rPr lang="en-US" b="1" dirty="0" smtClean="0">
                <a:latin typeface="Times New Roman"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slow">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by Address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addresses of actual arguments are passed to the function as arguments (instead of values of actual arguments), it is known as </a:t>
            </a:r>
            <a:r>
              <a:rPr lang="en-US" dirty="0" smtClean="0">
                <a:solidFill>
                  <a:srgbClr val="FF0000"/>
                </a:solidFill>
              </a:rPr>
              <a:t>passing by address</a:t>
            </a:r>
            <a:r>
              <a:rPr lang="en-US" dirty="0" smtClean="0"/>
              <a:t>.</a:t>
            </a:r>
          </a:p>
          <a:p>
            <a:pPr algn="just"/>
            <a:r>
              <a:rPr lang="en-US" dirty="0" smtClean="0"/>
              <a:t>Here, the address of each actual argument is copied into corresponding formal argument of the function definition.</a:t>
            </a:r>
          </a:p>
          <a:p>
            <a:pPr algn="just"/>
            <a:r>
              <a:rPr lang="en-US" dirty="0" smtClean="0"/>
              <a:t>In this case, the formal arguments must be of type </a:t>
            </a:r>
            <a:r>
              <a:rPr lang="en-US" dirty="0" smtClean="0">
                <a:solidFill>
                  <a:srgbClr val="FF0000"/>
                </a:solidFill>
              </a:rPr>
              <a:t>pointers</a:t>
            </a:r>
            <a:r>
              <a:rPr lang="en-US" dirty="0" smtClean="0"/>
              <a:t>.</a:t>
            </a:r>
          </a:p>
          <a:p>
            <a:pPr algn="just"/>
            <a:r>
              <a:rPr lang="en-US" dirty="0" smtClean="0">
                <a:solidFill>
                  <a:srgbClr val="FF0000"/>
                </a:solidFill>
              </a:rPr>
              <a:t>Note:</a:t>
            </a:r>
            <a:r>
              <a:rPr lang="en-US" dirty="0" smtClean="0"/>
              <a:t> The values contained in addresses of the actual arguments in the calling function are changed, if they are changed in the called function.</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096000" cy="1143000"/>
          </a:xfrm>
        </p:spPr>
        <p:txBody>
          <a:bodyPr/>
          <a:lstStyle/>
          <a:p>
            <a:r>
              <a:rPr lang="en-US" dirty="0" smtClean="0"/>
              <a:t>Function definition</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pPr algn="just"/>
            <a:r>
              <a:rPr lang="en-US" dirty="0" smtClean="0"/>
              <a:t>The collection of program statements that describes the specific task to be done by the function is called a </a:t>
            </a:r>
            <a:r>
              <a:rPr lang="en-US" dirty="0" smtClean="0">
                <a:solidFill>
                  <a:srgbClr val="FF0000"/>
                </a:solidFill>
              </a:rPr>
              <a:t>function definition</a:t>
            </a:r>
            <a:r>
              <a:rPr lang="en-US" dirty="0" smtClean="0"/>
              <a:t>.</a:t>
            </a:r>
          </a:p>
          <a:p>
            <a:pPr algn="just"/>
            <a:r>
              <a:rPr lang="en-US" dirty="0" smtClean="0">
                <a:solidFill>
                  <a:srgbClr val="FF0000"/>
                </a:solidFill>
              </a:rPr>
              <a:t>Function definition</a:t>
            </a:r>
            <a:r>
              <a:rPr lang="en-US" dirty="0" smtClean="0"/>
              <a:t> consists of </a:t>
            </a:r>
            <a:r>
              <a:rPr lang="en-US" dirty="0" smtClean="0">
                <a:solidFill>
                  <a:srgbClr val="FF0000"/>
                </a:solidFill>
              </a:rPr>
              <a:t>function header</a:t>
            </a:r>
            <a:r>
              <a:rPr lang="en-US" dirty="0" smtClean="0"/>
              <a:t> (function’s name, return type, and number and types of arguments) and </a:t>
            </a:r>
            <a:r>
              <a:rPr lang="en-US" dirty="0" smtClean="0">
                <a:solidFill>
                  <a:srgbClr val="FF0000"/>
                </a:solidFill>
              </a:rPr>
              <a:t>function body</a:t>
            </a:r>
            <a:r>
              <a:rPr lang="en-US" dirty="0" smtClean="0"/>
              <a:t> (block of code or statements enclosed in parentheses).</a:t>
            </a:r>
          </a:p>
          <a:p>
            <a:pPr algn="just"/>
            <a:r>
              <a:rPr lang="en-US" dirty="0" smtClean="0"/>
              <a:t>Syntax:</a:t>
            </a:r>
          </a:p>
          <a:p>
            <a:pPr algn="just">
              <a:buNone/>
            </a:pPr>
            <a:r>
              <a:rPr lang="en-US" sz="2000" dirty="0" err="1" smtClean="0">
                <a:solidFill>
                  <a:srgbClr val="FF0000"/>
                </a:solidFill>
              </a:rPr>
              <a:t>return_type</a:t>
            </a:r>
            <a:r>
              <a:rPr lang="en-US" sz="2000" dirty="0" smtClean="0">
                <a:solidFill>
                  <a:srgbClr val="FF0000"/>
                </a:solidFill>
              </a:rPr>
              <a:t> </a:t>
            </a:r>
            <a:r>
              <a:rPr lang="en-US" sz="2000" dirty="0" err="1" smtClean="0">
                <a:solidFill>
                  <a:srgbClr val="FF0000"/>
                </a:solidFill>
              </a:rPr>
              <a:t>function_name</a:t>
            </a:r>
            <a:r>
              <a:rPr lang="en-US" sz="2000" dirty="0" smtClean="0">
                <a:solidFill>
                  <a:srgbClr val="FF0000"/>
                </a:solidFill>
              </a:rPr>
              <a:t>(data_type variable1, …,data_type </a:t>
            </a:r>
            <a:r>
              <a:rPr lang="en-US" sz="2000" dirty="0" err="1" smtClean="0">
                <a:solidFill>
                  <a:srgbClr val="FF0000"/>
                </a:solidFill>
              </a:rPr>
              <a:t>variableN</a:t>
            </a:r>
            <a:r>
              <a:rPr lang="en-US" sz="2000" dirty="0" smtClean="0">
                <a:solidFill>
                  <a:srgbClr val="FF0000"/>
                </a:solidFill>
              </a:rPr>
              <a:t>)</a:t>
            </a:r>
          </a:p>
          <a:p>
            <a:pPr algn="just">
              <a:buNone/>
            </a:pPr>
            <a:r>
              <a:rPr lang="en-US" sz="2000" dirty="0" smtClean="0">
                <a:solidFill>
                  <a:srgbClr val="FF0000"/>
                </a:solidFill>
              </a:rPr>
              <a:t>	{</a:t>
            </a:r>
          </a:p>
          <a:p>
            <a:pPr algn="just">
              <a:buNone/>
            </a:pPr>
            <a:r>
              <a:rPr lang="en-US" sz="2000" dirty="0" smtClean="0">
                <a:solidFill>
                  <a:srgbClr val="FF0000"/>
                </a:solidFill>
              </a:rPr>
              <a:t>	…………………;</a:t>
            </a:r>
          </a:p>
          <a:p>
            <a:pPr algn="just">
              <a:buNone/>
            </a:pPr>
            <a:r>
              <a:rPr lang="en-US" sz="2000" dirty="0" smtClean="0">
                <a:solidFill>
                  <a:srgbClr val="FF0000"/>
                </a:solidFill>
              </a:rPr>
              <a:t>	…………………;</a:t>
            </a:r>
          </a:p>
          <a:p>
            <a:pPr algn="just">
              <a:buNone/>
            </a:pPr>
            <a:r>
              <a:rPr lang="en-US" sz="2000" dirty="0" smtClean="0">
                <a:solidFill>
                  <a:srgbClr val="FF0000"/>
                </a:solidFill>
              </a:rPr>
              <a:t>	statements;</a:t>
            </a:r>
          </a:p>
          <a:p>
            <a:pPr algn="just">
              <a:buNone/>
            </a:pPr>
            <a:r>
              <a:rPr lang="en-US" sz="2000" dirty="0" smtClean="0">
                <a:solidFill>
                  <a:srgbClr val="FF0000"/>
                </a:solidFill>
              </a:rPr>
              <a:t>	}</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slow">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pointer???</a:t>
            </a:r>
            <a:endParaRPr lang="en-US" dirty="0"/>
          </a:p>
        </p:txBody>
      </p:sp>
      <p:sp>
        <p:nvSpPr>
          <p:cNvPr id="3" name="Content Placeholder 2"/>
          <p:cNvSpPr>
            <a:spLocks noGrp="1"/>
          </p:cNvSpPr>
          <p:nvPr>
            <p:ph idx="1"/>
          </p:nvPr>
        </p:nvSpPr>
        <p:spPr/>
        <p:txBody>
          <a:bodyPr/>
          <a:lstStyle/>
          <a:p>
            <a:pPr algn="just"/>
            <a:r>
              <a:rPr lang="en-US" dirty="0" smtClean="0"/>
              <a:t>A pointer is a variable that stores the memory address of a variable</a:t>
            </a:r>
          </a:p>
          <a:p>
            <a:pPr algn="just"/>
            <a:r>
              <a:rPr lang="en-US" dirty="0" smtClean="0"/>
              <a:t>Pointer naming is same as variable naming and it is declared in the same way like other variables but is always preceded by * (asterisk) operator.</a:t>
            </a:r>
          </a:p>
          <a:p>
            <a:pPr algn="just"/>
            <a:r>
              <a:rPr lang="en-US" dirty="0" smtClean="0"/>
              <a:t>E.g.		</a:t>
            </a:r>
            <a:r>
              <a:rPr lang="en-US" dirty="0" smtClean="0">
                <a:solidFill>
                  <a:srgbClr val="FF0000"/>
                </a:solidFill>
              </a:rPr>
              <a:t>int  b, *a;	//pointer declaration</a:t>
            </a:r>
          </a:p>
          <a:p>
            <a:pPr algn="just">
              <a:buNone/>
            </a:pPr>
            <a:r>
              <a:rPr lang="en-US" dirty="0" smtClean="0">
                <a:solidFill>
                  <a:srgbClr val="FF0000"/>
                </a:solidFill>
              </a:rPr>
              <a:t>			a=&amp;b;		/* address of b is assigned to 				     pointer variable a */</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slow">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swap(int *, int *);</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a=50, b=100;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Before swap function call: a=%d and b=%d", a, b);</a:t>
            </a:r>
          </a:p>
          <a:p>
            <a:pPr>
              <a:buNone/>
            </a:pPr>
            <a:r>
              <a:rPr lang="en-US" b="1" dirty="0" smtClean="0">
                <a:latin typeface="Times New Roman" pitchFamily="18" charset="0"/>
                <a:cs typeface="Times New Roman" pitchFamily="18" charset="0"/>
              </a:rPr>
              <a:t>swap(&amp;a, &amp;b);</a:t>
            </a:r>
          </a:p>
          <a:p>
            <a:pPr>
              <a:buNone/>
            </a:pPr>
            <a:r>
              <a:rPr lang="en-US" b="1" dirty="0" smtClean="0">
                <a:latin typeface="Times New Roman" pitchFamily="18" charset="0"/>
                <a:cs typeface="Times New Roman" pitchFamily="18" charset="0"/>
              </a:rPr>
              <a:t>printf("\n After swap function call: a=%d and b=%d", a, b);</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void swap(int *x, int *y)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int temp;</a:t>
            </a:r>
          </a:p>
          <a:p>
            <a:pPr>
              <a:buNone/>
            </a:pPr>
            <a:r>
              <a:rPr lang="en-US" b="1" dirty="0" smtClean="0">
                <a:latin typeface="Times New Roman" pitchFamily="18" charset="0"/>
                <a:cs typeface="Times New Roman" pitchFamily="18" charset="0"/>
              </a:rPr>
              <a:t>		temp=*x;</a:t>
            </a:r>
          </a:p>
          <a:p>
            <a:pPr>
              <a:buNone/>
            </a:pPr>
            <a:r>
              <a:rPr lang="en-US" b="1" dirty="0" smtClean="0">
                <a:latin typeface="Times New Roman" pitchFamily="18" charset="0"/>
                <a:cs typeface="Times New Roman" pitchFamily="18" charset="0"/>
              </a:rPr>
              <a:t>		*x=*y;</a:t>
            </a:r>
          </a:p>
          <a:p>
            <a:pPr>
              <a:buNone/>
            </a:pPr>
            <a:r>
              <a:rPr lang="en-US" b="1" dirty="0" smtClean="0">
                <a:latin typeface="Times New Roman" pitchFamily="18" charset="0"/>
                <a:cs typeface="Times New Roman" pitchFamily="18" charset="0"/>
              </a:rPr>
              <a:t>		*y=temp;</a:t>
            </a:r>
          </a:p>
          <a:p>
            <a:pPr>
              <a:buNone/>
            </a:pPr>
            <a:r>
              <a:rPr lang="en-US" b="1" dirty="0" smtClean="0">
                <a:latin typeface="Times New Roman" pitchFamily="18" charset="0"/>
                <a:cs typeface="Times New Roman" pitchFamily="18" charset="0"/>
              </a:rPr>
              <a:t>		printf("\n Values within swap: x=%d and y=%d", *x, *y);</a:t>
            </a:r>
          </a:p>
          <a:p>
            <a:pPr>
              <a:buNone/>
            </a:pPr>
            <a:r>
              <a:rPr lang="en-US" b="1" dirty="0" smtClean="0">
                <a:latin typeface="Times New Roman" pitchFamily="18" charset="0"/>
                <a:cs typeface="Times New Roman" pitchFamily="18" charset="0"/>
              </a:rPr>
              <a:t>		}</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slow">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Given three variables x, y, and z, write a function to circularly shift their values. In other words, if x=5, y=9, and z=8, after circular shift y=5, z=9, and x=8. Call the function with variables a, b, and c to circularly shift their values.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slow">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20000"/>
          </a:bodyPr>
          <a:lstStyle/>
          <a:p>
            <a:pPr>
              <a:buNone/>
            </a:pPr>
            <a:r>
              <a:rPr lang="en-US" sz="2000" b="1" dirty="0" smtClean="0"/>
              <a:t>#include &lt;stdio.h&gt;</a:t>
            </a:r>
          </a:p>
          <a:p>
            <a:pPr>
              <a:buNone/>
            </a:pPr>
            <a:r>
              <a:rPr lang="en-US" sz="2000" b="1" dirty="0" smtClean="0"/>
              <a:t>#include &lt;conio.h&gt;</a:t>
            </a:r>
          </a:p>
          <a:p>
            <a:pPr>
              <a:buNone/>
            </a:pPr>
            <a:r>
              <a:rPr lang="en-US" sz="2000" b="1" dirty="0" smtClean="0"/>
              <a:t>void </a:t>
            </a:r>
            <a:r>
              <a:rPr lang="en-US" sz="2000" b="1" dirty="0" err="1" smtClean="0"/>
              <a:t>circularshift</a:t>
            </a:r>
            <a:r>
              <a:rPr lang="en-US" sz="2000" b="1" dirty="0" smtClean="0"/>
              <a:t>(int *, int*, int*);</a:t>
            </a:r>
          </a:p>
          <a:p>
            <a:pPr>
              <a:buNone/>
            </a:pPr>
            <a:r>
              <a:rPr lang="en-US" sz="2000" b="1" dirty="0" smtClean="0"/>
              <a:t>void main()</a:t>
            </a:r>
          </a:p>
          <a:p>
            <a:pPr>
              <a:buNone/>
            </a:pPr>
            <a:r>
              <a:rPr lang="en-US" sz="2000" b="1" dirty="0" smtClean="0"/>
              <a:t>{</a:t>
            </a:r>
          </a:p>
          <a:p>
            <a:pPr>
              <a:buNone/>
            </a:pPr>
            <a:r>
              <a:rPr lang="en-US" sz="2000" b="1" dirty="0" smtClean="0"/>
              <a:t>int x=5, y=9, z=8;</a:t>
            </a:r>
          </a:p>
          <a:p>
            <a:pPr>
              <a:buNone/>
            </a:pPr>
            <a:r>
              <a:rPr lang="en-US" sz="2000" b="1" dirty="0" smtClean="0"/>
              <a:t>clrscr();</a:t>
            </a:r>
          </a:p>
          <a:p>
            <a:pPr>
              <a:buNone/>
            </a:pPr>
            <a:r>
              <a:rPr lang="en-US" sz="2000" b="1" dirty="0" smtClean="0"/>
              <a:t>printf("\</a:t>
            </a:r>
            <a:r>
              <a:rPr lang="en-US" sz="2000" b="1" dirty="0" err="1" smtClean="0"/>
              <a:t>nBefore</a:t>
            </a:r>
            <a:r>
              <a:rPr lang="en-US" sz="2000" b="1" dirty="0" smtClean="0"/>
              <a:t> circular shift-x, y and z are:%d\</a:t>
            </a:r>
            <a:r>
              <a:rPr lang="en-US" sz="2000" b="1" dirty="0" err="1" smtClean="0"/>
              <a:t>t%d</a:t>
            </a:r>
            <a:r>
              <a:rPr lang="en-US" sz="2000" b="1" dirty="0" smtClean="0"/>
              <a:t>\</a:t>
            </a:r>
            <a:r>
              <a:rPr lang="en-US" sz="2000" b="1" dirty="0" err="1" smtClean="0"/>
              <a:t>t%d",x,y,z</a:t>
            </a:r>
            <a:r>
              <a:rPr lang="en-US" sz="2000" b="1" dirty="0" smtClean="0"/>
              <a:t>);</a:t>
            </a:r>
          </a:p>
          <a:p>
            <a:pPr>
              <a:buNone/>
            </a:pPr>
            <a:r>
              <a:rPr lang="en-US" sz="2000" b="1" dirty="0" err="1" smtClean="0"/>
              <a:t>circularshift</a:t>
            </a:r>
            <a:r>
              <a:rPr lang="en-US" sz="2000" b="1" dirty="0" smtClean="0"/>
              <a:t>(&amp;</a:t>
            </a:r>
            <a:r>
              <a:rPr lang="en-US" sz="2000" b="1" dirty="0" err="1" smtClean="0"/>
              <a:t>x,&amp;y,&amp;z</a:t>
            </a:r>
            <a:r>
              <a:rPr lang="en-US" sz="2000" b="1" dirty="0" smtClean="0"/>
              <a:t>);</a:t>
            </a:r>
          </a:p>
          <a:p>
            <a:pPr>
              <a:buNone/>
            </a:pPr>
            <a:r>
              <a:rPr lang="en-US" sz="2000" b="1" dirty="0" smtClean="0"/>
              <a:t>printf("\</a:t>
            </a:r>
            <a:r>
              <a:rPr lang="en-US" sz="2000" b="1" dirty="0" err="1" smtClean="0"/>
              <a:t>nAfter</a:t>
            </a:r>
            <a:r>
              <a:rPr lang="en-US" sz="2000" b="1" dirty="0" smtClean="0"/>
              <a:t> circular shift-x, y &amp; z are:%d\</a:t>
            </a:r>
            <a:r>
              <a:rPr lang="en-US" sz="2000" b="1" dirty="0" err="1" smtClean="0"/>
              <a:t>t%d</a:t>
            </a:r>
            <a:r>
              <a:rPr lang="en-US" sz="2000" b="1" dirty="0" smtClean="0"/>
              <a:t>\</a:t>
            </a:r>
            <a:r>
              <a:rPr lang="en-US" sz="2000" b="1" dirty="0" err="1" smtClean="0"/>
              <a:t>t%d",x,y,z</a:t>
            </a:r>
            <a:r>
              <a:rPr lang="en-US" sz="2000" b="1" dirty="0" smtClean="0"/>
              <a:t>);</a:t>
            </a:r>
          </a:p>
          <a:p>
            <a:pPr>
              <a:buNone/>
            </a:pPr>
            <a:r>
              <a:rPr lang="en-US" sz="2000" b="1" dirty="0" smtClean="0"/>
              <a:t>getch();</a:t>
            </a:r>
          </a:p>
          <a:p>
            <a:pPr>
              <a:buNone/>
            </a:pPr>
            <a:r>
              <a:rPr lang="en-US" sz="2000" b="1" dirty="0" smtClean="0"/>
              <a:t>}</a:t>
            </a:r>
          </a:p>
          <a:p>
            <a:pPr>
              <a:buNone/>
            </a:pPr>
            <a:r>
              <a:rPr lang="en-US" sz="2000" b="1" dirty="0" smtClean="0"/>
              <a:t>void </a:t>
            </a:r>
            <a:r>
              <a:rPr lang="en-US" sz="2000" b="1" dirty="0" err="1" smtClean="0"/>
              <a:t>circularshift</a:t>
            </a:r>
            <a:r>
              <a:rPr lang="en-US" sz="2000" b="1" dirty="0" smtClean="0"/>
              <a:t>(int *x, int *y, int *z)</a:t>
            </a:r>
          </a:p>
          <a:p>
            <a:pPr>
              <a:buNone/>
            </a:pPr>
            <a:r>
              <a:rPr lang="en-US" sz="2000" b="1" dirty="0" smtClean="0"/>
              <a:t>{</a:t>
            </a:r>
          </a:p>
          <a:p>
            <a:pPr>
              <a:buNone/>
            </a:pPr>
            <a:r>
              <a:rPr lang="en-US" sz="2000" b="1" dirty="0" smtClean="0"/>
              <a:t>int temp1, temp2;</a:t>
            </a:r>
          </a:p>
          <a:p>
            <a:pPr>
              <a:buNone/>
            </a:pPr>
            <a:r>
              <a:rPr lang="en-US" sz="2000" b="1" dirty="0" smtClean="0"/>
              <a:t>temp1=*x;</a:t>
            </a:r>
          </a:p>
          <a:p>
            <a:pPr>
              <a:buNone/>
            </a:pPr>
            <a:r>
              <a:rPr lang="en-US" sz="2000" b="1" dirty="0" smtClean="0"/>
              <a:t>temp2=*y;</a:t>
            </a:r>
          </a:p>
          <a:p>
            <a:pPr>
              <a:buNone/>
            </a:pPr>
            <a:r>
              <a:rPr lang="en-US" sz="2000" b="1" dirty="0" smtClean="0"/>
              <a:t>*x=*z;</a:t>
            </a:r>
          </a:p>
          <a:p>
            <a:pPr>
              <a:buNone/>
            </a:pPr>
            <a:r>
              <a:rPr lang="en-US" sz="2000" b="1" dirty="0" smtClean="0"/>
              <a:t>*y=temp1;</a:t>
            </a:r>
          </a:p>
          <a:p>
            <a:pPr>
              <a:buNone/>
            </a:pPr>
            <a:r>
              <a:rPr lang="en-US" sz="2000" b="1" dirty="0" smtClean="0"/>
              <a:t>*z=temp2;</a:t>
            </a:r>
          </a:p>
          <a:p>
            <a:pPr>
              <a:buNone/>
            </a:pPr>
            <a:r>
              <a:rPr lang="en-US" sz="2000" b="1" dirty="0" smtClean="0"/>
              <a:t>}</a:t>
            </a:r>
          </a:p>
          <a:p>
            <a:pPr>
              <a:buNone/>
            </a:pPr>
            <a:endParaRPr lang="en-US" sz="2000" b="1" dirty="0" smtClean="0"/>
          </a:p>
          <a:p>
            <a:pPr>
              <a:buNone/>
            </a:pPr>
            <a:endParaRPr lang="en-US" sz="2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6" name="Rectangle 5"/>
          <p:cNvSpPr/>
          <p:nvPr/>
        </p:nvSpPr>
        <p:spPr>
          <a:xfrm>
            <a:off x="2057400" y="5311914"/>
            <a:ext cx="6777496" cy="707886"/>
          </a:xfrm>
          <a:prstGeom prst="rect">
            <a:avLst/>
          </a:prstGeom>
          <a:noFill/>
        </p:spPr>
        <p:txBody>
          <a:bodyPr wrap="none" lIns="91440" tIns="45720" rIns="91440" bIns="45720">
            <a:spAutoFit/>
          </a:bodyPr>
          <a:lstStyle/>
          <a:p>
            <a:pPr algn="ctr"/>
            <a:r>
              <a:rPr lang="en-US"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Call by value…do it yourself</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trips(down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trips(down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trips(down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strips(downLeft)">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strips(downLeft)">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strips(downLeft)">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strips(downLeft)">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strips(downLeft)">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strips(downLeft)">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12"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strips(downLeft)">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strips(downLeft)">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12"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strips(downLeft)">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12"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strips(downLeft)">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grpId="0" nodeType="clickEffect">
                                  <p:stCondLst>
                                    <p:cond delay="0"/>
                                  </p:stCondLst>
                                  <p:childTnLst>
                                    <p:set>
                                      <p:cBhvr>
                                        <p:cTn id="111" dur="1" fill="hold">
                                          <p:stCondLst>
                                            <p:cond delay="0"/>
                                          </p:stCondLst>
                                        </p:cTn>
                                        <p:tgtEl>
                                          <p:spTgt spid="6"/>
                                        </p:tgtEl>
                                        <p:attrNameLst>
                                          <p:attrName>style.visibility</p:attrName>
                                        </p:attrNameLst>
                                      </p:cBhvr>
                                      <p:to>
                                        <p:strVal val="visible"/>
                                      </p:to>
                                    </p:set>
                                    <p:animEffect transition="in" filter="box(in)">
                                      <p:cBhvr>
                                        <p:cTn id="1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91312"/>
            <a:ext cx="8229600" cy="1313688"/>
          </a:xfrm>
        </p:spPr>
        <p:txBody>
          <a:bodyPr>
            <a:noAutofit/>
          </a:bodyPr>
          <a:lstStyle/>
          <a:p>
            <a:r>
              <a:rPr lang="en-US" sz="4000" b="1" dirty="0" smtClean="0"/>
              <a:t>One more type of function: </a:t>
            </a:r>
            <a:br>
              <a:rPr lang="en-US" sz="4000" b="1" dirty="0" smtClean="0"/>
            </a:br>
            <a:r>
              <a:rPr lang="en-US" sz="4000" b="1" i="1" dirty="0" smtClean="0"/>
              <a:t>Functions that return multiple values</a:t>
            </a:r>
            <a:endParaRPr lang="en-US" sz="4000" b="1" i="1" dirty="0"/>
          </a:p>
        </p:txBody>
      </p:sp>
      <p:sp>
        <p:nvSpPr>
          <p:cNvPr id="3" name="Content Placeholder 2"/>
          <p:cNvSpPr>
            <a:spLocks noGrp="1"/>
          </p:cNvSpPr>
          <p:nvPr>
            <p:ph idx="1"/>
          </p:nvPr>
        </p:nvSpPr>
        <p:spPr/>
        <p:txBody>
          <a:bodyPr>
            <a:normAutofit lnSpcReduction="10000"/>
          </a:bodyPr>
          <a:lstStyle/>
          <a:p>
            <a:pPr algn="just"/>
            <a:r>
              <a:rPr lang="en-US" dirty="0" smtClean="0"/>
              <a:t>A return statement can return only one value.</a:t>
            </a:r>
          </a:p>
          <a:p>
            <a:pPr algn="just"/>
            <a:r>
              <a:rPr lang="en-US" dirty="0" smtClean="0"/>
              <a:t>When we need to return more than one value from a function…………???</a:t>
            </a:r>
          </a:p>
          <a:p>
            <a:pPr algn="just"/>
            <a:r>
              <a:rPr lang="en-US" dirty="0" smtClean="0"/>
              <a:t>We can achieve this by using the arguments not only to receive information but also to send back information to the calling function.</a:t>
            </a:r>
          </a:p>
          <a:p>
            <a:pPr algn="just"/>
            <a:r>
              <a:rPr lang="en-US" dirty="0" smtClean="0"/>
              <a:t>The arguments that are used to send out information are called </a:t>
            </a:r>
            <a:r>
              <a:rPr lang="en-US" i="1" dirty="0" smtClean="0"/>
              <a:t>output parameters</a:t>
            </a:r>
            <a:r>
              <a:rPr lang="en-US" dirty="0" smtClean="0"/>
              <a:t>.</a:t>
            </a:r>
          </a:p>
          <a:p>
            <a:pPr algn="just"/>
            <a:r>
              <a:rPr lang="en-US" dirty="0" smtClean="0"/>
              <a:t>The mechanism of sending back information through arguments is achieved using what are known as the address operator (&amp;) and the indirection operator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slow">
    <p:pull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85000" lnSpcReduction="20000"/>
          </a:bodyPr>
          <a:lstStyle/>
          <a:p>
            <a:pPr>
              <a:buNone/>
            </a:pPr>
            <a:r>
              <a:rPr lang="en-US" b="1" dirty="0" smtClean="0"/>
              <a:t>void fun(int, int, int *,int *);</a:t>
            </a:r>
          </a:p>
          <a:p>
            <a:pPr>
              <a:buNone/>
            </a:pPr>
            <a:r>
              <a:rPr lang="en-US" b="1" dirty="0" smtClean="0"/>
              <a:t>void main()</a:t>
            </a:r>
          </a:p>
          <a:p>
            <a:pPr>
              <a:buNone/>
            </a:pPr>
            <a:r>
              <a:rPr lang="en-US" b="1" dirty="0" smtClean="0"/>
              <a:t>{</a:t>
            </a:r>
          </a:p>
          <a:p>
            <a:pPr>
              <a:buNone/>
            </a:pPr>
            <a:r>
              <a:rPr lang="en-US" b="1" dirty="0" smtClean="0"/>
              <a:t>int x=100,y=50,s,d;</a:t>
            </a:r>
          </a:p>
          <a:p>
            <a:pPr>
              <a:buNone/>
            </a:pPr>
            <a:r>
              <a:rPr lang="en-US" b="1" dirty="0" smtClean="0"/>
              <a:t>clrscr();</a:t>
            </a:r>
          </a:p>
          <a:p>
            <a:pPr>
              <a:buNone/>
            </a:pPr>
            <a:r>
              <a:rPr lang="en-US" b="1" dirty="0" smtClean="0"/>
              <a:t>fun(x, y, &amp;s, &amp;d);</a:t>
            </a:r>
          </a:p>
          <a:p>
            <a:pPr>
              <a:buNone/>
            </a:pPr>
            <a:r>
              <a:rPr lang="en-US" b="1" dirty="0" smtClean="0"/>
              <a:t>printf("s=%d \td=%d", s, d);</a:t>
            </a:r>
          </a:p>
          <a:p>
            <a:pPr>
              <a:buNone/>
            </a:pPr>
            <a:r>
              <a:rPr lang="en-US" b="1" dirty="0" smtClean="0"/>
              <a:t>getch();</a:t>
            </a:r>
          </a:p>
          <a:p>
            <a:pPr>
              <a:buNone/>
            </a:pPr>
            <a:r>
              <a:rPr lang="en-US" b="1" dirty="0" smtClean="0"/>
              <a:t>}</a:t>
            </a:r>
          </a:p>
          <a:p>
            <a:pPr>
              <a:buNone/>
            </a:pPr>
            <a:endParaRPr lang="en-US" b="1" dirty="0" smtClean="0"/>
          </a:p>
          <a:p>
            <a:pPr>
              <a:buNone/>
            </a:pPr>
            <a:r>
              <a:rPr lang="en-US" b="1" dirty="0" smtClean="0"/>
              <a:t>void fun(int a, int b, int *sum, int *diff)</a:t>
            </a:r>
          </a:p>
          <a:p>
            <a:pPr>
              <a:buNone/>
            </a:pPr>
            <a:r>
              <a:rPr lang="en-US" b="1" dirty="0" smtClean="0"/>
              <a:t>{</a:t>
            </a:r>
          </a:p>
          <a:p>
            <a:pPr>
              <a:buNone/>
            </a:pPr>
            <a:r>
              <a:rPr lang="en-US" b="1" dirty="0" smtClean="0"/>
              <a:t>*sum=a + b;</a:t>
            </a:r>
          </a:p>
          <a:p>
            <a:pPr>
              <a:buNone/>
            </a:pPr>
            <a:r>
              <a:rPr lang="en-US" b="1" dirty="0" smtClean="0"/>
              <a:t>*diff=a-b;</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slow">
    <p:pull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function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 function calls itself directly or indirectly, it is called </a:t>
            </a:r>
            <a:r>
              <a:rPr lang="en-US" dirty="0" smtClean="0">
                <a:solidFill>
                  <a:srgbClr val="FF0000"/>
                </a:solidFill>
              </a:rPr>
              <a:t>recursive function</a:t>
            </a:r>
            <a:r>
              <a:rPr lang="en-US" dirty="0" smtClean="0"/>
              <a:t> and the process of calling itself is called </a:t>
            </a:r>
            <a:r>
              <a:rPr lang="en-US" dirty="0" smtClean="0">
                <a:solidFill>
                  <a:srgbClr val="FF0000"/>
                </a:solidFill>
              </a:rPr>
              <a:t>recursion</a:t>
            </a:r>
            <a:r>
              <a:rPr lang="en-US" dirty="0" smtClean="0"/>
              <a:t>.</a:t>
            </a:r>
          </a:p>
          <a:p>
            <a:r>
              <a:rPr lang="en-US" dirty="0" smtClean="0"/>
              <a:t>E.g.</a:t>
            </a:r>
          </a:p>
          <a:p>
            <a:pPr>
              <a:buNone/>
            </a:pPr>
            <a:r>
              <a:rPr lang="en-US" dirty="0" smtClean="0"/>
              <a:t>		</a:t>
            </a:r>
            <a:r>
              <a:rPr lang="en-US" dirty="0" smtClean="0">
                <a:solidFill>
                  <a:srgbClr val="FF0000"/>
                </a:solidFill>
              </a:rPr>
              <a:t>#include &lt;stdio.h&gt;</a:t>
            </a:r>
          </a:p>
          <a:p>
            <a:pPr>
              <a:buNone/>
            </a:pPr>
            <a:r>
              <a:rPr lang="en-US" dirty="0" smtClean="0">
                <a:solidFill>
                  <a:srgbClr val="FF0000"/>
                </a:solidFill>
              </a:rPr>
              <a:t>		#include &lt;conio.h&gt;</a:t>
            </a:r>
          </a:p>
          <a:p>
            <a:pPr>
              <a:buNone/>
            </a:pPr>
            <a:r>
              <a:rPr lang="en-US" dirty="0" smtClean="0">
                <a:solidFill>
                  <a:srgbClr val="FF0000"/>
                </a:solidFill>
              </a:rPr>
              <a:t>		void main()</a:t>
            </a:r>
          </a:p>
          <a:p>
            <a:pPr>
              <a:buNone/>
            </a:pPr>
            <a:r>
              <a:rPr lang="en-US" dirty="0" smtClean="0">
                <a:solidFill>
                  <a:srgbClr val="FF0000"/>
                </a:solidFill>
              </a:rPr>
              <a:t>		{</a:t>
            </a:r>
          </a:p>
          <a:p>
            <a:pPr>
              <a:buNone/>
            </a:pPr>
            <a:r>
              <a:rPr lang="en-US" dirty="0" smtClean="0">
                <a:solidFill>
                  <a:srgbClr val="FF0000"/>
                </a:solidFill>
              </a:rPr>
              <a:t>		printf("Hey! This is direct recursion.\n");</a:t>
            </a:r>
          </a:p>
          <a:p>
            <a:pPr>
              <a:buNone/>
            </a:pPr>
            <a:r>
              <a:rPr lang="en-US" dirty="0" smtClean="0">
                <a:solidFill>
                  <a:srgbClr val="FF0000"/>
                </a:solidFill>
              </a:rPr>
              <a:t>		main();</a:t>
            </a:r>
          </a:p>
          <a:p>
            <a:pPr>
              <a:buNone/>
            </a:pPr>
            <a:r>
              <a:rPr lang="en-US" dirty="0" smtClean="0">
                <a:solidFill>
                  <a:srgbClr val="FF0000"/>
                </a:solidFill>
              </a:rPr>
              <a:t>		getch();</a:t>
            </a:r>
          </a:p>
          <a:p>
            <a:pPr>
              <a:buNone/>
            </a:pPr>
            <a:r>
              <a:rPr lang="en-US" dirty="0" smtClean="0">
                <a:solidFill>
                  <a:srgbClr val="FF0000"/>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spd="slow">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r>
              <a:rPr lang="en-US" dirty="0" smtClean="0"/>
              <a:t>E.g.</a:t>
            </a:r>
          </a:p>
          <a:p>
            <a:pPr>
              <a:buNone/>
            </a:pPr>
            <a:r>
              <a:rPr lang="en-US" dirty="0" smtClean="0"/>
              <a:t>		</a:t>
            </a:r>
            <a:r>
              <a:rPr lang="en-US" dirty="0" smtClean="0">
                <a:solidFill>
                  <a:srgbClr val="FF0000"/>
                </a:solidFill>
              </a:rPr>
              <a:t>#include &lt;stdio.h&gt;</a:t>
            </a:r>
          </a:p>
          <a:p>
            <a:pPr>
              <a:buNone/>
            </a:pPr>
            <a:r>
              <a:rPr lang="en-US" dirty="0" smtClean="0">
                <a:solidFill>
                  <a:srgbClr val="FF0000"/>
                </a:solidFill>
              </a:rPr>
              <a:t>		#include &lt;conio.h&gt;</a:t>
            </a:r>
          </a:p>
          <a:p>
            <a:pPr>
              <a:buNone/>
            </a:pPr>
            <a:r>
              <a:rPr lang="en-US" dirty="0" smtClean="0">
                <a:solidFill>
                  <a:srgbClr val="FF0000"/>
                </a:solidFill>
              </a:rPr>
              <a:t>		void </a:t>
            </a:r>
            <a:r>
              <a:rPr lang="en-US" dirty="0" err="1" smtClean="0">
                <a:solidFill>
                  <a:srgbClr val="FF0000"/>
                </a:solidFill>
              </a:rPr>
              <a:t>printline</a:t>
            </a:r>
            <a:r>
              <a:rPr lang="en-US" dirty="0" smtClean="0">
                <a:solidFill>
                  <a:srgbClr val="FF0000"/>
                </a:solidFill>
              </a:rPr>
              <a:t>();</a:t>
            </a:r>
          </a:p>
          <a:p>
            <a:pPr>
              <a:buNone/>
            </a:pPr>
            <a:r>
              <a:rPr lang="en-US" dirty="0" smtClean="0">
                <a:solidFill>
                  <a:srgbClr val="FF0000"/>
                </a:solidFill>
              </a:rPr>
              <a:t>		void main()</a:t>
            </a:r>
          </a:p>
          <a:p>
            <a:pPr>
              <a:buNone/>
            </a:pPr>
            <a:r>
              <a:rPr lang="en-US" dirty="0" smtClean="0">
                <a:solidFill>
                  <a:srgbClr val="FF0000"/>
                </a:solidFill>
              </a:rPr>
              <a:t>		{</a:t>
            </a:r>
          </a:p>
          <a:p>
            <a:pPr>
              <a:buNone/>
            </a:pPr>
            <a:r>
              <a:rPr lang="en-US" dirty="0" smtClean="0">
                <a:solidFill>
                  <a:srgbClr val="FF0000"/>
                </a:solidFill>
              </a:rPr>
              <a:t>		printf("Hey! This is not direct recursion.\n");</a:t>
            </a:r>
          </a:p>
          <a:p>
            <a:pPr>
              <a:buNone/>
            </a:pPr>
            <a:r>
              <a:rPr lang="en-US" dirty="0" smtClean="0">
                <a:solidFill>
                  <a:srgbClr val="FF0000"/>
                </a:solidFill>
              </a:rPr>
              <a:t>		</a:t>
            </a:r>
            <a:r>
              <a:rPr lang="en-US" dirty="0" err="1" smtClean="0">
                <a:solidFill>
                  <a:srgbClr val="FF0000"/>
                </a:solidFill>
              </a:rPr>
              <a:t>printline</a:t>
            </a:r>
            <a:r>
              <a:rPr lang="en-US" dirty="0" smtClean="0">
                <a:solidFill>
                  <a:srgbClr val="FF0000"/>
                </a:solidFill>
              </a:rPr>
              <a:t>();</a:t>
            </a:r>
          </a:p>
          <a:p>
            <a:pPr>
              <a:buNone/>
            </a:pPr>
            <a:r>
              <a:rPr lang="en-US" dirty="0" smtClean="0">
                <a:solidFill>
                  <a:srgbClr val="FF0000"/>
                </a:solidFill>
              </a:rPr>
              <a:t>		getch();</a:t>
            </a:r>
          </a:p>
          <a:p>
            <a:pPr>
              <a:buNone/>
            </a:pPr>
            <a:r>
              <a:rPr lang="en-US" dirty="0" smtClean="0">
                <a:solidFill>
                  <a:srgbClr val="FF0000"/>
                </a:solidFill>
              </a:rPr>
              <a:t>		}</a:t>
            </a:r>
          </a:p>
          <a:p>
            <a:pPr>
              <a:buNone/>
            </a:pPr>
            <a:r>
              <a:rPr lang="en-US" dirty="0" smtClean="0">
                <a:solidFill>
                  <a:srgbClr val="FF0000"/>
                </a:solidFill>
              </a:rPr>
              <a:t>			void </a:t>
            </a:r>
            <a:r>
              <a:rPr lang="en-US" dirty="0" err="1" smtClean="0">
                <a:solidFill>
                  <a:srgbClr val="FF0000"/>
                </a:solidFill>
              </a:rPr>
              <a:t>printline</a:t>
            </a:r>
            <a:r>
              <a:rPr lang="en-US" dirty="0" smtClean="0">
                <a:solidFill>
                  <a:srgbClr val="FF0000"/>
                </a:solidFill>
              </a:rPr>
              <a:t>()</a:t>
            </a:r>
          </a:p>
          <a:p>
            <a:pPr>
              <a:buNone/>
            </a:pPr>
            <a:r>
              <a:rPr lang="en-US" dirty="0" smtClean="0">
                <a:solidFill>
                  <a:srgbClr val="FF0000"/>
                </a:solidFill>
              </a:rPr>
              <a:t>			{</a:t>
            </a:r>
          </a:p>
          <a:p>
            <a:pPr>
              <a:buNone/>
            </a:pPr>
            <a:r>
              <a:rPr lang="en-US" dirty="0" smtClean="0">
                <a:solidFill>
                  <a:srgbClr val="FF0000"/>
                </a:solidFill>
              </a:rPr>
              <a:t>			printf("Indirect Recursion\n");</a:t>
            </a:r>
          </a:p>
          <a:p>
            <a:pPr>
              <a:buNone/>
            </a:pPr>
            <a:r>
              <a:rPr lang="en-US" dirty="0" smtClean="0">
                <a:solidFill>
                  <a:srgbClr val="FF0000"/>
                </a:solidFill>
              </a:rPr>
              <a:t>			main();</a:t>
            </a:r>
          </a:p>
          <a:p>
            <a:pPr>
              <a:buNone/>
            </a:pPr>
            <a:r>
              <a:rPr lang="en-US" dirty="0" smtClean="0">
                <a:solidFill>
                  <a:srgbClr val="FF0000"/>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spd="slow">
    <p:pull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function</a:t>
            </a:r>
            <a:endParaRPr lang="en-US" dirty="0"/>
          </a:p>
        </p:txBody>
      </p:sp>
      <p:sp>
        <p:nvSpPr>
          <p:cNvPr id="3" name="Content Placeholder 2"/>
          <p:cNvSpPr>
            <a:spLocks noGrp="1"/>
          </p:cNvSpPr>
          <p:nvPr>
            <p:ph idx="1"/>
          </p:nvPr>
        </p:nvSpPr>
        <p:spPr/>
        <p:txBody>
          <a:bodyPr/>
          <a:lstStyle/>
          <a:p>
            <a:pPr algn="just"/>
            <a:r>
              <a:rPr lang="en-US" dirty="0" smtClean="0"/>
              <a:t>To solve a problem using recursive method, two conditions must be satisfied:</a:t>
            </a:r>
          </a:p>
          <a:p>
            <a:pPr marL="514350" indent="-514350" algn="just">
              <a:buClr>
                <a:srgbClr val="FF0000"/>
              </a:buClr>
              <a:buSzPct val="98000"/>
              <a:buFont typeface="+mj-lt"/>
              <a:buAutoNum type="arabicParenR"/>
            </a:pPr>
            <a:r>
              <a:rPr lang="en-US" dirty="0" smtClean="0"/>
              <a:t>Problem should be written or defined in terms of its previous result.</a:t>
            </a:r>
          </a:p>
          <a:p>
            <a:pPr marL="514350" indent="-514350" algn="just">
              <a:buClr>
                <a:srgbClr val="FF0000"/>
              </a:buClr>
              <a:buSzPct val="98000"/>
              <a:buFont typeface="+mj-lt"/>
              <a:buAutoNum type="arabicParenR"/>
            </a:pPr>
            <a:r>
              <a:rPr lang="en-US" dirty="0" smtClean="0"/>
              <a:t>Problem statement must include a terminating condition, otherwise the function will never terminate. This means that there must be an </a:t>
            </a:r>
            <a:r>
              <a:rPr lang="en-US" dirty="0" smtClean="0">
                <a:solidFill>
                  <a:srgbClr val="FF0000"/>
                </a:solidFill>
              </a:rPr>
              <a:t>if</a:t>
            </a:r>
            <a:r>
              <a:rPr lang="en-US" dirty="0" smtClean="0"/>
              <a:t> statement somewhere in the recursive function to force the function to return without the recursive call being executed.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spd="slow">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62500" lnSpcReduction="20000"/>
          </a:bodyPr>
          <a:lstStyle/>
          <a:p>
            <a:pPr>
              <a:buNone/>
            </a:pPr>
            <a:r>
              <a:rPr lang="en-US" sz="3200" b="1" dirty="0" smtClean="0"/>
              <a:t>//Factorial of a number using recursion</a:t>
            </a:r>
            <a:endParaRPr lang="en-US" b="1" dirty="0" smtClean="0"/>
          </a:p>
          <a:p>
            <a:pPr>
              <a:buNone/>
            </a:pPr>
            <a:r>
              <a:rPr lang="en-US" b="1" dirty="0" smtClean="0">
                <a:solidFill>
                  <a:srgbClr val="FF0000"/>
                </a:solidFill>
              </a:rPr>
              <a:t>#include &lt;stdio.h&gt;</a:t>
            </a:r>
          </a:p>
          <a:p>
            <a:pPr>
              <a:buNone/>
            </a:pPr>
            <a:r>
              <a:rPr lang="en-US" b="1" dirty="0" smtClean="0">
                <a:solidFill>
                  <a:srgbClr val="FF0000"/>
                </a:solidFill>
              </a:rPr>
              <a:t>#include &lt;conio.h&gt;</a:t>
            </a:r>
          </a:p>
          <a:p>
            <a:pPr>
              <a:buNone/>
            </a:pPr>
            <a:r>
              <a:rPr lang="en-US" b="1" dirty="0" smtClean="0">
                <a:solidFill>
                  <a:srgbClr val="FF0000"/>
                </a:solidFill>
              </a:rPr>
              <a:t>long int factorial(int n)</a:t>
            </a:r>
          </a:p>
          <a:p>
            <a:pPr>
              <a:buNone/>
            </a:pPr>
            <a:r>
              <a:rPr lang="en-US" b="1" dirty="0" smtClean="0">
                <a:solidFill>
                  <a:srgbClr val="FF0000"/>
                </a:solidFill>
              </a:rPr>
              <a:t>{</a:t>
            </a:r>
          </a:p>
          <a:p>
            <a:pPr>
              <a:buNone/>
            </a:pPr>
            <a:r>
              <a:rPr lang="en-US" b="1" dirty="0" smtClean="0">
                <a:solidFill>
                  <a:srgbClr val="FF0000"/>
                </a:solidFill>
              </a:rPr>
              <a:t>if(n==1)</a:t>
            </a:r>
          </a:p>
          <a:p>
            <a:pPr>
              <a:buNone/>
            </a:pPr>
            <a:r>
              <a:rPr lang="en-US" b="1" dirty="0" smtClean="0">
                <a:solidFill>
                  <a:srgbClr val="FF0000"/>
                </a:solidFill>
              </a:rPr>
              <a:t>	return 1;</a:t>
            </a:r>
          </a:p>
          <a:p>
            <a:pPr>
              <a:buNone/>
            </a:pPr>
            <a:r>
              <a:rPr lang="en-US" b="1" dirty="0" smtClean="0">
                <a:solidFill>
                  <a:srgbClr val="FF0000"/>
                </a:solidFill>
              </a:rPr>
              <a:t>else</a:t>
            </a:r>
          </a:p>
          <a:p>
            <a:pPr>
              <a:buNone/>
            </a:pPr>
            <a:r>
              <a:rPr lang="en-US" b="1" dirty="0" smtClean="0">
                <a:solidFill>
                  <a:srgbClr val="FF0000"/>
                </a:solidFill>
              </a:rPr>
              <a:t>	return (n*factorial(n-1));</a:t>
            </a:r>
          </a:p>
          <a:p>
            <a:pPr>
              <a:buNone/>
            </a:pPr>
            <a:r>
              <a:rPr lang="en-US" b="1" dirty="0" smtClean="0">
                <a:solidFill>
                  <a:srgbClr val="FF0000"/>
                </a:solidFill>
              </a:rPr>
              <a:t>}</a:t>
            </a:r>
          </a:p>
          <a:p>
            <a:pPr>
              <a:buNone/>
            </a:pPr>
            <a:r>
              <a:rPr lang="en-US" b="1" dirty="0" smtClean="0">
                <a:solidFill>
                  <a:srgbClr val="FF0000"/>
                </a:solidFill>
              </a:rPr>
              <a:t>	void main()</a:t>
            </a:r>
          </a:p>
          <a:p>
            <a:pPr>
              <a:buNone/>
            </a:pPr>
            <a:r>
              <a:rPr lang="en-US" b="1" dirty="0" smtClean="0">
                <a:solidFill>
                  <a:srgbClr val="FF0000"/>
                </a:solidFill>
              </a:rPr>
              <a:t>	{</a:t>
            </a:r>
          </a:p>
          <a:p>
            <a:pPr>
              <a:buNone/>
            </a:pPr>
            <a:r>
              <a:rPr lang="en-US" b="1" dirty="0" smtClean="0">
                <a:solidFill>
                  <a:srgbClr val="FF0000"/>
                </a:solidFill>
              </a:rPr>
              <a:t>	int number;</a:t>
            </a:r>
          </a:p>
          <a:p>
            <a:pPr>
              <a:buNone/>
            </a:pPr>
            <a:r>
              <a:rPr lang="en-US" b="1" dirty="0" smtClean="0">
                <a:solidFill>
                  <a:srgbClr val="FF0000"/>
                </a:solidFill>
              </a:rPr>
              <a:t>	long int x;</a:t>
            </a:r>
          </a:p>
          <a:p>
            <a:pPr>
              <a:buNone/>
            </a:pPr>
            <a:r>
              <a:rPr lang="en-US" b="1" dirty="0" smtClean="0">
                <a:solidFill>
                  <a:srgbClr val="FF0000"/>
                </a:solidFill>
              </a:rPr>
              <a:t>	clrscr();</a:t>
            </a:r>
          </a:p>
          <a:p>
            <a:pPr>
              <a:buNone/>
            </a:pPr>
            <a:r>
              <a:rPr lang="en-US" b="1" dirty="0" smtClean="0">
                <a:solidFill>
                  <a:srgbClr val="FF0000"/>
                </a:solidFill>
              </a:rPr>
              <a:t>	printf("Enter a number whose factorial is needed:\t");</a:t>
            </a:r>
          </a:p>
          <a:p>
            <a:pPr>
              <a:buNone/>
            </a:pPr>
            <a:r>
              <a:rPr lang="en-US" b="1" dirty="0" smtClean="0">
                <a:solidFill>
                  <a:srgbClr val="FF0000"/>
                </a:solidFill>
              </a:rPr>
              <a:t>	scanf("%d", &amp;number);</a:t>
            </a:r>
          </a:p>
          <a:p>
            <a:pPr>
              <a:buNone/>
            </a:pPr>
            <a:r>
              <a:rPr lang="en-US" b="1" dirty="0" smtClean="0">
                <a:solidFill>
                  <a:srgbClr val="FF0000"/>
                </a:solidFill>
              </a:rPr>
              <a:t>	x=factorial(number);</a:t>
            </a:r>
          </a:p>
          <a:p>
            <a:pPr>
              <a:buNone/>
            </a:pPr>
            <a:r>
              <a:rPr lang="en-US" b="1" dirty="0" smtClean="0">
                <a:solidFill>
                  <a:srgbClr val="FF0000"/>
                </a:solidFill>
              </a:rPr>
              <a:t>	printf("\n The factorial is:%ld", x);</a:t>
            </a:r>
          </a:p>
          <a:p>
            <a:pPr>
              <a:buNone/>
            </a:pPr>
            <a:r>
              <a:rPr lang="en-US" b="1" dirty="0" smtClean="0">
                <a:solidFill>
                  <a:srgbClr val="FF0000"/>
                </a:solidFill>
              </a:rPr>
              <a:t>	getch();</a:t>
            </a:r>
          </a:p>
          <a:p>
            <a:pPr>
              <a:buNone/>
            </a:pPr>
            <a:r>
              <a:rPr lang="en-US" b="1" dirty="0" smtClean="0">
                <a:solidFill>
                  <a:srgbClr val="FF0000"/>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5486400" y="819150"/>
            <a:ext cx="3505200" cy="3524250"/>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linds(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linds(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linds(horizont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blinds(horizontal)">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blinds(horizontal)">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blinds(horizontal)">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blinds(horizontal)">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8" presetClass="entr" presetSubtype="16" fill="hold" nodeType="clickEffect">
                                  <p:stCondLst>
                                    <p:cond delay="0"/>
                                  </p:stCondLst>
                                  <p:childTnLst>
                                    <p:set>
                                      <p:cBhvr>
                                        <p:cTn id="111" dur="1" fill="hold">
                                          <p:stCondLst>
                                            <p:cond delay="0"/>
                                          </p:stCondLst>
                                        </p:cTn>
                                        <p:tgtEl>
                                          <p:spTgt spid="1026"/>
                                        </p:tgtEl>
                                        <p:attrNameLst>
                                          <p:attrName>style.visibility</p:attrName>
                                        </p:attrNameLst>
                                      </p:cBhvr>
                                      <p:to>
                                        <p:strVal val="visible"/>
                                      </p:to>
                                    </p:set>
                                    <p:animEffect transition="in" filter="diamond(in)">
                                      <p:cBhvr>
                                        <p:cTn id="1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Function definition…</a:t>
            </a:r>
            <a:endParaRPr lang="en-US" dirty="0"/>
          </a:p>
        </p:txBody>
      </p:sp>
      <p:sp>
        <p:nvSpPr>
          <p:cNvPr id="3" name="Content Placeholder 2"/>
          <p:cNvSpPr>
            <a:spLocks noGrp="1"/>
          </p:cNvSpPr>
          <p:nvPr>
            <p:ph idx="1"/>
          </p:nvPr>
        </p:nvSpPr>
        <p:spPr>
          <a:xfrm>
            <a:off x="457200" y="1524000"/>
            <a:ext cx="8229600" cy="4800600"/>
          </a:xfrm>
        </p:spPr>
        <p:txBody>
          <a:bodyPr/>
          <a:lstStyle/>
          <a:p>
            <a:pPr algn="just"/>
            <a:r>
              <a:rPr lang="en-US" i="1" dirty="0" err="1" smtClean="0"/>
              <a:t>return_type</a:t>
            </a:r>
            <a:r>
              <a:rPr lang="en-US" dirty="0" smtClean="0"/>
              <a:t> is optional. The default value is integer.</a:t>
            </a:r>
          </a:p>
          <a:p>
            <a:pPr algn="just"/>
            <a:r>
              <a:rPr lang="en-US" dirty="0" smtClean="0"/>
              <a:t>Whenever </a:t>
            </a:r>
            <a:r>
              <a:rPr lang="en-US" i="1" dirty="0" err="1" smtClean="0"/>
              <a:t>return_type</a:t>
            </a:r>
            <a:r>
              <a:rPr lang="en-US" dirty="0" smtClean="0"/>
              <a:t> is provided, a value must be returned using </a:t>
            </a:r>
            <a:r>
              <a:rPr lang="en-US" dirty="0" smtClean="0">
                <a:solidFill>
                  <a:srgbClr val="FF0000"/>
                </a:solidFill>
              </a:rPr>
              <a:t>return</a:t>
            </a:r>
            <a:r>
              <a:rPr lang="en-US" dirty="0" smtClean="0"/>
              <a:t> statement except for </a:t>
            </a:r>
            <a:r>
              <a:rPr lang="en-US" dirty="0" smtClean="0">
                <a:solidFill>
                  <a:srgbClr val="FF0000"/>
                </a:solidFill>
              </a:rPr>
              <a:t>void</a:t>
            </a:r>
            <a:r>
              <a:rPr lang="en-US" dirty="0" smtClean="0"/>
              <a:t> case.</a:t>
            </a:r>
          </a:p>
          <a:p>
            <a:pPr algn="just"/>
            <a:r>
              <a:rPr lang="en-US" i="1" dirty="0" err="1" smtClean="0"/>
              <a:t>function_name</a:t>
            </a:r>
            <a:r>
              <a:rPr lang="en-US" i="1" dirty="0" smtClean="0"/>
              <a:t> </a:t>
            </a:r>
            <a:r>
              <a:rPr lang="en-US" dirty="0" smtClean="0"/>
              <a:t>is a user-defined name given to the function. (Same as identifier naming)</a:t>
            </a:r>
          </a:p>
          <a:p>
            <a:pPr algn="just"/>
            <a:r>
              <a:rPr lang="en-US" dirty="0" smtClean="0"/>
              <a:t>variable1, …,</a:t>
            </a:r>
            <a:r>
              <a:rPr lang="en-US" dirty="0" err="1" smtClean="0"/>
              <a:t>variableN</a:t>
            </a:r>
            <a:r>
              <a:rPr lang="en-US" dirty="0" smtClean="0"/>
              <a:t> are called </a:t>
            </a:r>
            <a:r>
              <a:rPr lang="en-US" i="1" dirty="0" smtClean="0">
                <a:solidFill>
                  <a:srgbClr val="FF0000"/>
                </a:solidFill>
              </a:rPr>
              <a:t>formal arguments</a:t>
            </a:r>
            <a:r>
              <a:rPr lang="en-US" dirty="0" smtClean="0"/>
              <a:t> or </a:t>
            </a:r>
            <a:r>
              <a:rPr lang="en-US" i="1" dirty="0" smtClean="0">
                <a:solidFill>
                  <a:srgbClr val="FF0000"/>
                </a:solidFill>
              </a:rPr>
              <a:t>formal parameters</a:t>
            </a:r>
            <a:r>
              <a:rPr lang="en-US" dirty="0" smtClean="0"/>
              <a:t> that are passed to the function. Also these are </a:t>
            </a:r>
            <a:r>
              <a:rPr lang="en-US" dirty="0" smtClean="0">
                <a:solidFill>
                  <a:srgbClr val="FF0000"/>
                </a:solidFill>
              </a:rPr>
              <a:t>local variables</a:t>
            </a:r>
            <a:r>
              <a:rPr lang="en-US" dirty="0" smtClean="0"/>
              <a:t> for the function.</a:t>
            </a:r>
          </a:p>
          <a:p>
            <a:pPr algn="just"/>
            <a:endParaRPr lang="en-US" dirty="0" smtClean="0"/>
          </a:p>
          <a:p>
            <a:pPr algn="just"/>
            <a:endParaRPr lang="en-US" i="1" dirty="0" smtClean="0"/>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program to find </a:t>
            </a:r>
            <a:r>
              <a:rPr lang="en-US" b="1" dirty="0" smtClean="0"/>
              <a:t>a</a:t>
            </a:r>
            <a:r>
              <a:rPr lang="en-US" b="1" baseline="30000" dirty="0" smtClean="0"/>
              <a:t>b</a:t>
            </a:r>
            <a:r>
              <a:rPr lang="en-US" dirty="0" smtClean="0"/>
              <a:t> using recursion.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slow">
    <p:pull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latin typeface="Times New Roman" pitchFamily="18" charset="0"/>
                <a:cs typeface="Times New Roman" pitchFamily="18" charset="0"/>
              </a:rPr>
              <a:t>int recursion(int, int);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 b, z;</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Enter a and b:\t");</a:t>
            </a:r>
          </a:p>
          <a:p>
            <a:pPr>
              <a:buNone/>
            </a:pPr>
            <a:r>
              <a:rPr lang="it-IT" b="1" dirty="0" smtClean="0">
                <a:latin typeface="Times New Roman" pitchFamily="18" charset="0"/>
                <a:cs typeface="Times New Roman" pitchFamily="18" charset="0"/>
              </a:rPr>
              <a:t>scanf("%d %d",&amp;a,&amp;b);</a:t>
            </a:r>
          </a:p>
          <a:p>
            <a:pPr>
              <a:buNone/>
            </a:pPr>
            <a:r>
              <a:rPr lang="en-US" b="1" dirty="0" smtClean="0">
                <a:latin typeface="Times New Roman" pitchFamily="18" charset="0"/>
                <a:cs typeface="Times New Roman" pitchFamily="18" charset="0"/>
              </a:rPr>
              <a:t>z=recursion(a,b);</a:t>
            </a:r>
          </a:p>
          <a:p>
            <a:pPr>
              <a:buNone/>
            </a:pPr>
            <a:r>
              <a:rPr lang="en-US" b="1" dirty="0" smtClean="0">
                <a:latin typeface="Times New Roman" pitchFamily="18" charset="0"/>
                <a:cs typeface="Times New Roman" pitchFamily="18" charset="0"/>
              </a:rPr>
              <a:t>printf("\n %d raised to power %d=%d", a, b, z);</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recursion(int x, int y)</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if(y==1)</a:t>
            </a:r>
          </a:p>
          <a:p>
            <a:pPr>
              <a:buNone/>
            </a:pPr>
            <a:r>
              <a:rPr lang="en-US" b="1" dirty="0" smtClean="0">
                <a:latin typeface="Times New Roman" pitchFamily="18" charset="0"/>
                <a:cs typeface="Times New Roman" pitchFamily="18" charset="0"/>
              </a:rPr>
              <a:t>	return x;</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return (x*recursion(x,y-1));</a:t>
            </a:r>
          </a:p>
          <a:p>
            <a:pPr>
              <a:buNone/>
            </a:pPr>
            <a:r>
              <a:rPr lang="en-US"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spd="slow">
    <p:pull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5257800" cy="704088"/>
          </a:xfrm>
        </p:spPr>
        <p:txBody>
          <a:bodyPr>
            <a:normAutofit fontScale="90000"/>
          </a:bodyPr>
          <a:lstStyle/>
          <a:p>
            <a:r>
              <a:rPr lang="en-US" dirty="0" smtClean="0"/>
              <a:t>Storage Class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r>
              <a:rPr lang="en-US" dirty="0" smtClean="0"/>
              <a:t>Variables in C are categorized into four different storage classes according to the </a:t>
            </a:r>
            <a:r>
              <a:rPr lang="en-US" i="1" dirty="0" smtClean="0"/>
              <a:t>scope</a:t>
            </a:r>
            <a:r>
              <a:rPr lang="en-US" dirty="0" smtClean="0"/>
              <a:t> and </a:t>
            </a:r>
            <a:r>
              <a:rPr lang="en-US" i="1" dirty="0" smtClean="0"/>
              <a:t>lifetime</a:t>
            </a:r>
            <a:r>
              <a:rPr lang="en-US" dirty="0" smtClean="0"/>
              <a:t> of variables:</a:t>
            </a:r>
          </a:p>
          <a:p>
            <a:pPr marL="514350" indent="-514350" algn="just">
              <a:buClr>
                <a:srgbClr val="C00000"/>
              </a:buClr>
              <a:buFont typeface="+mj-lt"/>
              <a:buAutoNum type="arabicPeriod"/>
            </a:pPr>
            <a:r>
              <a:rPr lang="en-US" dirty="0" smtClean="0"/>
              <a:t>Automatic variables</a:t>
            </a:r>
          </a:p>
          <a:p>
            <a:pPr marL="514350" indent="-514350" algn="just">
              <a:buClr>
                <a:srgbClr val="C00000"/>
              </a:buClr>
              <a:buFont typeface="+mj-lt"/>
              <a:buAutoNum type="arabicPeriod"/>
            </a:pPr>
            <a:r>
              <a:rPr lang="en-US" dirty="0" smtClean="0"/>
              <a:t>External variables</a:t>
            </a:r>
          </a:p>
          <a:p>
            <a:pPr marL="514350" indent="-514350" algn="just">
              <a:buClr>
                <a:srgbClr val="C00000"/>
              </a:buClr>
              <a:buFont typeface="+mj-lt"/>
              <a:buAutoNum type="arabicPeriod"/>
            </a:pPr>
            <a:r>
              <a:rPr lang="en-US" dirty="0" smtClean="0"/>
              <a:t>Static variables</a:t>
            </a:r>
          </a:p>
          <a:p>
            <a:pPr marL="514350" indent="-514350" algn="just">
              <a:buClr>
                <a:srgbClr val="C00000"/>
              </a:buClr>
              <a:buFont typeface="+mj-lt"/>
              <a:buAutoNum type="arabicPeriod"/>
            </a:pPr>
            <a:r>
              <a:rPr lang="en-US" dirty="0" smtClean="0"/>
              <a:t>Register variables</a:t>
            </a:r>
          </a:p>
          <a:p>
            <a:pPr marL="514350" indent="-514350" algn="just">
              <a:buClr>
                <a:srgbClr val="C00000"/>
              </a:buClr>
              <a:buNone/>
            </a:pPr>
            <a:r>
              <a:rPr lang="en-US" dirty="0" smtClean="0">
                <a:solidFill>
                  <a:srgbClr val="FF0000"/>
                </a:solidFill>
              </a:rPr>
              <a:t>Note</a:t>
            </a:r>
            <a:r>
              <a:rPr lang="en-US" dirty="0" smtClean="0"/>
              <a:t>: </a:t>
            </a:r>
          </a:p>
          <a:p>
            <a:pPr marL="514350" indent="-514350" algn="just">
              <a:buClr>
                <a:srgbClr val="C00000"/>
              </a:buClr>
            </a:pPr>
            <a:r>
              <a:rPr lang="en-US" dirty="0" smtClean="0"/>
              <a:t>The scope of variable determines over what part(s) of the program a variable is actually available for use (active).</a:t>
            </a:r>
          </a:p>
          <a:p>
            <a:pPr marL="514350" indent="-514350" algn="just">
              <a:buClr>
                <a:srgbClr val="C00000"/>
              </a:buClr>
            </a:pPr>
            <a:r>
              <a:rPr lang="en-US" dirty="0" smtClean="0"/>
              <a:t>Lifetime refers to the period of time during which a variable retains a given value during execution of a program (alive).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spd="slow">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43400"/>
          </a:xfrm>
        </p:spPr>
        <p:txBody>
          <a:bodyPr/>
          <a:lstStyle/>
          <a:p>
            <a:pPr algn="just"/>
            <a:r>
              <a:rPr lang="en-US" dirty="0" smtClean="0">
                <a:solidFill>
                  <a:srgbClr val="FF0000"/>
                </a:solidFill>
              </a:rPr>
              <a:t>Note:</a:t>
            </a:r>
          </a:p>
          <a:p>
            <a:pPr algn="just"/>
            <a:r>
              <a:rPr lang="en-US" dirty="0" smtClean="0"/>
              <a:t>Variables can also be broadly categorized, depending on the place of their declaration, as </a:t>
            </a:r>
            <a:r>
              <a:rPr lang="en-US" i="1" dirty="0" smtClean="0"/>
              <a:t>internal </a:t>
            </a:r>
            <a:r>
              <a:rPr lang="en-US" dirty="0" smtClean="0"/>
              <a:t>(local) or </a:t>
            </a:r>
            <a:r>
              <a:rPr lang="en-US" i="1" dirty="0" smtClean="0"/>
              <a:t>external </a:t>
            </a:r>
            <a:r>
              <a:rPr lang="en-US" dirty="0" smtClean="0"/>
              <a:t>(global).</a:t>
            </a:r>
          </a:p>
          <a:p>
            <a:pPr algn="just"/>
            <a:r>
              <a:rPr lang="en-US" i="1" dirty="0" smtClean="0"/>
              <a:t>Local</a:t>
            </a:r>
            <a:r>
              <a:rPr lang="en-US" dirty="0" smtClean="0"/>
              <a:t> variables are those which are declared within a particular function, while </a:t>
            </a:r>
            <a:r>
              <a:rPr lang="en-US" i="1" dirty="0" smtClean="0"/>
              <a:t>global</a:t>
            </a:r>
            <a:r>
              <a:rPr lang="en-US" dirty="0" smtClean="0"/>
              <a:t> variables are declared outside of any function.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slow">
    <p:pull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91312"/>
            <a:ext cx="7239000" cy="1389888"/>
          </a:xfrm>
        </p:spPr>
        <p:txBody>
          <a:bodyPr>
            <a:normAutofit fontScale="90000"/>
          </a:bodyPr>
          <a:lstStyle/>
          <a:p>
            <a:r>
              <a:rPr lang="en-US" dirty="0" smtClean="0"/>
              <a:t>Local Variable (Automatic or Internal Variable)</a:t>
            </a:r>
            <a:endParaRPr lang="en-US" dirty="0"/>
          </a:p>
        </p:txBody>
      </p:sp>
      <p:sp>
        <p:nvSpPr>
          <p:cNvPr id="3" name="Content Placeholder 2"/>
          <p:cNvSpPr>
            <a:spLocks noGrp="1"/>
          </p:cNvSpPr>
          <p:nvPr>
            <p:ph idx="1"/>
          </p:nvPr>
        </p:nvSpPr>
        <p:spPr>
          <a:xfrm>
            <a:off x="457200" y="2133600"/>
            <a:ext cx="8229600" cy="4191000"/>
          </a:xfrm>
        </p:spPr>
        <p:txBody>
          <a:bodyPr>
            <a:normAutofit fontScale="92500" lnSpcReduction="10000"/>
          </a:bodyPr>
          <a:lstStyle/>
          <a:p>
            <a:pPr algn="just"/>
            <a:r>
              <a:rPr lang="en-US" dirty="0" smtClean="0"/>
              <a:t>Automatic variables are always declared inside a function or block in which they are to be used.</a:t>
            </a:r>
          </a:p>
          <a:p>
            <a:pPr algn="just"/>
            <a:r>
              <a:rPr lang="en-US" dirty="0" smtClean="0"/>
              <a:t>They are </a:t>
            </a:r>
            <a:r>
              <a:rPr lang="en-US" i="1" dirty="0" smtClean="0"/>
              <a:t>created</a:t>
            </a:r>
            <a:r>
              <a:rPr lang="en-US" dirty="0" smtClean="0"/>
              <a:t> when the function is called and </a:t>
            </a:r>
            <a:r>
              <a:rPr lang="en-US" i="1" dirty="0" smtClean="0"/>
              <a:t>destroyed </a:t>
            </a:r>
            <a:r>
              <a:rPr lang="en-US" dirty="0" smtClean="0"/>
              <a:t>automatically when the function is exited, hence the name is automatic.</a:t>
            </a:r>
          </a:p>
          <a:p>
            <a:pPr algn="just"/>
            <a:r>
              <a:rPr lang="en-US" dirty="0" smtClean="0"/>
              <a:t>The keyword </a:t>
            </a:r>
            <a:r>
              <a:rPr lang="en-US" i="1" dirty="0" smtClean="0"/>
              <a:t>auto</a:t>
            </a:r>
            <a:r>
              <a:rPr lang="en-US" dirty="0" smtClean="0"/>
              <a:t> is used for storage class specification although it is optional. </a:t>
            </a:r>
          </a:p>
          <a:p>
            <a:pPr algn="just"/>
            <a:r>
              <a:rPr lang="en-US" dirty="0" smtClean="0">
                <a:solidFill>
                  <a:srgbClr val="FF0000"/>
                </a:solidFill>
              </a:rPr>
              <a:t>Initial value:</a:t>
            </a:r>
            <a:r>
              <a:rPr lang="en-US" dirty="0" smtClean="0"/>
              <a:t> garbage</a:t>
            </a:r>
          </a:p>
          <a:p>
            <a:pPr algn="just"/>
            <a:r>
              <a:rPr lang="en-US" dirty="0" smtClean="0">
                <a:solidFill>
                  <a:srgbClr val="FF0000"/>
                </a:solidFill>
              </a:rPr>
              <a:t>Scope:</a:t>
            </a:r>
            <a:r>
              <a:rPr lang="en-US" dirty="0" smtClean="0"/>
              <a:t> local to the block where the variable is defined</a:t>
            </a:r>
          </a:p>
          <a:p>
            <a:pPr algn="just"/>
            <a:r>
              <a:rPr lang="en-US" dirty="0" smtClean="0">
                <a:solidFill>
                  <a:srgbClr val="FF0000"/>
                </a:solidFill>
              </a:rPr>
              <a:t>Lifetime:</a:t>
            </a:r>
            <a:r>
              <a:rPr lang="en-US" dirty="0" smtClean="0"/>
              <a:t> till the control remains within the block where variable is defined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spd="slow">
    <p:pull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20000"/>
          </a:bodyPr>
          <a:lstStyle/>
          <a:p>
            <a:pPr>
              <a:buNone/>
            </a:pPr>
            <a:r>
              <a:rPr lang="en-US" b="1" dirty="0" smtClean="0"/>
              <a:t>#include &lt;stdio.h&gt;</a:t>
            </a:r>
          </a:p>
          <a:p>
            <a:pPr>
              <a:buNone/>
            </a:pPr>
            <a:r>
              <a:rPr lang="en-US" b="1" dirty="0" smtClean="0"/>
              <a:t>#include &lt;conio.h&gt;</a:t>
            </a:r>
          </a:p>
          <a:p>
            <a:pPr>
              <a:buNone/>
            </a:pPr>
            <a:r>
              <a:rPr lang="en-US" b="1" dirty="0" smtClean="0"/>
              <a:t>void function1()</a:t>
            </a:r>
          </a:p>
          <a:p>
            <a:pPr>
              <a:buNone/>
            </a:pPr>
            <a:r>
              <a:rPr lang="en-US" b="1" dirty="0" smtClean="0"/>
              <a:t>{</a:t>
            </a:r>
          </a:p>
          <a:p>
            <a:pPr>
              <a:buNone/>
            </a:pPr>
            <a:r>
              <a:rPr lang="en-US" b="1" dirty="0" smtClean="0"/>
              <a:t>auto int m=20;</a:t>
            </a:r>
          </a:p>
          <a:p>
            <a:pPr>
              <a:buNone/>
            </a:pPr>
            <a:r>
              <a:rPr lang="en-US" b="1" dirty="0" smtClean="0"/>
              <a:t>printf("\n m=%d", m);</a:t>
            </a:r>
          </a:p>
          <a:p>
            <a:pPr>
              <a:buNone/>
            </a:pPr>
            <a:r>
              <a:rPr lang="en-US" b="1" dirty="0" smtClean="0"/>
              <a:t>}</a:t>
            </a:r>
          </a:p>
          <a:p>
            <a:pPr>
              <a:buNone/>
            </a:pPr>
            <a:endParaRPr lang="en-US" b="1" dirty="0" smtClean="0"/>
          </a:p>
          <a:p>
            <a:pPr>
              <a:buNone/>
            </a:pPr>
            <a:r>
              <a:rPr lang="en-US" b="1" dirty="0" smtClean="0"/>
              <a:t>		void main()</a:t>
            </a:r>
          </a:p>
          <a:p>
            <a:pPr>
              <a:buNone/>
            </a:pPr>
            <a:r>
              <a:rPr lang="en-US" b="1" dirty="0" smtClean="0"/>
              <a:t>		{</a:t>
            </a:r>
          </a:p>
          <a:p>
            <a:pPr>
              <a:buNone/>
            </a:pPr>
            <a:r>
              <a:rPr lang="en-US" b="1" dirty="0" smtClean="0"/>
              <a:t>		auto int m=10;</a:t>
            </a:r>
          </a:p>
          <a:p>
            <a:pPr>
              <a:buNone/>
            </a:pPr>
            <a:r>
              <a:rPr lang="en-US" b="1" dirty="0" smtClean="0"/>
              <a:t>		clrscr();</a:t>
            </a:r>
          </a:p>
          <a:p>
            <a:pPr>
              <a:buNone/>
            </a:pPr>
            <a:r>
              <a:rPr lang="en-US" b="1" dirty="0" smtClean="0"/>
              <a:t>		printf("m=%d", m);</a:t>
            </a:r>
          </a:p>
          <a:p>
            <a:pPr>
              <a:buNone/>
            </a:pPr>
            <a:r>
              <a:rPr lang="en-US" b="1" dirty="0" smtClean="0"/>
              <a:t>		function1();</a:t>
            </a:r>
          </a:p>
          <a:p>
            <a:pPr>
              <a:buNone/>
            </a:pPr>
            <a:r>
              <a:rPr lang="en-US" b="1" dirty="0" smtClean="0"/>
              <a:t>		getch();</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
        <p:nvSpPr>
          <p:cNvPr id="6" name="Rectangle 5"/>
          <p:cNvSpPr/>
          <p:nvPr/>
        </p:nvSpPr>
        <p:spPr>
          <a:xfrm>
            <a:off x="3875765" y="3181290"/>
            <a:ext cx="4887235" cy="400110"/>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Note: Use of keyword “auto” is optional</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strips(downLeft)">
                                      <p:cBhvr>
                                        <p:cTn id="9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buNone/>
            </a:pPr>
            <a:r>
              <a:rPr lang="en-US" b="1" dirty="0" smtClean="0"/>
              <a:t>#include &lt;stdio.h&gt;</a:t>
            </a:r>
          </a:p>
          <a:p>
            <a:pPr>
              <a:buNone/>
            </a:pPr>
            <a:r>
              <a:rPr lang="en-US" b="1" dirty="0" smtClean="0"/>
              <a:t>#include &lt;conio.h&gt;</a:t>
            </a:r>
          </a:p>
          <a:p>
            <a:pPr>
              <a:buNone/>
            </a:pPr>
            <a:r>
              <a:rPr lang="en-US" b="1" dirty="0" smtClean="0"/>
              <a:t>void main()</a:t>
            </a:r>
          </a:p>
          <a:p>
            <a:pPr>
              <a:buNone/>
            </a:pPr>
            <a:r>
              <a:rPr lang="en-US" b="1" dirty="0" smtClean="0"/>
              <a:t>{</a:t>
            </a:r>
          </a:p>
          <a:p>
            <a:pPr>
              <a:buNone/>
            </a:pPr>
            <a:r>
              <a:rPr lang="en-US" b="1" dirty="0" smtClean="0"/>
              <a:t>int m=10;</a:t>
            </a:r>
          </a:p>
          <a:p>
            <a:pPr>
              <a:buNone/>
            </a:pPr>
            <a:r>
              <a:rPr lang="en-US" b="1" dirty="0" smtClean="0"/>
              <a:t>clrscr();</a:t>
            </a:r>
          </a:p>
          <a:p>
            <a:pPr>
              <a:buNone/>
            </a:pPr>
            <a:r>
              <a:rPr lang="en-US" b="1" dirty="0" smtClean="0"/>
              <a:t>printf("m=%d", m);</a:t>
            </a:r>
          </a:p>
          <a:p>
            <a:pPr>
              <a:buNone/>
            </a:pPr>
            <a:r>
              <a:rPr lang="en-US" b="1" dirty="0" smtClean="0"/>
              <a:t>	{</a:t>
            </a:r>
          </a:p>
          <a:p>
            <a:pPr>
              <a:buNone/>
            </a:pPr>
            <a:r>
              <a:rPr lang="en-US" b="1" dirty="0" smtClean="0"/>
              <a:t>	int m=20;</a:t>
            </a:r>
          </a:p>
          <a:p>
            <a:pPr>
              <a:buNone/>
            </a:pPr>
            <a:r>
              <a:rPr lang="en-US" b="1" dirty="0" smtClean="0"/>
              <a:t>	printf("\nm=%d", m);</a:t>
            </a:r>
          </a:p>
          <a:p>
            <a:pPr>
              <a:buNone/>
            </a:pPr>
            <a:r>
              <a:rPr lang="en-US" b="1" dirty="0" smtClean="0"/>
              <a:t>	}</a:t>
            </a:r>
          </a:p>
          <a:p>
            <a:pPr>
              <a:buNone/>
            </a:pPr>
            <a:r>
              <a:rPr lang="en-US" b="1" dirty="0" smtClean="0"/>
              <a:t>printf("\nm=%d", m);</a:t>
            </a:r>
          </a:p>
          <a:p>
            <a:pPr>
              <a:buNone/>
            </a:pPr>
            <a:r>
              <a:rPr lang="en-US" b="1" dirty="0" smtClean="0"/>
              <a:t>getch();</a:t>
            </a:r>
          </a:p>
          <a:p>
            <a:pPr>
              <a:buNone/>
            </a:pPr>
            <a:r>
              <a:rPr lang="en-US" b="1" dirty="0" smtClean="0"/>
              <a:t>}</a:t>
            </a:r>
          </a:p>
          <a:p>
            <a:pPr>
              <a:buNone/>
            </a:pPr>
            <a:r>
              <a:rPr lang="en-US" sz="2800" b="1" dirty="0" smtClean="0">
                <a:solidFill>
                  <a:srgbClr val="FF0000"/>
                </a:solidFill>
              </a:rPr>
              <a:t>//Two variables can have same name in different scope</a:t>
            </a:r>
            <a:endParaRPr lang="en-US" b="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ransition spd="slow">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20000"/>
          </a:bodyPr>
          <a:lstStyle/>
          <a:p>
            <a:pPr>
              <a:buNone/>
            </a:pPr>
            <a:r>
              <a:rPr lang="en-US" sz="3300" b="1" dirty="0" smtClean="0">
                <a:solidFill>
                  <a:srgbClr val="FF0000"/>
                </a:solidFill>
              </a:rPr>
              <a:t>//What happens?????</a:t>
            </a:r>
            <a:endParaRPr lang="en-US" sz="2800" b="1" dirty="0" smtClean="0">
              <a:solidFill>
                <a:srgbClr val="FF0000"/>
              </a:solidFill>
            </a:endParaRPr>
          </a:p>
          <a:p>
            <a:pPr>
              <a:buNone/>
            </a:pPr>
            <a:r>
              <a:rPr lang="en-US" b="1" dirty="0" smtClean="0"/>
              <a:t>#include &lt;stdio.h&gt;</a:t>
            </a:r>
          </a:p>
          <a:p>
            <a:pPr>
              <a:buNone/>
            </a:pPr>
            <a:r>
              <a:rPr lang="en-US" b="1" dirty="0" smtClean="0"/>
              <a:t>#include &lt;conio.h&gt;</a:t>
            </a:r>
          </a:p>
          <a:p>
            <a:pPr>
              <a:buNone/>
            </a:pPr>
            <a:r>
              <a:rPr lang="en-US" b="1" dirty="0" smtClean="0"/>
              <a:t>void main()</a:t>
            </a:r>
          </a:p>
          <a:p>
            <a:pPr>
              <a:buNone/>
            </a:pPr>
            <a:r>
              <a:rPr lang="en-US" b="1" dirty="0" smtClean="0"/>
              <a:t>{</a:t>
            </a:r>
          </a:p>
          <a:p>
            <a:pPr>
              <a:buNone/>
            </a:pPr>
            <a:r>
              <a:rPr lang="en-US" b="1" dirty="0" smtClean="0"/>
              <a:t>int m=10;</a:t>
            </a:r>
          </a:p>
          <a:p>
            <a:pPr>
              <a:buNone/>
            </a:pPr>
            <a:r>
              <a:rPr lang="en-US" b="1" dirty="0" smtClean="0"/>
              <a:t>clrscr();</a:t>
            </a:r>
          </a:p>
          <a:p>
            <a:pPr>
              <a:buNone/>
            </a:pPr>
            <a:r>
              <a:rPr lang="en-US" b="1" dirty="0" smtClean="0"/>
              <a:t>printf("m=%</a:t>
            </a:r>
            <a:r>
              <a:rPr lang="en-US" b="1" dirty="0" err="1" smtClean="0"/>
              <a:t>d",m</a:t>
            </a:r>
            <a:r>
              <a:rPr lang="en-US" b="1" dirty="0" smtClean="0"/>
              <a:t>);</a:t>
            </a:r>
          </a:p>
          <a:p>
            <a:pPr>
              <a:buNone/>
            </a:pPr>
            <a:r>
              <a:rPr lang="en-US" b="1" dirty="0" smtClean="0"/>
              <a:t>	{</a:t>
            </a:r>
          </a:p>
          <a:p>
            <a:pPr>
              <a:buNone/>
            </a:pPr>
            <a:r>
              <a:rPr lang="en-US" b="1" dirty="0" smtClean="0"/>
              <a:t>	int </a:t>
            </a:r>
            <a:r>
              <a:rPr lang="en-US" b="1" dirty="0" err="1" smtClean="0"/>
              <a:t>mn</a:t>
            </a:r>
            <a:r>
              <a:rPr lang="en-US" b="1" dirty="0" smtClean="0"/>
              <a:t>=20;</a:t>
            </a:r>
          </a:p>
          <a:p>
            <a:pPr>
              <a:buNone/>
            </a:pPr>
            <a:r>
              <a:rPr lang="en-US" b="1" dirty="0" smtClean="0"/>
              <a:t>	printf("\</a:t>
            </a:r>
            <a:r>
              <a:rPr lang="en-US" b="1" dirty="0" err="1" smtClean="0"/>
              <a:t>nmn</a:t>
            </a:r>
            <a:r>
              <a:rPr lang="en-US" b="1" dirty="0" smtClean="0"/>
              <a:t>=%</a:t>
            </a:r>
            <a:r>
              <a:rPr lang="en-US" b="1" dirty="0" err="1" smtClean="0"/>
              <a:t>d",mn</a:t>
            </a:r>
            <a:r>
              <a:rPr lang="en-US" b="1" dirty="0" smtClean="0"/>
              <a:t>);</a:t>
            </a:r>
          </a:p>
          <a:p>
            <a:pPr>
              <a:buNone/>
            </a:pPr>
            <a:r>
              <a:rPr lang="en-US" b="1" dirty="0" smtClean="0"/>
              <a:t>	}</a:t>
            </a:r>
          </a:p>
          <a:p>
            <a:pPr>
              <a:buNone/>
            </a:pPr>
            <a:r>
              <a:rPr lang="en-US" b="1" dirty="0" smtClean="0"/>
              <a:t>printf("\</a:t>
            </a:r>
            <a:r>
              <a:rPr lang="en-US" b="1" dirty="0" err="1" smtClean="0"/>
              <a:t>nmn</a:t>
            </a:r>
            <a:r>
              <a:rPr lang="en-US" b="1" dirty="0" smtClean="0"/>
              <a:t>=%</a:t>
            </a:r>
            <a:r>
              <a:rPr lang="en-US" b="1" dirty="0" err="1" smtClean="0"/>
              <a:t>d",mn</a:t>
            </a:r>
            <a:r>
              <a:rPr lang="en-US" b="1" dirty="0" smtClean="0"/>
              <a:t>);</a:t>
            </a:r>
          </a:p>
          <a:p>
            <a:pPr>
              <a:buNone/>
            </a:pPr>
            <a:r>
              <a:rPr lang="en-US" b="1" dirty="0" smtClean="0"/>
              <a:t>printf("\nm=%</a:t>
            </a:r>
            <a:r>
              <a:rPr lang="en-US" b="1" dirty="0" err="1" smtClean="0"/>
              <a:t>d",m</a:t>
            </a:r>
            <a:r>
              <a:rPr lang="en-US" b="1" dirty="0" smtClean="0"/>
              <a:t>);</a:t>
            </a:r>
          </a:p>
          <a:p>
            <a:pPr>
              <a:buNone/>
            </a:pPr>
            <a:r>
              <a:rPr lang="en-US" b="1" dirty="0" smtClean="0"/>
              <a:t>getch();</a:t>
            </a:r>
          </a:p>
          <a:p>
            <a:pPr>
              <a:buNone/>
            </a:pPr>
            <a:r>
              <a:rPr lang="en-US" b="1"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ransition spd="slow">
    <p:pull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Variable (External Variable)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global variables are declared outside any block or function.</a:t>
            </a:r>
          </a:p>
          <a:p>
            <a:pPr algn="just"/>
            <a:r>
              <a:rPr lang="en-US" dirty="0" smtClean="0"/>
              <a:t>These variables are both alive and active throughout the entire program.</a:t>
            </a:r>
          </a:p>
          <a:p>
            <a:pPr algn="just"/>
            <a:r>
              <a:rPr lang="en-US" dirty="0" smtClean="0"/>
              <a:t>Unlike local variables, global variables can be accessed by any function in the program.</a:t>
            </a:r>
          </a:p>
          <a:p>
            <a:pPr algn="just"/>
            <a:r>
              <a:rPr lang="en-US" dirty="0" smtClean="0">
                <a:solidFill>
                  <a:srgbClr val="FF0000"/>
                </a:solidFill>
              </a:rPr>
              <a:t>Initial value:</a:t>
            </a:r>
            <a:r>
              <a:rPr lang="en-US" dirty="0" smtClean="0"/>
              <a:t> zero</a:t>
            </a:r>
          </a:p>
          <a:p>
            <a:pPr algn="just"/>
            <a:r>
              <a:rPr lang="en-US" dirty="0" smtClean="0">
                <a:solidFill>
                  <a:srgbClr val="FF0000"/>
                </a:solidFill>
              </a:rPr>
              <a:t>Scope:</a:t>
            </a:r>
            <a:r>
              <a:rPr lang="en-US" dirty="0" smtClean="0"/>
              <a:t> global (i.e. throughout the program (multifile too))</a:t>
            </a:r>
          </a:p>
          <a:p>
            <a:pPr algn="just"/>
            <a:r>
              <a:rPr lang="en-US" dirty="0" smtClean="0">
                <a:solidFill>
                  <a:srgbClr val="FF0000"/>
                </a:solidFill>
              </a:rPr>
              <a:t>Lifetime:</a:t>
            </a:r>
            <a:r>
              <a:rPr lang="en-US" dirty="0" smtClean="0"/>
              <a:t> throughout program’s execution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spd="slow">
    <p:pull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numCol="2">
            <a:normAutofit/>
          </a:bodyPr>
          <a:lstStyle/>
          <a:p>
            <a:pPr>
              <a:buNone/>
            </a:pPr>
            <a:r>
              <a:rPr lang="en-US" dirty="0" smtClean="0"/>
              <a:t>#include &lt;stdio.h&gt;</a:t>
            </a:r>
          </a:p>
          <a:p>
            <a:pPr>
              <a:buNone/>
            </a:pPr>
            <a:r>
              <a:rPr lang="en-US" dirty="0" smtClean="0"/>
              <a:t>#include &lt;conio.h&gt;</a:t>
            </a:r>
          </a:p>
          <a:p>
            <a:pPr>
              <a:buNone/>
            </a:pPr>
            <a:r>
              <a:rPr lang="en-US" dirty="0" smtClean="0"/>
              <a:t>int a;</a:t>
            </a:r>
          </a:p>
          <a:p>
            <a:pPr>
              <a:buNone/>
            </a:pPr>
            <a:r>
              <a:rPr lang="en-US" dirty="0" smtClean="0"/>
              <a:t>void main()</a:t>
            </a:r>
          </a:p>
          <a:p>
            <a:pPr>
              <a:buNone/>
            </a:pPr>
            <a:r>
              <a:rPr lang="en-US" dirty="0" smtClean="0"/>
              <a:t>{</a:t>
            </a:r>
          </a:p>
          <a:p>
            <a:pPr>
              <a:buNone/>
            </a:pPr>
            <a:r>
              <a:rPr lang="en-US" dirty="0" smtClean="0"/>
              <a:t>clrscr();</a:t>
            </a:r>
          </a:p>
          <a:p>
            <a:pPr>
              <a:buNone/>
            </a:pPr>
            <a:r>
              <a:rPr lang="en-US" dirty="0" smtClean="0"/>
              <a:t>printf("%d", a);</a:t>
            </a:r>
          </a:p>
          <a:p>
            <a:pPr>
              <a:buNone/>
            </a:pPr>
            <a:r>
              <a:rPr lang="en-US" dirty="0" smtClean="0"/>
              <a:t>getch();</a:t>
            </a:r>
          </a:p>
          <a:p>
            <a:pPr>
              <a:buNone/>
            </a:pPr>
            <a:r>
              <a:rPr lang="en-US" dirty="0" smtClean="0"/>
              <a:t>}</a:t>
            </a:r>
          </a:p>
          <a:p>
            <a:pPr>
              <a:buNone/>
            </a:pPr>
            <a:r>
              <a:rPr lang="en-US" dirty="0" smtClean="0">
                <a:solidFill>
                  <a:srgbClr val="FF0000"/>
                </a:solidFill>
              </a:rPr>
              <a:t>//Global Variable</a:t>
            </a:r>
          </a:p>
          <a:p>
            <a:pPr>
              <a:buNone/>
            </a:pPr>
            <a:endParaRPr lang="en-US" dirty="0" smtClean="0">
              <a:solidFill>
                <a:srgbClr val="FF0000"/>
              </a:solidFill>
            </a:endParaRPr>
          </a:p>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int a;</a:t>
            </a:r>
          </a:p>
          <a:p>
            <a:pPr>
              <a:buNone/>
            </a:pPr>
            <a:r>
              <a:rPr lang="en-US" dirty="0" smtClean="0"/>
              <a:t>clrscr();</a:t>
            </a:r>
          </a:p>
          <a:p>
            <a:pPr>
              <a:buNone/>
            </a:pPr>
            <a:r>
              <a:rPr lang="en-US" dirty="0" smtClean="0"/>
              <a:t>printf("%d", a);</a:t>
            </a:r>
          </a:p>
          <a:p>
            <a:pPr>
              <a:buNone/>
            </a:pPr>
            <a:r>
              <a:rPr lang="en-US" dirty="0" smtClean="0"/>
              <a:t>getch();</a:t>
            </a:r>
          </a:p>
          <a:p>
            <a:pPr>
              <a:buNone/>
            </a:pPr>
            <a:r>
              <a:rPr lang="en-US" dirty="0" smtClean="0"/>
              <a:t>}</a:t>
            </a:r>
          </a:p>
          <a:p>
            <a:pPr>
              <a:buNone/>
            </a:pPr>
            <a:r>
              <a:rPr lang="en-US" dirty="0" smtClean="0">
                <a:solidFill>
                  <a:srgbClr val="FF0000"/>
                </a:solidFill>
              </a:rPr>
              <a:t>//Local Variable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lnSpcReduction="10000"/>
          </a:bodyPr>
          <a:lstStyle/>
          <a:p>
            <a:pPr>
              <a:buNone/>
            </a:pPr>
            <a:r>
              <a:rPr lang="en-US" dirty="0" smtClean="0"/>
              <a:t>Example of function definition:</a:t>
            </a:r>
          </a:p>
          <a:p>
            <a:pPr>
              <a:buNone/>
            </a:pPr>
            <a:r>
              <a:rPr lang="en-US" dirty="0" smtClean="0">
                <a:solidFill>
                  <a:srgbClr val="FF0000"/>
                </a:solidFill>
              </a:rPr>
              <a:t>	#include &lt;stdio.h&gt;</a:t>
            </a:r>
          </a:p>
          <a:p>
            <a:pPr>
              <a:buNone/>
            </a:pPr>
            <a:r>
              <a:rPr lang="en-US" dirty="0" smtClean="0">
                <a:solidFill>
                  <a:srgbClr val="FF0000"/>
                </a:solidFill>
              </a:rPr>
              <a:t>		int add(int c, int d)</a:t>
            </a:r>
          </a:p>
          <a:p>
            <a:pPr>
              <a:buNone/>
            </a:pPr>
            <a:r>
              <a:rPr lang="en-US" dirty="0" smtClean="0">
                <a:solidFill>
                  <a:srgbClr val="FF0000"/>
                </a:solidFill>
              </a:rPr>
              <a:t>		{</a:t>
            </a:r>
          </a:p>
          <a:p>
            <a:pPr>
              <a:buNone/>
            </a:pPr>
            <a:r>
              <a:rPr lang="en-US" dirty="0" smtClean="0">
                <a:solidFill>
                  <a:srgbClr val="FF0000"/>
                </a:solidFill>
              </a:rPr>
              <a:t>		int sum;</a:t>
            </a:r>
          </a:p>
          <a:p>
            <a:pPr>
              <a:buNone/>
            </a:pPr>
            <a:r>
              <a:rPr lang="en-US" dirty="0" smtClean="0">
                <a:solidFill>
                  <a:srgbClr val="FF0000"/>
                </a:solidFill>
              </a:rPr>
              <a:t>		sum = </a:t>
            </a:r>
            <a:r>
              <a:rPr lang="en-US" dirty="0" err="1" smtClean="0">
                <a:solidFill>
                  <a:srgbClr val="FF0000"/>
                </a:solidFill>
              </a:rPr>
              <a:t>c+d</a:t>
            </a:r>
            <a:r>
              <a:rPr lang="en-US" dirty="0" smtClean="0">
                <a:solidFill>
                  <a:srgbClr val="FF0000"/>
                </a:solidFill>
              </a:rPr>
              <a:t>;</a:t>
            </a:r>
          </a:p>
          <a:p>
            <a:pPr>
              <a:buNone/>
            </a:pPr>
            <a:r>
              <a:rPr lang="en-US" dirty="0" smtClean="0">
                <a:solidFill>
                  <a:srgbClr val="FF0000"/>
                </a:solidFill>
              </a:rPr>
              <a:t>		return sum;</a:t>
            </a:r>
          </a:p>
          <a:p>
            <a:pPr>
              <a:buNone/>
            </a:pPr>
            <a:r>
              <a:rPr lang="en-US" dirty="0" smtClean="0">
                <a:solidFill>
                  <a:srgbClr val="FF0000"/>
                </a:solidFill>
              </a:rPr>
              <a:t>		}</a:t>
            </a:r>
          </a:p>
          <a:p>
            <a:pPr>
              <a:buNone/>
            </a:pPr>
            <a:r>
              <a:rPr lang="en-US" dirty="0" smtClean="0">
                <a:solidFill>
                  <a:srgbClr val="FF0000"/>
                </a:solidFill>
              </a:rPr>
              <a:t>void main()</a:t>
            </a:r>
          </a:p>
          <a:p>
            <a:pPr>
              <a:buNone/>
            </a:pPr>
            <a:r>
              <a:rPr lang="en-US" dirty="0" smtClean="0">
                <a:solidFill>
                  <a:srgbClr val="FF0000"/>
                </a:solidFill>
              </a:rPr>
              <a:t>{</a:t>
            </a:r>
          </a:p>
          <a:p>
            <a:pPr>
              <a:buNone/>
            </a:pPr>
            <a:r>
              <a:rPr lang="en-US" dirty="0" smtClean="0">
                <a:solidFill>
                  <a:srgbClr val="FF0000"/>
                </a:solidFill>
              </a:rPr>
              <a:t>………;</a:t>
            </a:r>
          </a:p>
          <a:p>
            <a:pPr>
              <a:buNone/>
            </a:pPr>
            <a:r>
              <a:rPr lang="en-US" dirty="0" smtClean="0">
                <a:solidFill>
                  <a:srgbClr val="FF0000"/>
                </a:solidFill>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slow">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20000"/>
          </a:bodyPr>
          <a:lstStyle/>
          <a:p>
            <a:pPr>
              <a:buNone/>
            </a:pPr>
            <a:r>
              <a:rPr lang="en-US" b="1" dirty="0" smtClean="0"/>
              <a:t>#include &lt;stdio.h&gt;</a:t>
            </a:r>
          </a:p>
          <a:p>
            <a:pPr>
              <a:buNone/>
            </a:pPr>
            <a:r>
              <a:rPr lang="en-US" b="1" dirty="0" smtClean="0"/>
              <a:t>#include &lt;conio.h&gt;</a:t>
            </a:r>
          </a:p>
          <a:p>
            <a:pPr>
              <a:buNone/>
            </a:pPr>
            <a:r>
              <a:rPr lang="en-US" b="1" dirty="0" smtClean="0"/>
              <a:t>int a=100;</a:t>
            </a:r>
          </a:p>
          <a:p>
            <a:pPr>
              <a:buNone/>
            </a:pPr>
            <a:r>
              <a:rPr lang="en-US" b="1" dirty="0" smtClean="0"/>
              <a:t>void function()</a:t>
            </a:r>
          </a:p>
          <a:p>
            <a:pPr>
              <a:buNone/>
            </a:pPr>
            <a:r>
              <a:rPr lang="en-US" b="1" dirty="0" smtClean="0"/>
              <a:t>{</a:t>
            </a:r>
          </a:p>
          <a:p>
            <a:pPr>
              <a:buNone/>
            </a:pPr>
            <a:r>
              <a:rPr lang="en-US" b="1" dirty="0" smtClean="0"/>
              <a:t>a=200;</a:t>
            </a:r>
          </a:p>
          <a:p>
            <a:pPr>
              <a:buNone/>
            </a:pPr>
            <a:r>
              <a:rPr lang="en-US" b="1" dirty="0" smtClean="0"/>
              <a:t>printf("%d\n", a++);</a:t>
            </a:r>
          </a:p>
          <a:p>
            <a:pPr>
              <a:buNone/>
            </a:pPr>
            <a:r>
              <a:rPr lang="en-US" b="1" dirty="0" smtClean="0"/>
              <a:t>}</a:t>
            </a:r>
          </a:p>
          <a:p>
            <a:pPr>
              <a:buNone/>
            </a:pPr>
            <a:r>
              <a:rPr lang="en-US" b="1" dirty="0" smtClean="0"/>
              <a:t>void main()</a:t>
            </a:r>
          </a:p>
          <a:p>
            <a:pPr>
              <a:buNone/>
            </a:pPr>
            <a:r>
              <a:rPr lang="en-US" b="1" dirty="0" smtClean="0"/>
              <a:t>{</a:t>
            </a:r>
          </a:p>
          <a:p>
            <a:pPr>
              <a:buNone/>
            </a:pPr>
            <a:r>
              <a:rPr lang="en-US" b="1" dirty="0" smtClean="0"/>
              <a:t>clrscr();</a:t>
            </a:r>
          </a:p>
          <a:p>
            <a:pPr>
              <a:buNone/>
            </a:pPr>
            <a:r>
              <a:rPr lang="en-US" b="1" dirty="0" smtClean="0"/>
              <a:t>printf("%d\n", a);</a:t>
            </a:r>
          </a:p>
          <a:p>
            <a:pPr>
              <a:buNone/>
            </a:pPr>
            <a:r>
              <a:rPr lang="en-US" b="1" dirty="0" smtClean="0"/>
              <a:t>function();</a:t>
            </a:r>
          </a:p>
          <a:p>
            <a:pPr>
              <a:buNone/>
            </a:pPr>
            <a:r>
              <a:rPr lang="en-US" b="1" dirty="0" smtClean="0"/>
              <a:t>printf("%d", a);</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ransition spd="slow">
    <p:pull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b="1" u="sng" dirty="0" smtClean="0"/>
              <a:t>Description</a:t>
            </a:r>
          </a:p>
          <a:p>
            <a:pPr algn="just">
              <a:buNone/>
            </a:pPr>
            <a:r>
              <a:rPr lang="en-US" dirty="0" smtClean="0"/>
              <a:t>	Here, once a variable is declared as global, any function can use it and </a:t>
            </a:r>
            <a:r>
              <a:rPr lang="en-US" dirty="0" smtClean="0">
                <a:solidFill>
                  <a:srgbClr val="FF0000"/>
                </a:solidFill>
              </a:rPr>
              <a:t>change its value</a:t>
            </a:r>
            <a:r>
              <a:rPr lang="en-US" dirty="0" smtClean="0"/>
              <a:t>. Then subsequent functions can reference only that new value. As the global variable a is recognized by main() as well as function(), so values are printed as 100, 200 and 201.</a:t>
            </a:r>
          </a:p>
          <a:p>
            <a:pPr algn="just">
              <a:buNone/>
            </a:pPr>
            <a:endParaRPr lang="en-US" dirty="0" smtClean="0"/>
          </a:p>
          <a:p>
            <a:pPr algn="just">
              <a:buNone/>
            </a:pPr>
            <a:r>
              <a:rPr lang="en-US" dirty="0" smtClean="0"/>
              <a:t>Note: Care should be taken while using global variables. Only those variables should be declared as global which are to be shared among different functions when it is inconvenient to pass them as parameters.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spd="slow">
    <p:pull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just"/>
            <a:r>
              <a:rPr lang="en-US" dirty="0" smtClean="0"/>
              <a:t>Question: Since global variables are declared outside of any function, can you declare a global variable anywhere in the program and use it among many different functions?</a:t>
            </a:r>
          </a:p>
          <a:p>
            <a:pPr algn="just"/>
            <a:endParaRPr lang="en-US" dirty="0" smtClean="0"/>
          </a:p>
          <a:p>
            <a:pPr algn="just"/>
            <a:r>
              <a:rPr lang="en-US" dirty="0" err="1" smtClean="0"/>
              <a:t>Ans</a:t>
            </a:r>
            <a:r>
              <a:rPr lang="en-US" dirty="0" smtClean="0"/>
              <a:t>: </a:t>
            </a:r>
            <a:r>
              <a:rPr lang="en-US" dirty="0" smtClean="0">
                <a:solidFill>
                  <a:srgbClr val="FF0000"/>
                </a:solidFill>
              </a:rPr>
              <a:t>No. A global variable is visible only from the point of declaration to the end of the program. </a:t>
            </a:r>
          </a:p>
          <a:p>
            <a:pPr algn="just"/>
            <a:endParaRPr lang="en-US" dirty="0" smtClean="0">
              <a:solidFill>
                <a:srgbClr val="FF0000"/>
              </a:solidFill>
            </a:endParaRPr>
          </a:p>
          <a:p>
            <a:pPr algn="just"/>
            <a:r>
              <a:rPr lang="en-US" dirty="0" smtClean="0"/>
              <a:t>Solution: declare variable using storage class </a:t>
            </a:r>
            <a:r>
              <a:rPr lang="en-US" i="1" dirty="0" smtClean="0">
                <a:solidFill>
                  <a:srgbClr val="FF0000"/>
                </a:solidFill>
              </a:rPr>
              <a:t>extern</a:t>
            </a:r>
            <a:r>
              <a:rPr lang="en-US" dirty="0" smtClean="0"/>
              <a:t> in all functions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spd="slow">
    <p:pull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numCol="2">
            <a:normAutofit/>
          </a:bodyPr>
          <a:lstStyle/>
          <a:p>
            <a:pPr>
              <a:buNone/>
            </a:pPr>
            <a:r>
              <a:rPr lang="en-US" sz="1800" b="1" dirty="0" smtClean="0"/>
              <a:t>#include &lt;stdio.h&gt;</a:t>
            </a:r>
          </a:p>
          <a:p>
            <a:pPr>
              <a:buNone/>
            </a:pPr>
            <a:r>
              <a:rPr lang="en-US" sz="1800" b="1" dirty="0" smtClean="0"/>
              <a:t>#include &lt;conio.h&gt;</a:t>
            </a:r>
          </a:p>
          <a:p>
            <a:pPr>
              <a:buNone/>
            </a:pPr>
            <a:r>
              <a:rPr lang="en-US" sz="1800" b="1" dirty="0" smtClean="0"/>
              <a:t>void function()</a:t>
            </a:r>
          </a:p>
          <a:p>
            <a:pPr>
              <a:buNone/>
            </a:pPr>
            <a:r>
              <a:rPr lang="en-US" sz="1800" b="1" dirty="0" smtClean="0"/>
              <a:t>{</a:t>
            </a:r>
          </a:p>
          <a:p>
            <a:pPr>
              <a:buNone/>
            </a:pPr>
            <a:r>
              <a:rPr lang="en-US" sz="1800" b="1" dirty="0" smtClean="0"/>
              <a:t>y=y+1;</a:t>
            </a:r>
          </a:p>
          <a:p>
            <a:pPr>
              <a:buNone/>
            </a:pPr>
            <a:r>
              <a:rPr lang="en-US" sz="1800" b="1" dirty="0" smtClean="0"/>
              <a:t>printf("%d\n", y);</a:t>
            </a:r>
          </a:p>
          <a:p>
            <a:pPr>
              <a:buNone/>
            </a:pPr>
            <a:r>
              <a:rPr lang="en-US" sz="1800" b="1" dirty="0" smtClean="0"/>
              <a:t>}</a:t>
            </a:r>
          </a:p>
          <a:p>
            <a:pPr>
              <a:buNone/>
            </a:pPr>
            <a:r>
              <a:rPr lang="en-US" sz="1800" b="1" dirty="0" smtClean="0"/>
              <a:t>void main()</a:t>
            </a:r>
          </a:p>
          <a:p>
            <a:pPr>
              <a:buNone/>
            </a:pPr>
            <a:r>
              <a:rPr lang="en-US" sz="1800" b="1" dirty="0" smtClean="0"/>
              <a:t>{</a:t>
            </a:r>
          </a:p>
          <a:p>
            <a:pPr>
              <a:buNone/>
            </a:pPr>
            <a:r>
              <a:rPr lang="en-US" sz="1800" b="1" dirty="0" smtClean="0"/>
              <a:t>y=100;</a:t>
            </a:r>
          </a:p>
          <a:p>
            <a:pPr>
              <a:buNone/>
            </a:pPr>
            <a:r>
              <a:rPr lang="en-US" sz="1800" b="1" dirty="0" smtClean="0"/>
              <a:t>clrscr();</a:t>
            </a:r>
          </a:p>
          <a:p>
            <a:pPr>
              <a:buNone/>
            </a:pPr>
            <a:r>
              <a:rPr lang="en-US" sz="1800" b="1" dirty="0" smtClean="0"/>
              <a:t>function();</a:t>
            </a:r>
          </a:p>
          <a:p>
            <a:pPr>
              <a:buNone/>
            </a:pPr>
            <a:r>
              <a:rPr lang="en-US" sz="1800" b="1" dirty="0" smtClean="0"/>
              <a:t>getch();</a:t>
            </a:r>
          </a:p>
          <a:p>
            <a:pPr>
              <a:buNone/>
            </a:pPr>
            <a:r>
              <a:rPr lang="en-US" sz="1800" b="1" dirty="0" smtClean="0"/>
              <a:t>}</a:t>
            </a:r>
          </a:p>
          <a:p>
            <a:pPr>
              <a:buNone/>
            </a:pPr>
            <a:r>
              <a:rPr lang="en-US" sz="1800" b="1" dirty="0" smtClean="0"/>
              <a:t>int y;</a:t>
            </a:r>
          </a:p>
          <a:p>
            <a:pPr>
              <a:buNone/>
            </a:pPr>
            <a:r>
              <a:rPr lang="en-US" sz="1800" b="1" dirty="0" smtClean="0">
                <a:solidFill>
                  <a:srgbClr val="FF0000"/>
                </a:solidFill>
              </a:rPr>
              <a:t>//Error</a:t>
            </a:r>
          </a:p>
          <a:p>
            <a:pPr>
              <a:buNone/>
            </a:pPr>
            <a:r>
              <a:rPr lang="en-US" sz="1800" b="1" dirty="0" smtClean="0"/>
              <a:t>#include &lt;stdio.h&gt;</a:t>
            </a:r>
          </a:p>
          <a:p>
            <a:pPr>
              <a:buNone/>
            </a:pPr>
            <a:r>
              <a:rPr lang="en-US" sz="1800" b="1" dirty="0" smtClean="0"/>
              <a:t>#include &lt;conio.h&gt;</a:t>
            </a:r>
          </a:p>
          <a:p>
            <a:pPr>
              <a:buNone/>
            </a:pPr>
            <a:r>
              <a:rPr lang="en-US" sz="1800" b="1" dirty="0" smtClean="0"/>
              <a:t>void function()</a:t>
            </a:r>
          </a:p>
          <a:p>
            <a:pPr>
              <a:buNone/>
            </a:pPr>
            <a:r>
              <a:rPr lang="en-US" sz="1800" b="1" dirty="0" smtClean="0"/>
              <a:t>{</a:t>
            </a:r>
          </a:p>
          <a:p>
            <a:pPr>
              <a:buNone/>
            </a:pPr>
            <a:r>
              <a:rPr lang="en-US" sz="1800" b="1" dirty="0" smtClean="0"/>
              <a:t>y=y+1;</a:t>
            </a:r>
          </a:p>
          <a:p>
            <a:pPr>
              <a:buNone/>
            </a:pPr>
            <a:r>
              <a:rPr lang="en-US" sz="1800" b="1" dirty="0" smtClean="0"/>
              <a:t>printf("%d\n", y);</a:t>
            </a:r>
          </a:p>
          <a:p>
            <a:pPr>
              <a:buNone/>
            </a:pPr>
            <a:r>
              <a:rPr lang="en-US" sz="1800" b="1" dirty="0" smtClean="0"/>
              <a:t>}</a:t>
            </a:r>
          </a:p>
          <a:p>
            <a:pPr>
              <a:buNone/>
            </a:pPr>
            <a:r>
              <a:rPr lang="en-US" sz="1800" b="1" dirty="0" smtClean="0"/>
              <a:t>int y;</a:t>
            </a:r>
          </a:p>
          <a:p>
            <a:pPr>
              <a:buNone/>
            </a:pPr>
            <a:r>
              <a:rPr lang="en-US" sz="1800" b="1" dirty="0" smtClean="0"/>
              <a:t>void main()</a:t>
            </a:r>
          </a:p>
          <a:p>
            <a:pPr>
              <a:buNone/>
            </a:pPr>
            <a:r>
              <a:rPr lang="en-US" sz="1800" b="1" dirty="0" smtClean="0"/>
              <a:t>{</a:t>
            </a:r>
          </a:p>
          <a:p>
            <a:pPr>
              <a:buNone/>
            </a:pPr>
            <a:r>
              <a:rPr lang="en-US" sz="1800" b="1" dirty="0" smtClean="0"/>
              <a:t>y=100;</a:t>
            </a:r>
          </a:p>
          <a:p>
            <a:pPr>
              <a:buNone/>
            </a:pPr>
            <a:r>
              <a:rPr lang="en-US" sz="1800" b="1" dirty="0" smtClean="0"/>
              <a:t>clrscr();</a:t>
            </a:r>
          </a:p>
          <a:p>
            <a:pPr>
              <a:buNone/>
            </a:pPr>
            <a:r>
              <a:rPr lang="en-US" sz="1800" b="1" dirty="0" smtClean="0"/>
              <a:t>function();</a:t>
            </a:r>
          </a:p>
          <a:p>
            <a:pPr>
              <a:buNone/>
            </a:pPr>
            <a:r>
              <a:rPr lang="en-US" sz="1800" b="1" dirty="0" smtClean="0"/>
              <a:t>getch();</a:t>
            </a:r>
          </a:p>
          <a:p>
            <a:pPr>
              <a:buNone/>
            </a:pPr>
            <a:r>
              <a:rPr lang="en-US" sz="1800" b="1" dirty="0" smtClean="0"/>
              <a:t>}</a:t>
            </a:r>
          </a:p>
          <a:p>
            <a:pPr>
              <a:buNone/>
            </a:pPr>
            <a:r>
              <a:rPr lang="en-US" sz="1800" b="1" dirty="0" smtClean="0">
                <a:solidFill>
                  <a:srgbClr val="FF0000"/>
                </a:solidFill>
              </a:rPr>
              <a:t>//Error</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ransition spd="slow">
    <p:pull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#include &lt;stdio.h&gt;</a:t>
            </a:r>
          </a:p>
          <a:p>
            <a:pPr>
              <a:buNone/>
            </a:pPr>
            <a:r>
              <a:rPr lang="en-US" b="1" dirty="0" smtClean="0"/>
              <a:t>#include &lt;conio.h&gt;</a:t>
            </a:r>
          </a:p>
          <a:p>
            <a:pPr>
              <a:buNone/>
            </a:pPr>
            <a:r>
              <a:rPr lang="en-US" b="1" dirty="0" smtClean="0"/>
              <a:t>void function()</a:t>
            </a:r>
          </a:p>
          <a:p>
            <a:pPr>
              <a:buNone/>
            </a:pPr>
            <a:r>
              <a:rPr lang="en-US" b="1" dirty="0" smtClean="0"/>
              <a:t>{</a:t>
            </a:r>
          </a:p>
          <a:p>
            <a:pPr>
              <a:buNone/>
            </a:pPr>
            <a:r>
              <a:rPr lang="en-US" b="1" dirty="0" smtClean="0"/>
              <a:t>extern int y;</a:t>
            </a:r>
          </a:p>
          <a:p>
            <a:pPr>
              <a:buNone/>
            </a:pPr>
            <a:r>
              <a:rPr lang="en-US" b="1" dirty="0" smtClean="0"/>
              <a:t>y=y+1;</a:t>
            </a:r>
          </a:p>
          <a:p>
            <a:pPr>
              <a:buNone/>
            </a:pPr>
            <a:r>
              <a:rPr lang="en-US" b="1" dirty="0" smtClean="0"/>
              <a:t>printf("%d", y);</a:t>
            </a:r>
          </a:p>
          <a:p>
            <a:pPr>
              <a:buNone/>
            </a:pPr>
            <a:r>
              <a:rPr lang="en-US" b="1" dirty="0" smtClean="0"/>
              <a:t>}</a:t>
            </a:r>
          </a:p>
          <a:p>
            <a:pPr>
              <a:buNone/>
            </a:pPr>
            <a:r>
              <a:rPr lang="en-US" b="1" dirty="0" smtClean="0"/>
              <a:t>void main()</a:t>
            </a:r>
          </a:p>
          <a:p>
            <a:pPr>
              <a:buNone/>
            </a:pPr>
            <a:r>
              <a:rPr lang="en-US" b="1" dirty="0" smtClean="0"/>
              <a:t>{</a:t>
            </a:r>
          </a:p>
          <a:p>
            <a:pPr>
              <a:buNone/>
            </a:pPr>
            <a:r>
              <a:rPr lang="en-US" b="1" dirty="0" smtClean="0"/>
              <a:t>extern int y;</a:t>
            </a:r>
          </a:p>
          <a:p>
            <a:pPr>
              <a:buNone/>
            </a:pPr>
            <a:r>
              <a:rPr lang="en-US" b="1" dirty="0" smtClean="0"/>
              <a:t>y=100;</a:t>
            </a:r>
          </a:p>
          <a:p>
            <a:pPr>
              <a:buNone/>
            </a:pPr>
            <a:r>
              <a:rPr lang="en-US" b="1" dirty="0" smtClean="0"/>
              <a:t>clrscr();</a:t>
            </a:r>
          </a:p>
          <a:p>
            <a:pPr>
              <a:buNone/>
            </a:pPr>
            <a:r>
              <a:rPr lang="en-US" b="1" dirty="0" smtClean="0"/>
              <a:t>function();</a:t>
            </a:r>
          </a:p>
          <a:p>
            <a:pPr>
              <a:buNone/>
            </a:pPr>
            <a:r>
              <a:rPr lang="en-US" b="1" dirty="0" smtClean="0"/>
              <a:t>getch();</a:t>
            </a:r>
          </a:p>
          <a:p>
            <a:pPr>
              <a:buNone/>
            </a:pPr>
            <a:r>
              <a:rPr lang="en-US" b="1" dirty="0" smtClean="0"/>
              <a:t>}</a:t>
            </a:r>
          </a:p>
          <a:p>
            <a:pPr>
              <a:buNone/>
            </a:pPr>
            <a:r>
              <a:rPr lang="en-US" b="1" dirty="0" smtClean="0"/>
              <a:t>int y;</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spd="slow">
    <p:pull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Multifile Program</a:t>
            </a:r>
            <a:endParaRPr lang="en-US" dirty="0"/>
          </a:p>
        </p:txBody>
      </p:sp>
      <p:sp>
        <p:nvSpPr>
          <p:cNvPr id="3" name="Content Placeholder 2"/>
          <p:cNvSpPr>
            <a:spLocks noGrp="1"/>
          </p:cNvSpPr>
          <p:nvPr>
            <p:ph idx="1"/>
          </p:nvPr>
        </p:nvSpPr>
        <p:spPr/>
        <p:txBody>
          <a:bodyPr/>
          <a:lstStyle/>
          <a:p>
            <a:pPr algn="just"/>
            <a:r>
              <a:rPr lang="en-US" dirty="0" smtClean="0"/>
              <a:t>In real-life programming environment, more than one source files are compiled separately and linked later to form an executable code.</a:t>
            </a:r>
          </a:p>
          <a:p>
            <a:pPr algn="just"/>
            <a:r>
              <a:rPr lang="en-US" dirty="0" smtClean="0"/>
              <a:t>Multiple source files can share a variable if it is declared as an external (global) variable appropriately as shown in coming slide: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slow">
    <p:pull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sz="5100" b="1" dirty="0" smtClean="0"/>
              <a:t>//file1.c saved in C:\TC\BIN</a:t>
            </a:r>
          </a:p>
          <a:p>
            <a:pPr>
              <a:buNone/>
            </a:pPr>
            <a:r>
              <a:rPr lang="en-US" b="1" dirty="0" smtClean="0"/>
              <a:t>#include &lt;stdio.h&gt;</a:t>
            </a:r>
          </a:p>
          <a:p>
            <a:pPr>
              <a:buNone/>
            </a:pPr>
            <a:r>
              <a:rPr lang="en-US" b="1" dirty="0" smtClean="0"/>
              <a:t>#include &lt;conio.h&gt;</a:t>
            </a:r>
          </a:p>
          <a:p>
            <a:pPr>
              <a:buNone/>
            </a:pPr>
            <a:r>
              <a:rPr lang="en-US" b="1" dirty="0" smtClean="0"/>
              <a:t>#include "file2.c"</a:t>
            </a:r>
          </a:p>
          <a:p>
            <a:pPr>
              <a:buNone/>
            </a:pPr>
            <a:r>
              <a:rPr lang="en-US" b="1" dirty="0" smtClean="0"/>
              <a:t>void fun2();</a:t>
            </a:r>
          </a:p>
          <a:p>
            <a:pPr>
              <a:buNone/>
            </a:pPr>
            <a:r>
              <a:rPr lang="en-US" b="1" dirty="0" smtClean="0"/>
              <a:t>int m;</a:t>
            </a:r>
          </a:p>
          <a:p>
            <a:pPr>
              <a:buNone/>
            </a:pPr>
            <a:r>
              <a:rPr lang="en-US" b="1" dirty="0" smtClean="0"/>
              <a:t>void fun1()</a:t>
            </a:r>
          </a:p>
          <a:p>
            <a:pPr>
              <a:buNone/>
            </a:pPr>
            <a:r>
              <a:rPr lang="en-US" b="1" dirty="0" smtClean="0"/>
              <a:t>{</a:t>
            </a:r>
          </a:p>
          <a:p>
            <a:pPr>
              <a:buNone/>
            </a:pPr>
            <a:r>
              <a:rPr lang="en-US" b="1" dirty="0" smtClean="0"/>
              <a:t>m=1;</a:t>
            </a:r>
          </a:p>
          <a:p>
            <a:pPr>
              <a:buNone/>
            </a:pPr>
            <a:r>
              <a:rPr lang="en-US" b="1" dirty="0" smtClean="0"/>
              <a:t>printf("\</a:t>
            </a:r>
            <a:r>
              <a:rPr lang="en-US" b="1" dirty="0" err="1" smtClean="0"/>
              <a:t>nThis</a:t>
            </a:r>
            <a:r>
              <a:rPr lang="en-US" b="1" dirty="0" smtClean="0"/>
              <a:t> is fun1 in file1.c where m=%</a:t>
            </a:r>
            <a:r>
              <a:rPr lang="en-US" b="1" dirty="0" err="1" smtClean="0"/>
              <a:t>d",m</a:t>
            </a:r>
            <a:r>
              <a:rPr lang="en-US" b="1" dirty="0" smtClean="0"/>
              <a:t>);</a:t>
            </a:r>
          </a:p>
          <a:p>
            <a:pPr>
              <a:buNone/>
            </a:pPr>
            <a:r>
              <a:rPr lang="en-US" b="1" dirty="0" smtClean="0"/>
              <a:t>}</a:t>
            </a:r>
          </a:p>
          <a:p>
            <a:pPr>
              <a:buNone/>
            </a:pPr>
            <a:r>
              <a:rPr lang="en-US" b="1" dirty="0" smtClean="0"/>
              <a:t>void main()</a:t>
            </a:r>
          </a:p>
          <a:p>
            <a:pPr>
              <a:buNone/>
            </a:pPr>
            <a:r>
              <a:rPr lang="en-US" b="1" dirty="0" smtClean="0"/>
              <a:t>{</a:t>
            </a:r>
          </a:p>
          <a:p>
            <a:pPr>
              <a:buNone/>
            </a:pPr>
            <a:r>
              <a:rPr lang="en-US" b="1" dirty="0" smtClean="0"/>
              <a:t>clrscr();</a:t>
            </a:r>
          </a:p>
          <a:p>
            <a:pPr>
              <a:buNone/>
            </a:pPr>
            <a:r>
              <a:rPr lang="en-US" b="1" dirty="0" smtClean="0"/>
              <a:t>printf("\</a:t>
            </a:r>
            <a:r>
              <a:rPr lang="en-US" b="1" dirty="0" err="1" smtClean="0"/>
              <a:t>nThis</a:t>
            </a:r>
            <a:r>
              <a:rPr lang="en-US" b="1" dirty="0" smtClean="0"/>
              <a:t> is main where m=%</a:t>
            </a:r>
            <a:r>
              <a:rPr lang="en-US" b="1" dirty="0" err="1" smtClean="0"/>
              <a:t>d",m</a:t>
            </a:r>
            <a:r>
              <a:rPr lang="en-US" b="1" dirty="0" smtClean="0"/>
              <a:t>);</a:t>
            </a:r>
          </a:p>
          <a:p>
            <a:pPr>
              <a:buNone/>
            </a:pPr>
            <a:r>
              <a:rPr lang="en-US" b="1" dirty="0" smtClean="0"/>
              <a:t>fun1();</a:t>
            </a:r>
          </a:p>
          <a:p>
            <a:pPr>
              <a:buNone/>
            </a:pPr>
            <a:r>
              <a:rPr lang="en-US" b="1" dirty="0" smtClean="0"/>
              <a:t>fun2();</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spd="slow">
    <p:pull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buNone/>
            </a:pPr>
            <a:r>
              <a:rPr lang="en-US" sz="3600" b="1" dirty="0" smtClean="0"/>
              <a:t>//file2.c saved in C:\TC\BIN</a:t>
            </a:r>
          </a:p>
          <a:p>
            <a:pPr>
              <a:buNone/>
            </a:pPr>
            <a:r>
              <a:rPr lang="en-US" b="1" dirty="0" smtClean="0">
                <a:solidFill>
                  <a:srgbClr val="FF0000"/>
                </a:solidFill>
              </a:rPr>
              <a:t>extern</a:t>
            </a:r>
            <a:r>
              <a:rPr lang="en-US" b="1" dirty="0" smtClean="0"/>
              <a:t> int m;</a:t>
            </a:r>
          </a:p>
          <a:p>
            <a:pPr>
              <a:buNone/>
            </a:pPr>
            <a:r>
              <a:rPr lang="en-US" b="1" dirty="0" smtClean="0"/>
              <a:t>void fun2()</a:t>
            </a:r>
          </a:p>
          <a:p>
            <a:pPr>
              <a:buNone/>
            </a:pPr>
            <a:r>
              <a:rPr lang="en-US" b="1" dirty="0" smtClean="0"/>
              <a:t>{</a:t>
            </a:r>
          </a:p>
          <a:p>
            <a:pPr>
              <a:buNone/>
            </a:pPr>
            <a:r>
              <a:rPr lang="en-US" b="1" dirty="0" smtClean="0"/>
              <a:t>m=2;</a:t>
            </a:r>
          </a:p>
          <a:p>
            <a:pPr>
              <a:buNone/>
            </a:pPr>
            <a:r>
              <a:rPr lang="en-US" b="1" dirty="0" smtClean="0"/>
              <a:t>printf("\n This is fun2 in file2.c where m=%d", m);</a:t>
            </a:r>
          </a:p>
          <a:p>
            <a:pPr>
              <a:buNone/>
            </a:pPr>
            <a:r>
              <a:rPr lang="en-US" b="1" dirty="0" smtClean="0"/>
              <a:t>}</a:t>
            </a:r>
          </a:p>
          <a:p>
            <a:pPr>
              <a:buNone/>
            </a:pPr>
            <a:endParaRPr lang="en-US" b="1" dirty="0" smtClean="0"/>
          </a:p>
          <a:p>
            <a:pPr algn="just">
              <a:buNone/>
            </a:pPr>
            <a:r>
              <a:rPr lang="en-US" b="1" dirty="0" smtClean="0"/>
              <a:t>/*A multifile global variable should be declared without the </a:t>
            </a:r>
            <a:r>
              <a:rPr lang="en-US" b="1" i="1" dirty="0" smtClean="0"/>
              <a:t>extern</a:t>
            </a:r>
            <a:r>
              <a:rPr lang="en-US" b="1" dirty="0" smtClean="0"/>
              <a:t> keyword in one (and only one) of the files*/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slow">
    <p:pull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4953000" cy="914400"/>
          </a:xfrm>
        </p:spPr>
        <p:txBody>
          <a:bodyPr/>
          <a:lstStyle/>
          <a:p>
            <a:r>
              <a:rPr lang="en-US" dirty="0" smtClean="0"/>
              <a:t>Static Variable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r>
              <a:rPr lang="en-US" dirty="0" smtClean="0"/>
              <a:t>As the name suggests, the value of static variables persists till the end of the program.</a:t>
            </a:r>
          </a:p>
          <a:p>
            <a:pPr algn="just"/>
            <a:r>
              <a:rPr lang="en-US" dirty="0" smtClean="0"/>
              <a:t>A variable is declared static using the keyword </a:t>
            </a:r>
            <a:r>
              <a:rPr lang="en-US" i="1" dirty="0" smtClean="0"/>
              <a:t>static</a:t>
            </a:r>
            <a:r>
              <a:rPr lang="en-US" dirty="0" smtClean="0"/>
              <a:t>:</a:t>
            </a:r>
          </a:p>
          <a:p>
            <a:pPr algn="just">
              <a:buNone/>
            </a:pPr>
            <a:r>
              <a:rPr lang="en-US" dirty="0" smtClean="0"/>
              <a:t>			</a:t>
            </a:r>
            <a:r>
              <a:rPr lang="en-US" dirty="0" smtClean="0">
                <a:solidFill>
                  <a:srgbClr val="C00000"/>
                </a:solidFill>
              </a:rPr>
              <a:t>static int x;</a:t>
            </a:r>
          </a:p>
          <a:p>
            <a:pPr algn="just"/>
            <a:r>
              <a:rPr lang="en-US" dirty="0" smtClean="0"/>
              <a:t>A static variable may be either an internal type or an external type, depending on the place of declaration.</a:t>
            </a:r>
          </a:p>
          <a:p>
            <a:pPr algn="just"/>
            <a:r>
              <a:rPr lang="en-US" dirty="0" smtClean="0">
                <a:solidFill>
                  <a:srgbClr val="FF0000"/>
                </a:solidFill>
              </a:rPr>
              <a:t>Initial value:</a:t>
            </a:r>
            <a:r>
              <a:rPr lang="en-US" dirty="0" smtClean="0"/>
              <a:t> zero (initialized only once)</a:t>
            </a:r>
          </a:p>
          <a:p>
            <a:pPr algn="just"/>
            <a:r>
              <a:rPr lang="en-US" dirty="0" smtClean="0">
                <a:solidFill>
                  <a:srgbClr val="FF0000"/>
                </a:solidFill>
              </a:rPr>
              <a:t>Scope:</a:t>
            </a:r>
            <a:r>
              <a:rPr lang="en-US" dirty="0" smtClean="0"/>
              <a:t> local (within the function) or global (within the program (single file))</a:t>
            </a:r>
          </a:p>
          <a:p>
            <a:pPr algn="just"/>
            <a:r>
              <a:rPr lang="en-US" dirty="0" smtClean="0">
                <a:solidFill>
                  <a:srgbClr val="FF0000"/>
                </a:solidFill>
              </a:rPr>
              <a:t>Lifetime:</a:t>
            </a:r>
            <a:r>
              <a:rPr lang="en-US" dirty="0" smtClean="0"/>
              <a:t> throughout the program for local as well as global static variables</a:t>
            </a:r>
          </a:p>
          <a:p>
            <a:pPr algn="just"/>
            <a:endParaRPr lang="en-US" dirty="0" smtClean="0"/>
          </a:p>
        </p:txBody>
      </p:sp>
      <p:sp>
        <p:nvSpPr>
          <p:cNvPr id="4" name="Footer Placeholder 3"/>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slow">
    <p:pull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5791200" cy="914400"/>
          </a:xfrm>
        </p:spPr>
        <p:txBody>
          <a:bodyPr/>
          <a:lstStyle/>
          <a:p>
            <a:r>
              <a:rPr lang="en-US" dirty="0" smtClean="0"/>
              <a:t>Static Variable…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buNone/>
            </a:pPr>
            <a:r>
              <a:rPr lang="en-US" dirty="0" smtClean="0"/>
              <a:t>Q.1) What is the difference between internal </a:t>
            </a:r>
            <a:r>
              <a:rPr lang="en-US" i="1" dirty="0" smtClean="0"/>
              <a:t>static</a:t>
            </a:r>
            <a:r>
              <a:rPr lang="en-US" dirty="0" smtClean="0"/>
              <a:t> variable and </a:t>
            </a:r>
            <a:r>
              <a:rPr lang="en-US" i="1" dirty="0" smtClean="0"/>
              <a:t>auto</a:t>
            </a:r>
            <a:r>
              <a:rPr lang="en-US" dirty="0" smtClean="0"/>
              <a:t> variable?</a:t>
            </a:r>
          </a:p>
          <a:p>
            <a:pPr algn="just">
              <a:buNone/>
            </a:pPr>
            <a:r>
              <a:rPr lang="en-US" dirty="0" err="1" smtClean="0"/>
              <a:t>Ans</a:t>
            </a:r>
            <a:r>
              <a:rPr lang="en-US" dirty="0" smtClean="0"/>
              <a:t>: The lifetime of internal static variables is throughout the program. So they retain values between function calls. Also internal static variables are initialized only once. </a:t>
            </a:r>
          </a:p>
          <a:p>
            <a:pPr algn="just">
              <a:buNone/>
            </a:pPr>
            <a:endParaRPr lang="en-US" dirty="0" smtClean="0"/>
          </a:p>
          <a:p>
            <a:pPr algn="just">
              <a:buNone/>
            </a:pPr>
            <a:r>
              <a:rPr lang="en-US" dirty="0" smtClean="0"/>
              <a:t>Q.2) What is the difference between external </a:t>
            </a:r>
            <a:r>
              <a:rPr lang="en-US" i="1" dirty="0" smtClean="0"/>
              <a:t>static</a:t>
            </a:r>
            <a:r>
              <a:rPr lang="en-US" dirty="0" smtClean="0"/>
              <a:t> variable and </a:t>
            </a:r>
            <a:r>
              <a:rPr lang="en-US" i="1" dirty="0" smtClean="0"/>
              <a:t>extern</a:t>
            </a:r>
            <a:r>
              <a:rPr lang="en-US" dirty="0" smtClean="0"/>
              <a:t> variable?</a:t>
            </a:r>
          </a:p>
          <a:p>
            <a:pPr algn="just">
              <a:buNone/>
            </a:pPr>
            <a:r>
              <a:rPr lang="en-US" dirty="0" err="1" smtClean="0"/>
              <a:t>Ans</a:t>
            </a:r>
            <a:r>
              <a:rPr lang="en-US" dirty="0" smtClean="0"/>
              <a:t>: The static external variable is available only within the file where it is defined whereas external variable can be accessed by other files as well.</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a function through main()</a:t>
            </a:r>
            <a:endParaRPr lang="en-US" dirty="0"/>
          </a:p>
        </p:txBody>
      </p:sp>
      <p:sp>
        <p:nvSpPr>
          <p:cNvPr id="3" name="Content Placeholder 2"/>
          <p:cNvSpPr>
            <a:spLocks noGrp="1"/>
          </p:cNvSpPr>
          <p:nvPr>
            <p:ph idx="1"/>
          </p:nvPr>
        </p:nvSpPr>
        <p:spPr/>
        <p:txBody>
          <a:bodyPr/>
          <a:lstStyle/>
          <a:p>
            <a:pPr algn="just"/>
            <a:r>
              <a:rPr lang="en-US" dirty="0" smtClean="0"/>
              <a:t>A function can be called by specifying the function’s name, followed by a list of arguments enclosed in parentheses and separated by commas.</a:t>
            </a:r>
          </a:p>
          <a:p>
            <a:pPr algn="just"/>
            <a:r>
              <a:rPr lang="en-US" dirty="0" smtClean="0"/>
              <a:t>For example, the function add() can be called with two arguments from main() function as: </a:t>
            </a:r>
          </a:p>
          <a:p>
            <a:pPr algn="just">
              <a:buNone/>
            </a:pPr>
            <a:r>
              <a:rPr lang="en-US" dirty="0" smtClean="0">
                <a:solidFill>
                  <a:srgbClr val="FF0000"/>
                </a:solidFill>
              </a:rPr>
              <a:t>				add(a, b);</a:t>
            </a:r>
          </a:p>
          <a:p>
            <a:pPr algn="just"/>
            <a:r>
              <a:rPr lang="en-US" dirty="0" smtClean="0"/>
              <a:t>These arguments appearing in the function call are called </a:t>
            </a:r>
            <a:r>
              <a:rPr lang="en-US" i="1" dirty="0" smtClean="0">
                <a:solidFill>
                  <a:srgbClr val="FF0000"/>
                </a:solidFill>
              </a:rPr>
              <a:t>actual arguments</a:t>
            </a:r>
            <a:r>
              <a:rPr lang="en-US" dirty="0" smtClean="0"/>
              <a:t> or </a:t>
            </a:r>
            <a:r>
              <a:rPr lang="en-US" i="1" dirty="0" smtClean="0">
                <a:solidFill>
                  <a:srgbClr val="FF0000"/>
                </a:solidFill>
              </a:rPr>
              <a:t>actual parameters</a:t>
            </a:r>
            <a:r>
              <a:rPr lang="en-US" dirty="0" smtClean="0"/>
              <a:t>.</a:t>
            </a:r>
          </a:p>
          <a:p>
            <a:pPr algn="just"/>
            <a:r>
              <a:rPr lang="en-US" dirty="0" smtClean="0"/>
              <a:t>In this case, main() is called </a:t>
            </a:r>
            <a:r>
              <a:rPr lang="en-US" dirty="0" smtClean="0">
                <a:solidFill>
                  <a:srgbClr val="C00000"/>
                </a:solidFill>
              </a:rPr>
              <a:t>calling function</a:t>
            </a:r>
            <a:r>
              <a:rPr lang="en-US" dirty="0" smtClean="0"/>
              <a:t> and add() is called </a:t>
            </a:r>
            <a:r>
              <a:rPr lang="en-US" dirty="0" err="1" smtClean="0">
                <a:solidFill>
                  <a:srgbClr val="C00000"/>
                </a:solidFill>
              </a:rPr>
              <a:t>called</a:t>
            </a:r>
            <a:r>
              <a:rPr lang="en-US" dirty="0" smtClean="0">
                <a:solidFill>
                  <a:srgbClr val="C00000"/>
                </a:solidFill>
              </a:rPr>
              <a:t> function</a:t>
            </a:r>
            <a:r>
              <a:rPr lang="en-US" dirty="0" smtClean="0"/>
              <a:t>.</a:t>
            </a:r>
          </a:p>
          <a:p>
            <a:pPr algn="just"/>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slow">
    <p:pull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numCol="2">
            <a:normAutofit lnSpcReduction="10000"/>
          </a:bodyPr>
          <a:lstStyle/>
          <a:p>
            <a:pPr>
              <a:buNone/>
            </a:pPr>
            <a:r>
              <a:rPr lang="en-US" sz="1800" b="1" dirty="0" smtClean="0"/>
              <a:t>#include &lt;stdio.h&gt;</a:t>
            </a:r>
          </a:p>
          <a:p>
            <a:pPr>
              <a:buNone/>
            </a:pPr>
            <a:r>
              <a:rPr lang="en-US" sz="1800" b="1" dirty="0" smtClean="0"/>
              <a:t>#include &lt;conio.h&gt;</a:t>
            </a:r>
          </a:p>
          <a:p>
            <a:pPr>
              <a:buNone/>
            </a:pPr>
            <a:r>
              <a:rPr lang="en-US" sz="1800" b="1" dirty="0" smtClean="0"/>
              <a:t>void stat()</a:t>
            </a:r>
          </a:p>
          <a:p>
            <a:pPr>
              <a:buNone/>
            </a:pPr>
            <a:r>
              <a:rPr lang="en-US" sz="1800" b="1" dirty="0" smtClean="0"/>
              <a:t>{</a:t>
            </a:r>
          </a:p>
          <a:p>
            <a:pPr>
              <a:buNone/>
            </a:pPr>
            <a:r>
              <a:rPr lang="en-US" sz="1800" b="1" dirty="0" smtClean="0"/>
              <a:t>int x=0;</a:t>
            </a:r>
          </a:p>
          <a:p>
            <a:pPr>
              <a:buNone/>
            </a:pPr>
            <a:r>
              <a:rPr lang="en-US" sz="1800" b="1" dirty="0" smtClean="0"/>
              <a:t>x=x+1;</a:t>
            </a:r>
          </a:p>
          <a:p>
            <a:pPr>
              <a:buNone/>
            </a:pPr>
            <a:r>
              <a:rPr lang="en-US" sz="1800" b="1" dirty="0" smtClean="0"/>
              <a:t>printf("x=%d\n", x);</a:t>
            </a:r>
          </a:p>
          <a:p>
            <a:pPr>
              <a:buNone/>
            </a:pPr>
            <a:r>
              <a:rPr lang="en-US" sz="1800" b="1" dirty="0" smtClean="0"/>
              <a:t>}</a:t>
            </a:r>
          </a:p>
          <a:p>
            <a:pPr>
              <a:buNone/>
            </a:pPr>
            <a:r>
              <a:rPr lang="en-US" sz="1800" b="1" dirty="0" smtClean="0"/>
              <a:t>void main()</a:t>
            </a:r>
          </a:p>
          <a:p>
            <a:pPr>
              <a:buNone/>
            </a:pPr>
            <a:r>
              <a:rPr lang="en-US" sz="1800" b="1" dirty="0" smtClean="0"/>
              <a:t>{</a:t>
            </a:r>
          </a:p>
          <a:p>
            <a:pPr>
              <a:buNone/>
            </a:pPr>
            <a:r>
              <a:rPr lang="en-US" sz="1800" b="1" dirty="0" smtClean="0"/>
              <a:t>int i;</a:t>
            </a:r>
          </a:p>
          <a:p>
            <a:pPr>
              <a:buNone/>
            </a:pPr>
            <a:r>
              <a:rPr lang="en-US" sz="1800" b="1" dirty="0" smtClean="0"/>
              <a:t>clrscr();</a:t>
            </a:r>
          </a:p>
          <a:p>
            <a:pPr>
              <a:buNone/>
            </a:pPr>
            <a:r>
              <a:rPr lang="en-US" sz="1800" b="1" dirty="0" smtClean="0"/>
              <a:t>for(i=1;i&lt;=3;i++)</a:t>
            </a:r>
          </a:p>
          <a:p>
            <a:pPr>
              <a:buNone/>
            </a:pPr>
            <a:r>
              <a:rPr lang="en-US" sz="1800" b="1" dirty="0" smtClean="0"/>
              <a:t>	stat();</a:t>
            </a:r>
          </a:p>
          <a:p>
            <a:pPr>
              <a:buNone/>
            </a:pPr>
            <a:r>
              <a:rPr lang="en-US" sz="1800" b="1" dirty="0" smtClean="0"/>
              <a:t>getch();</a:t>
            </a:r>
          </a:p>
          <a:p>
            <a:pPr>
              <a:buNone/>
            </a:pPr>
            <a:r>
              <a:rPr lang="en-US" sz="1800" b="1" dirty="0" smtClean="0"/>
              <a:t>}</a:t>
            </a:r>
          </a:p>
          <a:p>
            <a:pPr>
              <a:buNone/>
            </a:pPr>
            <a:endParaRPr lang="en-US" sz="1800" b="1" dirty="0" smtClean="0"/>
          </a:p>
          <a:p>
            <a:pPr>
              <a:buNone/>
            </a:pPr>
            <a:endParaRPr lang="en-US" sz="1800" b="1" dirty="0" smtClean="0"/>
          </a:p>
          <a:p>
            <a:pPr>
              <a:buNone/>
            </a:pPr>
            <a:r>
              <a:rPr lang="en-US" sz="1800" b="1" dirty="0" smtClean="0"/>
              <a:t>#include &lt;stdio.h&gt;</a:t>
            </a:r>
          </a:p>
          <a:p>
            <a:pPr>
              <a:buNone/>
            </a:pPr>
            <a:r>
              <a:rPr lang="en-US" sz="1800" b="1" dirty="0" smtClean="0"/>
              <a:t>#include &lt;conio.h&gt;</a:t>
            </a:r>
          </a:p>
          <a:p>
            <a:pPr>
              <a:buNone/>
            </a:pPr>
            <a:r>
              <a:rPr lang="en-US" sz="1800" b="1" dirty="0" smtClean="0"/>
              <a:t>void stat()</a:t>
            </a:r>
          </a:p>
          <a:p>
            <a:pPr>
              <a:buNone/>
            </a:pPr>
            <a:r>
              <a:rPr lang="en-US" sz="1800" b="1" dirty="0" smtClean="0"/>
              <a:t>{</a:t>
            </a:r>
          </a:p>
          <a:p>
            <a:pPr>
              <a:buNone/>
            </a:pPr>
            <a:r>
              <a:rPr lang="en-US" sz="1800" b="1" dirty="0" smtClean="0"/>
              <a:t>static int x=0;</a:t>
            </a:r>
          </a:p>
          <a:p>
            <a:pPr>
              <a:buNone/>
            </a:pPr>
            <a:r>
              <a:rPr lang="en-US" sz="1800" b="1" dirty="0" smtClean="0"/>
              <a:t>x=x+1;</a:t>
            </a:r>
          </a:p>
          <a:p>
            <a:pPr>
              <a:buNone/>
            </a:pPr>
            <a:r>
              <a:rPr lang="en-US" sz="1800" b="1" dirty="0" smtClean="0"/>
              <a:t>printf("x=%d\n", x);</a:t>
            </a:r>
          </a:p>
          <a:p>
            <a:pPr>
              <a:buNone/>
            </a:pPr>
            <a:r>
              <a:rPr lang="en-US" sz="1800" b="1" dirty="0" smtClean="0"/>
              <a:t>}</a:t>
            </a:r>
          </a:p>
          <a:p>
            <a:pPr>
              <a:buNone/>
            </a:pPr>
            <a:r>
              <a:rPr lang="en-US" sz="1800" b="1" dirty="0" smtClean="0"/>
              <a:t>void main()</a:t>
            </a:r>
          </a:p>
          <a:p>
            <a:pPr>
              <a:buNone/>
            </a:pPr>
            <a:r>
              <a:rPr lang="en-US" sz="1800" b="1" dirty="0" smtClean="0"/>
              <a:t>{</a:t>
            </a:r>
          </a:p>
          <a:p>
            <a:pPr>
              <a:buNone/>
            </a:pPr>
            <a:r>
              <a:rPr lang="en-US" sz="1800" b="1" dirty="0" smtClean="0"/>
              <a:t>int i;</a:t>
            </a:r>
          </a:p>
          <a:p>
            <a:pPr>
              <a:buNone/>
            </a:pPr>
            <a:r>
              <a:rPr lang="en-US" sz="1800" b="1" dirty="0" smtClean="0"/>
              <a:t>clrscr();</a:t>
            </a:r>
          </a:p>
          <a:p>
            <a:pPr>
              <a:buNone/>
            </a:pPr>
            <a:r>
              <a:rPr lang="en-US" sz="1800" b="1" dirty="0" smtClean="0"/>
              <a:t>for(i=1;i&lt;=3;i++)</a:t>
            </a:r>
          </a:p>
          <a:p>
            <a:pPr>
              <a:buNone/>
            </a:pPr>
            <a:r>
              <a:rPr lang="en-US" sz="1800" b="1" dirty="0" smtClean="0"/>
              <a:t>	stat();</a:t>
            </a:r>
          </a:p>
          <a:p>
            <a:pPr>
              <a:buNone/>
            </a:pPr>
            <a:r>
              <a:rPr lang="en-US" sz="1800" b="1" dirty="0" smtClean="0"/>
              <a:t>getch();</a:t>
            </a:r>
          </a:p>
          <a:p>
            <a:pPr>
              <a:buNone/>
            </a:pPr>
            <a:r>
              <a:rPr lang="en-US" sz="1800" b="1" dirty="0" smtClean="0"/>
              <a:t>}</a:t>
            </a:r>
          </a:p>
          <a:p>
            <a:pPr>
              <a:buNone/>
            </a:pPr>
            <a:endParaRPr lang="en-US" sz="1800" b="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dirty="0"/>
          </a:p>
        </p:txBody>
      </p:sp>
    </p:spTree>
  </p:cSld>
  <p:clrMapOvr>
    <a:masterClrMapping/>
  </p:clrMapOvr>
  <p:transition spd="slow">
    <p:pull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 Problem</a:t>
            </a:r>
            <a:endParaRPr lang="en-US" dirty="0"/>
          </a:p>
        </p:txBody>
      </p:sp>
      <p:sp>
        <p:nvSpPr>
          <p:cNvPr id="3" name="Content Placeholder 2"/>
          <p:cNvSpPr>
            <a:spLocks noGrp="1"/>
          </p:cNvSpPr>
          <p:nvPr>
            <p:ph idx="1"/>
          </p:nvPr>
        </p:nvSpPr>
        <p:spPr/>
        <p:txBody>
          <a:bodyPr/>
          <a:lstStyle/>
          <a:p>
            <a:pPr algn="just"/>
            <a:r>
              <a:rPr lang="en-US" dirty="0" smtClean="0"/>
              <a:t>Write a program to display the reverse of a number using recursion.</a:t>
            </a:r>
          </a:p>
          <a:p>
            <a:pPr lvl="1" algn="just">
              <a:buFont typeface="Wingdings" pitchFamily="2" charset="2"/>
              <a:buChar char="v"/>
            </a:pPr>
            <a:r>
              <a:rPr lang="en-US" dirty="0" smtClean="0"/>
              <a:t>Take a look at </a:t>
            </a:r>
            <a:r>
              <a:rPr lang="en-US" i="1" dirty="0" smtClean="0">
                <a:solidFill>
                  <a:srgbClr val="FF0000"/>
                </a:solidFill>
              </a:rPr>
              <a:t>static</a:t>
            </a:r>
            <a:r>
              <a:rPr lang="en-US" i="1" dirty="0" smtClean="0"/>
              <a:t> </a:t>
            </a:r>
            <a:r>
              <a:rPr lang="en-US" dirty="0" smtClean="0"/>
              <a:t>variable use in </a:t>
            </a:r>
            <a:r>
              <a:rPr lang="en-US" i="1" dirty="0" smtClean="0"/>
              <a:t>recursion</a:t>
            </a:r>
          </a:p>
          <a:p>
            <a:pPr lvl="2" algn="just"/>
            <a:endParaRPr lang="en-US" dirty="0"/>
          </a:p>
        </p:txBody>
      </p:sp>
      <p:sp>
        <p:nvSpPr>
          <p:cNvPr id="4" name="Footer Placeholder 3"/>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spd="slow">
    <p:pull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fontScale="55000" lnSpcReduction="20000"/>
          </a:bodyPr>
          <a:lstStyle/>
          <a:p>
            <a:pPr>
              <a:buNone/>
            </a:pPr>
            <a:r>
              <a:rPr lang="en-US" b="1" dirty="0" smtClean="0"/>
              <a:t>int rev(int);</a:t>
            </a:r>
          </a:p>
          <a:p>
            <a:pPr>
              <a:buNone/>
            </a:pPr>
            <a:r>
              <a:rPr lang="en-US" b="1" dirty="0" smtClean="0"/>
              <a:t>void main()</a:t>
            </a:r>
          </a:p>
          <a:p>
            <a:pPr>
              <a:buNone/>
            </a:pPr>
            <a:r>
              <a:rPr lang="en-US" b="1" dirty="0" smtClean="0"/>
              <a:t>{</a:t>
            </a:r>
          </a:p>
          <a:p>
            <a:pPr>
              <a:buNone/>
            </a:pPr>
            <a:r>
              <a:rPr lang="en-US" b="1" dirty="0" smtClean="0"/>
              <a:t>int n, r;</a:t>
            </a:r>
          </a:p>
          <a:p>
            <a:pPr>
              <a:buNone/>
            </a:pPr>
            <a:r>
              <a:rPr lang="en-US" b="1" dirty="0" smtClean="0"/>
              <a:t>clrscr();</a:t>
            </a:r>
          </a:p>
          <a:p>
            <a:pPr>
              <a:buNone/>
            </a:pPr>
            <a:r>
              <a:rPr lang="en-US" b="1" dirty="0" smtClean="0"/>
              <a:t>printf("\n Enter number you want to reverse:");</a:t>
            </a:r>
          </a:p>
          <a:p>
            <a:pPr>
              <a:buNone/>
            </a:pPr>
            <a:r>
              <a:rPr lang="en-US" b="1" dirty="0" smtClean="0"/>
              <a:t>scanf("%d", &amp;n);</a:t>
            </a:r>
          </a:p>
          <a:p>
            <a:pPr>
              <a:buNone/>
            </a:pPr>
            <a:r>
              <a:rPr lang="en-US" b="1" dirty="0" smtClean="0"/>
              <a:t>r=rev(n);</a:t>
            </a:r>
          </a:p>
          <a:p>
            <a:pPr>
              <a:buNone/>
            </a:pPr>
            <a:r>
              <a:rPr lang="en-US" b="1" dirty="0" smtClean="0"/>
              <a:t>printf("\n The reverse of the number is:%d", r);</a:t>
            </a:r>
          </a:p>
          <a:p>
            <a:pPr>
              <a:buNone/>
            </a:pPr>
            <a:r>
              <a:rPr lang="en-US" b="1" dirty="0" smtClean="0"/>
              <a:t>getch();</a:t>
            </a:r>
          </a:p>
          <a:p>
            <a:pPr>
              <a:buNone/>
            </a:pPr>
            <a:r>
              <a:rPr lang="en-US" b="1" dirty="0" smtClean="0"/>
              <a:t>}</a:t>
            </a:r>
          </a:p>
          <a:p>
            <a:pPr>
              <a:buNone/>
            </a:pPr>
            <a:endParaRPr lang="en-US" b="1" dirty="0" smtClean="0"/>
          </a:p>
          <a:p>
            <a:pPr>
              <a:buNone/>
            </a:pPr>
            <a:r>
              <a:rPr lang="en-US" b="1" dirty="0" smtClean="0"/>
              <a:t>int rev(int num)</a:t>
            </a:r>
          </a:p>
          <a:p>
            <a:pPr>
              <a:buNone/>
            </a:pPr>
            <a:r>
              <a:rPr lang="en-US" b="1" dirty="0" smtClean="0"/>
              <a:t>{</a:t>
            </a:r>
          </a:p>
          <a:p>
            <a:pPr>
              <a:buNone/>
            </a:pPr>
            <a:r>
              <a:rPr lang="en-US" b="1" dirty="0" smtClean="0"/>
              <a:t>static int sum=0; 		//sum should retain its previous value</a:t>
            </a:r>
          </a:p>
          <a:p>
            <a:pPr>
              <a:buNone/>
            </a:pPr>
            <a:r>
              <a:rPr lang="en-US" b="1" dirty="0" smtClean="0"/>
              <a:t>int r;</a:t>
            </a:r>
          </a:p>
          <a:p>
            <a:pPr>
              <a:buNone/>
            </a:pPr>
            <a:r>
              <a:rPr lang="en-US" b="1" dirty="0" smtClean="0"/>
              <a:t>if(num&gt;0)              		//stopping condition</a:t>
            </a:r>
          </a:p>
          <a:p>
            <a:pPr>
              <a:buNone/>
            </a:pPr>
            <a:r>
              <a:rPr lang="en-US" b="1" dirty="0" smtClean="0"/>
              <a:t>	{</a:t>
            </a:r>
          </a:p>
          <a:p>
            <a:pPr>
              <a:buNone/>
            </a:pPr>
            <a:r>
              <a:rPr lang="en-US" b="1" dirty="0" smtClean="0"/>
              <a:t>	r=num%10;</a:t>
            </a:r>
          </a:p>
          <a:p>
            <a:pPr>
              <a:buNone/>
            </a:pPr>
            <a:r>
              <a:rPr lang="en-US" b="1" dirty="0" smtClean="0"/>
              <a:t>	sum=sum*10+r;</a:t>
            </a:r>
          </a:p>
          <a:p>
            <a:pPr>
              <a:buNone/>
            </a:pPr>
            <a:r>
              <a:rPr lang="en-US" b="1" dirty="0" smtClean="0"/>
              <a:t>	rev(num/10); 		//recursive function call</a:t>
            </a:r>
          </a:p>
          <a:p>
            <a:pPr>
              <a:buNone/>
            </a:pPr>
            <a:r>
              <a:rPr lang="en-US" b="1" dirty="0" smtClean="0"/>
              <a:t>	}</a:t>
            </a:r>
          </a:p>
          <a:p>
            <a:pPr>
              <a:buNone/>
            </a:pPr>
            <a:r>
              <a:rPr lang="en-US" b="1" dirty="0" smtClean="0"/>
              <a:t>return sum;</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ransition spd="slow">
    <p:pull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Variable</a:t>
            </a:r>
            <a:endParaRPr lang="en-US" dirty="0"/>
          </a:p>
        </p:txBody>
      </p:sp>
      <p:sp>
        <p:nvSpPr>
          <p:cNvPr id="3" name="Content Placeholder 2"/>
          <p:cNvSpPr>
            <a:spLocks noGrp="1"/>
          </p:cNvSpPr>
          <p:nvPr>
            <p:ph idx="1"/>
          </p:nvPr>
        </p:nvSpPr>
        <p:spPr/>
        <p:txBody>
          <a:bodyPr/>
          <a:lstStyle/>
          <a:p>
            <a:pPr algn="just"/>
            <a:r>
              <a:rPr lang="en-US" dirty="0" smtClean="0"/>
              <a:t>Normally, variables are stored in memory.</a:t>
            </a:r>
          </a:p>
          <a:p>
            <a:pPr algn="just"/>
            <a:r>
              <a:rPr lang="en-US" dirty="0" smtClean="0"/>
              <a:t>However, we can instruct the compiler that a variable should be kept in one of the CPU’s registers, instead of keeping in the memory.</a:t>
            </a:r>
          </a:p>
          <a:p>
            <a:pPr algn="just"/>
            <a:r>
              <a:rPr lang="en-US" dirty="0" smtClean="0"/>
              <a:t>Use: A register access is much faster than a memory access. So keeping frequently accessed variables (e.g. loop control variables) in the register will help faster execution of the program.</a:t>
            </a:r>
          </a:p>
          <a:p>
            <a:pPr algn="just"/>
            <a:r>
              <a:rPr lang="en-US" dirty="0" smtClean="0"/>
              <a:t>A register variable is declared using </a:t>
            </a:r>
            <a:r>
              <a:rPr lang="en-US" i="1" dirty="0" smtClean="0"/>
              <a:t>register</a:t>
            </a:r>
            <a:r>
              <a:rPr lang="en-US" dirty="0" smtClean="0"/>
              <a:t> keyword:</a:t>
            </a:r>
          </a:p>
          <a:p>
            <a:pPr algn="just"/>
            <a:r>
              <a:rPr lang="en-US" dirty="0" smtClean="0"/>
              <a:t>Example:		</a:t>
            </a:r>
            <a:r>
              <a:rPr lang="en-US" i="1" dirty="0" smtClean="0">
                <a:solidFill>
                  <a:srgbClr val="FF0000"/>
                </a:solidFill>
              </a:rPr>
              <a:t>register int i;</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ransition spd="slow">
    <p:pull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Variable…</a:t>
            </a:r>
            <a:endParaRPr lang="en-US" dirty="0"/>
          </a:p>
        </p:txBody>
      </p:sp>
      <p:sp>
        <p:nvSpPr>
          <p:cNvPr id="3" name="Content Placeholder 2"/>
          <p:cNvSpPr>
            <a:spLocks noGrp="1"/>
          </p:cNvSpPr>
          <p:nvPr>
            <p:ph idx="1"/>
          </p:nvPr>
        </p:nvSpPr>
        <p:spPr/>
        <p:txBody>
          <a:bodyPr>
            <a:normAutofit/>
          </a:bodyPr>
          <a:lstStyle/>
          <a:p>
            <a:pPr algn="just"/>
            <a:r>
              <a:rPr lang="en-US" dirty="0" smtClean="0"/>
              <a:t>Register variables are always declared inside a function or block.</a:t>
            </a:r>
          </a:p>
          <a:p>
            <a:pPr algn="just"/>
            <a:r>
              <a:rPr lang="en-US" dirty="0" smtClean="0"/>
              <a:t>They are allocated space upon entry to a block; and the storage is freed when the block is exited.</a:t>
            </a:r>
          </a:p>
          <a:p>
            <a:pPr algn="just"/>
            <a:r>
              <a:rPr lang="en-US" dirty="0" smtClean="0">
                <a:solidFill>
                  <a:srgbClr val="FF0000"/>
                </a:solidFill>
              </a:rPr>
              <a:t>Initial value:</a:t>
            </a:r>
            <a:r>
              <a:rPr lang="en-US" dirty="0" smtClean="0"/>
              <a:t> garbage</a:t>
            </a:r>
          </a:p>
          <a:p>
            <a:pPr algn="just"/>
            <a:r>
              <a:rPr lang="en-US" dirty="0" smtClean="0">
                <a:solidFill>
                  <a:srgbClr val="FF0000"/>
                </a:solidFill>
              </a:rPr>
              <a:t>Scope:</a:t>
            </a:r>
            <a:r>
              <a:rPr lang="en-US" dirty="0" smtClean="0"/>
              <a:t> only in that function or block</a:t>
            </a:r>
          </a:p>
          <a:p>
            <a:pPr algn="just"/>
            <a:r>
              <a:rPr lang="en-US" dirty="0" smtClean="0">
                <a:solidFill>
                  <a:srgbClr val="FF0000"/>
                </a:solidFill>
              </a:rPr>
              <a:t>Lifetime:</a:t>
            </a:r>
            <a:r>
              <a:rPr lang="en-US" dirty="0" smtClean="0"/>
              <a:t> until end of function or block</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ransition spd="slow">
    <p:pull di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register int i;</a:t>
            </a:r>
          </a:p>
          <a:p>
            <a:pPr>
              <a:buNone/>
            </a:pPr>
            <a:r>
              <a:rPr lang="en-US" dirty="0" smtClean="0"/>
              <a:t>clrscr();</a:t>
            </a:r>
          </a:p>
          <a:p>
            <a:pPr>
              <a:buNone/>
            </a:pPr>
            <a:r>
              <a:rPr lang="en-US" dirty="0" smtClean="0"/>
              <a:t>for(i=1;i&lt;100;i++)</a:t>
            </a:r>
          </a:p>
          <a:p>
            <a:pPr>
              <a:buNone/>
            </a:pPr>
            <a:r>
              <a:rPr lang="en-US" dirty="0" smtClean="0"/>
              <a:t>	printf(" %d\t", i);</a:t>
            </a:r>
          </a:p>
          <a:p>
            <a:pPr>
              <a:buNone/>
            </a:pPr>
            <a:r>
              <a:rPr lang="en-US" dirty="0" smtClean="0"/>
              <a:t>getch();</a:t>
            </a:r>
          </a:p>
          <a:p>
            <a:pPr>
              <a:buNone/>
            </a:pP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ransition spd="slow">
    <p:pull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Array to a Function</a:t>
            </a:r>
            <a:endParaRPr lang="en-US" dirty="0"/>
          </a:p>
        </p:txBody>
      </p:sp>
      <p:sp>
        <p:nvSpPr>
          <p:cNvPr id="3" name="Content Placeholder 2"/>
          <p:cNvSpPr>
            <a:spLocks noGrp="1"/>
          </p:cNvSpPr>
          <p:nvPr>
            <p:ph idx="1"/>
          </p:nvPr>
        </p:nvSpPr>
        <p:spPr/>
        <p:txBody>
          <a:bodyPr>
            <a:normAutofit/>
          </a:bodyPr>
          <a:lstStyle/>
          <a:p>
            <a:pPr algn="just"/>
            <a:r>
              <a:rPr lang="en-US" dirty="0" smtClean="0"/>
              <a:t>It is possible to pass the value of an array element or an entire array as an argument to a function.</a:t>
            </a:r>
          </a:p>
          <a:p>
            <a:pPr algn="just"/>
            <a:r>
              <a:rPr lang="en-US" dirty="0" smtClean="0"/>
              <a:t>Passing array elements is similar to passing variables except that array subscripts are needed in function call.</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ransition spd="slow">
    <p:pull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buNone/>
            </a:pPr>
            <a:r>
              <a:rPr lang="en-US" dirty="0" smtClean="0"/>
              <a:t>//Passing  elements of an array</a:t>
            </a:r>
          </a:p>
          <a:p>
            <a:pPr>
              <a:buNone/>
            </a:pPr>
            <a:r>
              <a:rPr lang="en-US" dirty="0" smtClean="0"/>
              <a:t>#include &lt;stdio.h&gt;</a:t>
            </a:r>
          </a:p>
          <a:p>
            <a:pPr>
              <a:buNone/>
            </a:pPr>
            <a:r>
              <a:rPr lang="en-US" dirty="0" smtClean="0"/>
              <a:t>#include &lt;conio.h&gt;</a:t>
            </a:r>
          </a:p>
          <a:p>
            <a:pPr>
              <a:buNone/>
            </a:pPr>
            <a:r>
              <a:rPr lang="en-US" dirty="0" smtClean="0"/>
              <a:t>void display(int, int);</a:t>
            </a:r>
          </a:p>
          <a:p>
            <a:pPr>
              <a:buNone/>
            </a:pPr>
            <a:r>
              <a:rPr lang="en-US" dirty="0" smtClean="0"/>
              <a:t>void main()</a:t>
            </a:r>
          </a:p>
          <a:p>
            <a:pPr>
              <a:buNone/>
            </a:pPr>
            <a:r>
              <a:rPr lang="en-US" dirty="0" smtClean="0"/>
              <a:t>{</a:t>
            </a:r>
          </a:p>
          <a:p>
            <a:pPr>
              <a:buNone/>
            </a:pPr>
            <a:r>
              <a:rPr lang="en-US" dirty="0" smtClean="0"/>
              <a:t>int </a:t>
            </a:r>
            <a:r>
              <a:rPr lang="en-US" dirty="0" err="1" smtClean="0"/>
              <a:t>nums</a:t>
            </a:r>
            <a:r>
              <a:rPr lang="en-US" dirty="0" smtClean="0"/>
              <a:t>[5]={1,2,3,4,5};</a:t>
            </a:r>
          </a:p>
          <a:p>
            <a:pPr>
              <a:buNone/>
            </a:pPr>
            <a:r>
              <a:rPr lang="en-US" dirty="0" smtClean="0"/>
              <a:t>clrscr();</a:t>
            </a:r>
          </a:p>
          <a:p>
            <a:pPr>
              <a:buNone/>
            </a:pPr>
            <a:r>
              <a:rPr lang="en-US" dirty="0" smtClean="0"/>
              <a:t>printf("\n The array elements passed are:\n");</a:t>
            </a:r>
          </a:p>
          <a:p>
            <a:pPr>
              <a:buNone/>
            </a:pPr>
            <a:r>
              <a:rPr lang="en-US" dirty="0" smtClean="0"/>
              <a:t>display(</a:t>
            </a:r>
            <a:r>
              <a:rPr lang="en-US" dirty="0" err="1" smtClean="0"/>
              <a:t>nums</a:t>
            </a:r>
            <a:r>
              <a:rPr lang="en-US" dirty="0" smtClean="0"/>
              <a:t>[3], </a:t>
            </a:r>
            <a:r>
              <a:rPr lang="en-US" dirty="0" err="1" smtClean="0"/>
              <a:t>nums</a:t>
            </a:r>
            <a:r>
              <a:rPr lang="en-US" dirty="0" smtClean="0"/>
              <a:t>[4]);</a:t>
            </a:r>
          </a:p>
          <a:p>
            <a:pPr>
              <a:buNone/>
            </a:pPr>
            <a:r>
              <a:rPr lang="en-US" dirty="0" smtClean="0"/>
              <a:t>getch();</a:t>
            </a:r>
          </a:p>
          <a:p>
            <a:pPr>
              <a:buNone/>
            </a:pPr>
            <a:r>
              <a:rPr lang="en-US" dirty="0" smtClean="0"/>
              <a:t>}</a:t>
            </a:r>
          </a:p>
          <a:p>
            <a:pPr>
              <a:buNone/>
            </a:pPr>
            <a:r>
              <a:rPr lang="en-US" dirty="0" smtClean="0"/>
              <a:t>void display(int n, int m)</a:t>
            </a:r>
          </a:p>
          <a:p>
            <a:pPr>
              <a:buNone/>
            </a:pPr>
            <a:r>
              <a:rPr lang="en-US" dirty="0" smtClean="0"/>
              <a:t>{</a:t>
            </a:r>
          </a:p>
          <a:p>
            <a:pPr>
              <a:buNone/>
            </a:pPr>
            <a:r>
              <a:rPr lang="en-US" dirty="0" smtClean="0"/>
              <a:t>printf("%d\t %d", n, m);</a:t>
            </a:r>
          </a:p>
          <a:p>
            <a:pPr>
              <a:buNone/>
            </a:pPr>
            <a:r>
              <a:rPr lang="en-US" dirty="0" smtClean="0"/>
              <a:t>}</a:t>
            </a:r>
          </a:p>
          <a:p>
            <a:pPr>
              <a:buNone/>
            </a:pP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ransition spd="slow">
    <p:pull di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rmAutofit fontScale="90000"/>
          </a:bodyPr>
          <a:lstStyle/>
          <a:p>
            <a:r>
              <a:rPr lang="en-US" dirty="0" smtClean="0"/>
              <a:t>Passing 1-D Array to a Function…</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pPr algn="just"/>
            <a:r>
              <a:rPr lang="en-US" dirty="0" smtClean="0"/>
              <a:t>To pass an entire array to a function, the array name is given without square brackets or subscripts, as an actual argument in function call statement.</a:t>
            </a:r>
          </a:p>
          <a:p>
            <a:pPr algn="just"/>
            <a:r>
              <a:rPr lang="en-US" dirty="0" smtClean="0"/>
              <a:t>In the function definition, the corresponding formal argument must declare an array with a pair of empty square brackets (without specifying the size of the array, although it doesn’t matter) for a </a:t>
            </a:r>
            <a:r>
              <a:rPr lang="en-US" dirty="0" smtClean="0">
                <a:solidFill>
                  <a:srgbClr val="FF0000"/>
                </a:solidFill>
              </a:rPr>
              <a:t>One-Dimensional array</a:t>
            </a:r>
            <a:r>
              <a:rPr lang="en-US" dirty="0" smtClean="0"/>
              <a:t>. </a:t>
            </a:r>
          </a:p>
          <a:p>
            <a:pPr algn="just"/>
            <a:r>
              <a:rPr lang="en-US" dirty="0" smtClean="0"/>
              <a:t>The function prototype must show that the argument is an array.</a:t>
            </a:r>
          </a:p>
          <a:p>
            <a:pPr algn="just"/>
            <a:r>
              <a:rPr lang="en-US" dirty="0" smtClean="0"/>
              <a:t>Syntax for function call:	</a:t>
            </a:r>
            <a:r>
              <a:rPr lang="en-US" i="1" dirty="0" err="1" smtClean="0">
                <a:solidFill>
                  <a:srgbClr val="FF0000"/>
                </a:solidFill>
              </a:rPr>
              <a:t>function_name</a:t>
            </a:r>
            <a:r>
              <a:rPr lang="en-US" i="1" dirty="0" smtClean="0">
                <a:solidFill>
                  <a:srgbClr val="FF0000"/>
                </a:solidFill>
              </a:rPr>
              <a:t>(</a:t>
            </a:r>
            <a:r>
              <a:rPr lang="en-US" i="1" dirty="0" err="1" smtClean="0">
                <a:solidFill>
                  <a:srgbClr val="FF0000"/>
                </a:solidFill>
              </a:rPr>
              <a:t>array_name</a:t>
            </a:r>
            <a:r>
              <a:rPr lang="en-US" i="1" dirty="0" smtClean="0">
                <a:solidFill>
                  <a:srgbClr val="FF0000"/>
                </a:solidFill>
              </a:rPr>
              <a:t>);</a:t>
            </a:r>
          </a:p>
          <a:p>
            <a:pPr algn="just"/>
            <a:r>
              <a:rPr lang="en-US" dirty="0" smtClean="0"/>
              <a:t>Syntax for function prototype:</a:t>
            </a:r>
          </a:p>
          <a:p>
            <a:pPr algn="just">
              <a:buNone/>
            </a:pPr>
            <a:r>
              <a:rPr lang="en-US" i="1" dirty="0" smtClean="0">
                <a:solidFill>
                  <a:srgbClr val="FF0000"/>
                </a:solidFill>
              </a:rPr>
              <a:t>		</a:t>
            </a:r>
            <a:r>
              <a:rPr lang="en-US" i="1" dirty="0" err="1" smtClean="0">
                <a:solidFill>
                  <a:srgbClr val="FF0000"/>
                </a:solidFill>
              </a:rPr>
              <a:t>return_type</a:t>
            </a:r>
            <a:r>
              <a:rPr lang="en-US" i="1" dirty="0" smtClean="0">
                <a:solidFill>
                  <a:srgbClr val="FF0000"/>
                </a:solidFill>
              </a:rPr>
              <a:t> </a:t>
            </a:r>
            <a:r>
              <a:rPr lang="en-US" i="1" dirty="0" err="1" smtClean="0">
                <a:solidFill>
                  <a:srgbClr val="FF0000"/>
                </a:solidFill>
              </a:rPr>
              <a:t>function_name</a:t>
            </a:r>
            <a:r>
              <a:rPr lang="en-US" i="1" dirty="0" smtClean="0">
                <a:solidFill>
                  <a:srgbClr val="FF0000"/>
                </a:solidFill>
              </a:rPr>
              <a:t>(data_type </a:t>
            </a:r>
            <a:r>
              <a:rPr lang="en-US" i="1" dirty="0" err="1" smtClean="0">
                <a:solidFill>
                  <a:srgbClr val="FF0000"/>
                </a:solidFill>
              </a:rPr>
              <a:t>array_name</a:t>
            </a:r>
            <a:r>
              <a:rPr lang="en-US" i="1" dirty="0" smtClean="0">
                <a:solidFill>
                  <a:srgbClr val="FF0000"/>
                </a:solidFill>
              </a:rPr>
              <a:t>[]);</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ransition spd="slow">
    <p:pull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7500" lnSpcReduction="20000"/>
          </a:bodyPr>
          <a:lstStyle/>
          <a:p>
            <a:pPr>
              <a:buNone/>
            </a:pPr>
            <a:r>
              <a:rPr lang="en-US" b="1" dirty="0" smtClean="0"/>
              <a:t>#include &lt;stdio.h&gt;</a:t>
            </a:r>
          </a:p>
          <a:p>
            <a:pPr>
              <a:buNone/>
            </a:pPr>
            <a:r>
              <a:rPr lang="en-US" b="1" dirty="0" smtClean="0"/>
              <a:t>#include &lt;conio.h&gt;</a:t>
            </a:r>
          </a:p>
          <a:p>
            <a:pPr>
              <a:buNone/>
            </a:pPr>
            <a:r>
              <a:rPr lang="en-US" b="1" dirty="0" smtClean="0"/>
              <a:t>void display(int a[]);</a:t>
            </a:r>
          </a:p>
          <a:p>
            <a:pPr>
              <a:buNone/>
            </a:pPr>
            <a:r>
              <a:rPr lang="en-US" b="1" dirty="0" smtClean="0"/>
              <a:t>void main()</a:t>
            </a:r>
          </a:p>
          <a:p>
            <a:pPr>
              <a:buNone/>
            </a:pPr>
            <a:r>
              <a:rPr lang="en-US" b="1" dirty="0" smtClean="0"/>
              <a:t>{</a:t>
            </a:r>
          </a:p>
          <a:p>
            <a:pPr>
              <a:buNone/>
            </a:pPr>
            <a:r>
              <a:rPr lang="en-US" b="1" dirty="0" smtClean="0"/>
              <a:t>int </a:t>
            </a:r>
            <a:r>
              <a:rPr lang="en-US" b="1" dirty="0" err="1" smtClean="0"/>
              <a:t>nums</a:t>
            </a:r>
            <a:r>
              <a:rPr lang="en-US" b="1" dirty="0" smtClean="0"/>
              <a:t>[5]={1,2,3,4,5};</a:t>
            </a:r>
          </a:p>
          <a:p>
            <a:pPr>
              <a:buNone/>
            </a:pPr>
            <a:r>
              <a:rPr lang="en-US" b="1" dirty="0" smtClean="0"/>
              <a:t>clrscr();</a:t>
            </a:r>
          </a:p>
          <a:p>
            <a:pPr>
              <a:buNone/>
            </a:pPr>
            <a:r>
              <a:rPr lang="en-US" b="1" dirty="0" smtClean="0"/>
              <a:t>printf("\n The contents of array is:\n");</a:t>
            </a:r>
          </a:p>
          <a:p>
            <a:pPr>
              <a:buNone/>
            </a:pPr>
            <a:r>
              <a:rPr lang="en-US" b="1" dirty="0" smtClean="0"/>
              <a:t>display(</a:t>
            </a:r>
            <a:r>
              <a:rPr lang="en-US" b="1" dirty="0" err="1" smtClean="0"/>
              <a:t>nums</a:t>
            </a:r>
            <a:r>
              <a:rPr lang="en-US" b="1" dirty="0" smtClean="0"/>
              <a:t>);</a:t>
            </a:r>
          </a:p>
          <a:p>
            <a:pPr>
              <a:buNone/>
            </a:pPr>
            <a:r>
              <a:rPr lang="en-US" b="1" dirty="0" smtClean="0"/>
              <a:t>getch();</a:t>
            </a:r>
          </a:p>
          <a:p>
            <a:pPr>
              <a:buNone/>
            </a:pPr>
            <a:r>
              <a:rPr lang="en-US" b="1" dirty="0" smtClean="0"/>
              <a:t>}</a:t>
            </a:r>
          </a:p>
          <a:p>
            <a:pPr>
              <a:buNone/>
            </a:pPr>
            <a:r>
              <a:rPr lang="en-US" b="1" dirty="0" smtClean="0"/>
              <a:t>	void display(int n[])</a:t>
            </a:r>
          </a:p>
          <a:p>
            <a:pPr>
              <a:buNone/>
            </a:pPr>
            <a:r>
              <a:rPr lang="en-US" b="1" dirty="0" smtClean="0"/>
              <a:t>	{</a:t>
            </a:r>
          </a:p>
          <a:p>
            <a:pPr>
              <a:buNone/>
            </a:pPr>
            <a:r>
              <a:rPr lang="en-US" b="1" dirty="0" smtClean="0"/>
              <a:t>	int i;</a:t>
            </a:r>
          </a:p>
          <a:p>
            <a:pPr>
              <a:buNone/>
            </a:pPr>
            <a:r>
              <a:rPr lang="en-US" b="1" dirty="0" smtClean="0"/>
              <a:t>	for(i=0;i&lt;5;i++)</a:t>
            </a:r>
          </a:p>
          <a:p>
            <a:pPr>
              <a:buNone/>
            </a:pPr>
            <a:r>
              <a:rPr lang="en-US" b="1" dirty="0" smtClean="0"/>
              <a:t>		printf("%d\t", n[i]);</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a function through main()…</a:t>
            </a:r>
            <a:endParaRPr lang="en-US" dirty="0"/>
          </a:p>
        </p:txBody>
      </p:sp>
      <p:sp>
        <p:nvSpPr>
          <p:cNvPr id="3" name="Content Placeholder 2"/>
          <p:cNvSpPr>
            <a:spLocks noGrp="1"/>
          </p:cNvSpPr>
          <p:nvPr>
            <p:ph idx="1"/>
          </p:nvPr>
        </p:nvSpPr>
        <p:spPr/>
        <p:txBody>
          <a:bodyPr>
            <a:normAutofit fontScale="92500" lnSpcReduction="10000"/>
          </a:bodyPr>
          <a:lstStyle/>
          <a:p>
            <a:r>
              <a:rPr lang="en-US" sz="3600" u="sng" dirty="0" smtClean="0">
                <a:solidFill>
                  <a:srgbClr val="FF0000"/>
                </a:solidFill>
              </a:rPr>
              <a:t>Note:</a:t>
            </a:r>
            <a:r>
              <a:rPr lang="en-US" dirty="0" smtClean="0">
                <a:solidFill>
                  <a:srgbClr val="FF0000"/>
                </a:solidFill>
              </a:rPr>
              <a:t> </a:t>
            </a:r>
          </a:p>
          <a:p>
            <a:pPr algn="just"/>
            <a:r>
              <a:rPr lang="en-US" dirty="0" smtClean="0"/>
              <a:t>In function call, there must be one actual argument for each formal argument. This is because the value of actual argument is transferred into the function and assigned to the corresponding formal argument.</a:t>
            </a:r>
          </a:p>
          <a:p>
            <a:pPr algn="just"/>
            <a:r>
              <a:rPr lang="en-US" dirty="0" smtClean="0"/>
              <a:t>If a function returns a value, the returned value can be assigned to a variable of data type same as return type of the function to the calling function.</a:t>
            </a:r>
          </a:p>
          <a:p>
            <a:pPr algn="just"/>
            <a:r>
              <a:rPr lang="en-US" dirty="0" smtClean="0"/>
              <a:t>When a function is called, the program control is passed to the function and once the function completes its task, the program control is transferred back to the calling function.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1828800" y="381000"/>
            <a:ext cx="359425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Important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function to sort a set of </a:t>
            </a:r>
            <a:r>
              <a:rPr lang="en-US" i="1" dirty="0" smtClean="0"/>
              <a:t>n </a:t>
            </a:r>
            <a:r>
              <a:rPr lang="en-US" dirty="0" smtClean="0"/>
              <a:t>numbers in ascending order of magnitude. How would this routine be called?</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ransition spd="slow">
    <p:pull di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r>
              <a:rPr lang="en-US" dirty="0" smtClean="0"/>
              <a:t>#include &lt;stdio.h&gt;</a:t>
            </a:r>
          </a:p>
          <a:p>
            <a:pPr>
              <a:buNone/>
            </a:pPr>
            <a:r>
              <a:rPr lang="en-US" dirty="0" smtClean="0"/>
              <a:t>#include &lt;conio.h&gt;</a:t>
            </a:r>
          </a:p>
          <a:p>
            <a:pPr>
              <a:buNone/>
            </a:pPr>
            <a:r>
              <a:rPr lang="en-US" dirty="0" smtClean="0"/>
              <a:t>#define SIZE 100</a:t>
            </a:r>
          </a:p>
          <a:p>
            <a:pPr>
              <a:buNone/>
            </a:pPr>
            <a:r>
              <a:rPr lang="en-US" dirty="0" smtClean="0"/>
              <a:t>void sort(int </a:t>
            </a:r>
            <a:r>
              <a:rPr lang="en-US" dirty="0" err="1" smtClean="0"/>
              <a:t>nums</a:t>
            </a:r>
            <a:r>
              <a:rPr lang="en-US" dirty="0" smtClean="0"/>
              <a:t>[], int);</a:t>
            </a:r>
          </a:p>
          <a:p>
            <a:pPr>
              <a:buNone/>
            </a:pPr>
            <a:r>
              <a:rPr lang="en-US" dirty="0" smtClean="0"/>
              <a:t>void main()</a:t>
            </a:r>
          </a:p>
          <a:p>
            <a:pPr>
              <a:buNone/>
            </a:pPr>
            <a:r>
              <a:rPr lang="en-US" dirty="0" smtClean="0"/>
              <a:t>{</a:t>
            </a:r>
          </a:p>
          <a:p>
            <a:pPr>
              <a:buNone/>
            </a:pPr>
            <a:r>
              <a:rPr lang="en-US" dirty="0" smtClean="0"/>
              <a:t>int </a:t>
            </a:r>
            <a:r>
              <a:rPr lang="en-US" dirty="0" err="1" smtClean="0"/>
              <a:t>nums</a:t>
            </a:r>
            <a:r>
              <a:rPr lang="en-US" dirty="0" smtClean="0"/>
              <a:t>[SIZE], i, n;</a:t>
            </a:r>
          </a:p>
          <a:p>
            <a:pPr>
              <a:buNone/>
            </a:pPr>
            <a:r>
              <a:rPr lang="en-US" dirty="0" smtClean="0"/>
              <a:t>clrscr();</a:t>
            </a:r>
          </a:p>
          <a:p>
            <a:pPr>
              <a:buNone/>
            </a:pPr>
            <a:r>
              <a:rPr lang="en-US" dirty="0" smtClean="0"/>
              <a:t>printf("\n How many numbers you want to sort(&lt;100)?:\t");</a:t>
            </a:r>
          </a:p>
          <a:p>
            <a:pPr>
              <a:buNone/>
            </a:pPr>
            <a:r>
              <a:rPr lang="en-US" dirty="0" smtClean="0"/>
              <a:t>scanf("%d", &amp;n);</a:t>
            </a:r>
          </a:p>
          <a:p>
            <a:pPr>
              <a:buNone/>
            </a:pPr>
            <a:r>
              <a:rPr lang="en-US" dirty="0" smtClean="0"/>
              <a:t>for(i=0;i&lt;</a:t>
            </a:r>
            <a:r>
              <a:rPr lang="en-US" dirty="0" err="1" smtClean="0"/>
              <a:t>n;i</a:t>
            </a:r>
            <a:r>
              <a:rPr lang="en-US" dirty="0" smtClean="0"/>
              <a:t>++)</a:t>
            </a:r>
          </a:p>
          <a:p>
            <a:pPr>
              <a:buNone/>
            </a:pPr>
            <a:r>
              <a:rPr lang="en-US" dirty="0" smtClean="0"/>
              <a:t>	scanf("%d", &amp;</a:t>
            </a:r>
            <a:r>
              <a:rPr lang="en-US" dirty="0" err="1" smtClean="0"/>
              <a:t>nums</a:t>
            </a:r>
            <a:r>
              <a:rPr lang="en-US" dirty="0" smtClean="0"/>
              <a:t>[i]);</a:t>
            </a:r>
          </a:p>
          <a:p>
            <a:pPr>
              <a:buNone/>
            </a:pPr>
            <a:r>
              <a:rPr lang="en-US" dirty="0" smtClean="0"/>
              <a:t>sort(</a:t>
            </a:r>
            <a:r>
              <a:rPr lang="en-US" dirty="0" err="1" smtClean="0"/>
              <a:t>nums</a:t>
            </a:r>
            <a:r>
              <a:rPr lang="en-US" dirty="0" smtClean="0"/>
              <a:t>, n);		</a:t>
            </a:r>
            <a:r>
              <a:rPr lang="en-US" sz="3000" dirty="0" smtClean="0">
                <a:solidFill>
                  <a:srgbClr val="FF0000"/>
                </a:solidFill>
              </a:rPr>
              <a:t>//routine (function) call</a:t>
            </a:r>
            <a:endParaRPr lang="en-US" dirty="0" smtClean="0">
              <a:solidFill>
                <a:srgbClr val="FF0000"/>
              </a:solidFill>
            </a:endParaRPr>
          </a:p>
          <a:p>
            <a:pPr>
              <a:buNone/>
            </a:pPr>
            <a:r>
              <a:rPr lang="en-US" dirty="0" smtClean="0"/>
              <a:t>getch();</a:t>
            </a:r>
          </a:p>
          <a:p>
            <a:pPr>
              <a:buNone/>
            </a:pP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ransition spd="slow">
    <p:pull di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dirty="0" smtClean="0"/>
              <a:t>void sort(int </a:t>
            </a:r>
            <a:r>
              <a:rPr lang="en-US" dirty="0" err="1" smtClean="0"/>
              <a:t>nums</a:t>
            </a:r>
            <a:r>
              <a:rPr lang="en-US" dirty="0" smtClean="0"/>
              <a:t>[], int n)</a:t>
            </a:r>
          </a:p>
          <a:p>
            <a:pPr>
              <a:buNone/>
            </a:pPr>
            <a:r>
              <a:rPr lang="en-US" dirty="0" smtClean="0"/>
              <a:t>{</a:t>
            </a:r>
          </a:p>
          <a:p>
            <a:pPr>
              <a:buNone/>
            </a:pPr>
            <a:r>
              <a:rPr lang="en-US" dirty="0" smtClean="0"/>
              <a:t>int i, j, temp;</a:t>
            </a:r>
          </a:p>
          <a:p>
            <a:pPr>
              <a:buNone/>
            </a:pPr>
            <a:r>
              <a:rPr lang="en-US" dirty="0" smtClean="0"/>
              <a:t>	for(i=0;i&lt;n-1;i++)</a:t>
            </a:r>
          </a:p>
          <a:p>
            <a:pPr>
              <a:buNone/>
            </a:pPr>
            <a:r>
              <a:rPr lang="en-US" dirty="0" smtClean="0"/>
              <a:t>	{</a:t>
            </a:r>
          </a:p>
          <a:p>
            <a:pPr>
              <a:buNone/>
            </a:pPr>
            <a:r>
              <a:rPr lang="en-US" dirty="0" smtClean="0"/>
              <a:t>		for(j=i+1;j&lt;</a:t>
            </a:r>
            <a:r>
              <a:rPr lang="en-US" dirty="0" err="1" smtClean="0"/>
              <a:t>n;j</a:t>
            </a:r>
            <a:r>
              <a:rPr lang="en-US" dirty="0" smtClean="0"/>
              <a:t>++)</a:t>
            </a:r>
          </a:p>
          <a:p>
            <a:pPr>
              <a:buNone/>
            </a:pPr>
            <a:r>
              <a:rPr lang="en-US" dirty="0" smtClean="0"/>
              <a:t>		{</a:t>
            </a:r>
          </a:p>
          <a:p>
            <a:pPr>
              <a:buNone/>
            </a:pPr>
            <a:r>
              <a:rPr lang="en-US" dirty="0" smtClean="0"/>
              <a:t>			if(</a:t>
            </a:r>
            <a:r>
              <a:rPr lang="en-US" dirty="0" err="1" smtClean="0"/>
              <a:t>nums</a:t>
            </a:r>
            <a:r>
              <a:rPr lang="en-US" dirty="0" smtClean="0"/>
              <a:t>[i]&gt;</a:t>
            </a:r>
            <a:r>
              <a:rPr lang="en-US" dirty="0" err="1" smtClean="0"/>
              <a:t>nums</a:t>
            </a:r>
            <a:r>
              <a:rPr lang="en-US" dirty="0" smtClean="0"/>
              <a:t>[j])</a:t>
            </a:r>
          </a:p>
          <a:p>
            <a:pPr>
              <a:buNone/>
            </a:pPr>
            <a:r>
              <a:rPr lang="en-US" dirty="0" smtClean="0"/>
              <a:t>			{</a:t>
            </a:r>
          </a:p>
          <a:p>
            <a:pPr>
              <a:buNone/>
            </a:pPr>
            <a:r>
              <a:rPr lang="en-US" dirty="0" smtClean="0"/>
              <a:t>			temp=</a:t>
            </a:r>
            <a:r>
              <a:rPr lang="en-US" dirty="0" err="1" smtClean="0"/>
              <a:t>nums</a:t>
            </a:r>
            <a:r>
              <a:rPr lang="en-US" dirty="0" smtClean="0"/>
              <a:t>[i];</a:t>
            </a:r>
          </a:p>
          <a:p>
            <a:pPr>
              <a:buNone/>
            </a:pPr>
            <a:r>
              <a:rPr lang="en-US" dirty="0" smtClean="0"/>
              <a:t>			</a:t>
            </a:r>
            <a:r>
              <a:rPr lang="en-US" dirty="0" err="1" smtClean="0"/>
              <a:t>nums</a:t>
            </a:r>
            <a:r>
              <a:rPr lang="en-US" dirty="0" smtClean="0"/>
              <a:t>[i]=</a:t>
            </a:r>
            <a:r>
              <a:rPr lang="en-US" dirty="0" err="1" smtClean="0"/>
              <a:t>nums</a:t>
            </a:r>
            <a:r>
              <a:rPr lang="en-US" dirty="0" smtClean="0"/>
              <a:t>[j];</a:t>
            </a:r>
          </a:p>
          <a:p>
            <a:pPr>
              <a:buNone/>
            </a:pPr>
            <a:r>
              <a:rPr lang="en-US" dirty="0" smtClean="0"/>
              <a:t>			</a:t>
            </a:r>
            <a:r>
              <a:rPr lang="en-US" dirty="0" err="1" smtClean="0"/>
              <a:t>nums</a:t>
            </a:r>
            <a:r>
              <a:rPr lang="en-US" dirty="0" smtClean="0"/>
              <a:t>[j]=temp;</a:t>
            </a:r>
          </a:p>
          <a:p>
            <a:pPr>
              <a:buNone/>
            </a:pPr>
            <a:r>
              <a:rPr lang="en-US" dirty="0" smtClean="0"/>
              <a:t>			}</a:t>
            </a:r>
          </a:p>
          <a:p>
            <a:pPr>
              <a:buNone/>
            </a:pPr>
            <a:r>
              <a:rPr lang="en-US" dirty="0" smtClean="0"/>
              <a:t>		}</a:t>
            </a:r>
          </a:p>
          <a:p>
            <a:pPr>
              <a:buNone/>
            </a:pPr>
            <a:endParaRPr lang="en-US" dirty="0" smtClean="0"/>
          </a:p>
          <a:p>
            <a:pPr>
              <a:buNone/>
            </a:pPr>
            <a:r>
              <a:rPr lang="en-US" dirty="0" smtClean="0"/>
              <a:t>	}</a:t>
            </a:r>
          </a:p>
          <a:p>
            <a:pPr>
              <a:buNone/>
            </a:pPr>
            <a:r>
              <a:rPr lang="en-US" dirty="0" smtClean="0"/>
              <a:t>printf("\n The numbers in ascending order are:\n");</a:t>
            </a:r>
          </a:p>
          <a:p>
            <a:pPr>
              <a:buNone/>
            </a:pPr>
            <a:r>
              <a:rPr lang="en-US" dirty="0" smtClean="0"/>
              <a:t>for(i=0;i&lt;</a:t>
            </a:r>
            <a:r>
              <a:rPr lang="en-US" dirty="0" err="1" smtClean="0"/>
              <a:t>n;i</a:t>
            </a:r>
            <a:r>
              <a:rPr lang="en-US" dirty="0" smtClean="0"/>
              <a:t>++)</a:t>
            </a:r>
          </a:p>
          <a:p>
            <a:pPr>
              <a:buNone/>
            </a:pPr>
            <a:r>
              <a:rPr lang="en-US" dirty="0" smtClean="0"/>
              <a:t>	printf("\</a:t>
            </a:r>
            <a:r>
              <a:rPr lang="en-US" dirty="0" err="1" smtClean="0"/>
              <a:t>t%d</a:t>
            </a:r>
            <a:r>
              <a:rPr lang="en-US" dirty="0" smtClean="0"/>
              <a:t>", </a:t>
            </a:r>
            <a:r>
              <a:rPr lang="en-US" dirty="0" err="1" smtClean="0"/>
              <a:t>nums</a:t>
            </a:r>
            <a:r>
              <a:rPr lang="en-US" dirty="0" smtClean="0"/>
              <a:t>[i]);</a:t>
            </a:r>
          </a:p>
          <a:p>
            <a:pPr>
              <a:buNone/>
            </a:pPr>
            <a:r>
              <a:rPr lang="en-US" dirty="0" smtClean="0"/>
              <a:t>}</a:t>
            </a:r>
          </a:p>
        </p:txBody>
      </p:sp>
      <p:sp>
        <p:nvSpPr>
          <p:cNvPr id="4" name="Footer Placeholder 3"/>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ransition spd="slow">
    <p:pull di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838200"/>
          </a:xfrm>
        </p:spPr>
        <p:txBody>
          <a:bodyPr>
            <a:normAutofit fontScale="90000"/>
          </a:bodyPr>
          <a:lstStyle/>
          <a:p>
            <a:r>
              <a:rPr lang="en-US" dirty="0" smtClean="0"/>
              <a:t>Passing 2-D Array to a Function…</a:t>
            </a:r>
            <a:endParaRPr lang="en-US" dirty="0"/>
          </a:p>
        </p:txBody>
      </p:sp>
      <p:sp>
        <p:nvSpPr>
          <p:cNvPr id="3" name="Content Placeholder 2"/>
          <p:cNvSpPr>
            <a:spLocks noGrp="1"/>
          </p:cNvSpPr>
          <p:nvPr>
            <p:ph idx="1"/>
          </p:nvPr>
        </p:nvSpPr>
        <p:spPr>
          <a:xfrm>
            <a:off x="457200" y="1600200"/>
            <a:ext cx="8229600" cy="4724400"/>
          </a:xfrm>
        </p:spPr>
        <p:txBody>
          <a:bodyPr/>
          <a:lstStyle/>
          <a:p>
            <a:pPr>
              <a:buNone/>
            </a:pPr>
            <a:r>
              <a:rPr lang="en-US" sz="2800" b="1" u="sng" dirty="0" smtClean="0"/>
              <a:t>Rules</a:t>
            </a:r>
          </a:p>
          <a:p>
            <a:pPr marL="514350" indent="-514350" algn="just">
              <a:buClrTx/>
              <a:buFont typeface="+mj-lt"/>
              <a:buAutoNum type="arabicPeriod"/>
            </a:pPr>
            <a:r>
              <a:rPr lang="en-US" sz="2800" dirty="0" smtClean="0"/>
              <a:t>The function must be called by passing only the array name.</a:t>
            </a:r>
          </a:p>
          <a:p>
            <a:pPr marL="514350" indent="-514350" algn="just">
              <a:buClrTx/>
              <a:buFont typeface="+mj-lt"/>
              <a:buAutoNum type="arabicPeriod"/>
            </a:pPr>
            <a:r>
              <a:rPr lang="en-US" sz="2800" dirty="0" smtClean="0"/>
              <a:t>In the function definition, we must indicate that the array has two dimensions by including two sets of brackets.</a:t>
            </a:r>
          </a:p>
          <a:p>
            <a:pPr marL="514350" indent="-514350" algn="just">
              <a:buClrTx/>
              <a:buFont typeface="+mj-lt"/>
              <a:buAutoNum type="arabicPeriod"/>
            </a:pPr>
            <a:r>
              <a:rPr lang="en-US" sz="2800" dirty="0" smtClean="0"/>
              <a:t>The size of the second dimension must be specified.</a:t>
            </a:r>
          </a:p>
          <a:p>
            <a:pPr marL="514350" indent="-514350" algn="just">
              <a:buClrTx/>
              <a:buFont typeface="+mj-lt"/>
              <a:buAutoNum type="arabicPeriod"/>
            </a:pPr>
            <a:r>
              <a:rPr lang="en-US" sz="2800" dirty="0" smtClean="0"/>
              <a:t>The prototype declaration should be similar to the function header.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transition spd="slow">
    <p:pull di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47500" lnSpcReduction="20000"/>
          </a:bodyPr>
          <a:lstStyle/>
          <a:p>
            <a:pPr>
              <a:buNone/>
            </a:pPr>
            <a:r>
              <a:rPr lang="en-US" sz="3800" b="1" dirty="0" smtClean="0">
                <a:latin typeface="Times New Roman" pitchFamily="18" charset="0"/>
                <a:cs typeface="Times New Roman" pitchFamily="18" charset="0"/>
              </a:rPr>
              <a:t>//Program to display a matrix</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display(int </a:t>
            </a:r>
            <a:r>
              <a:rPr lang="en-US" b="1" dirty="0" err="1" smtClean="0">
                <a:latin typeface="Times New Roman" pitchFamily="18" charset="0"/>
                <a:cs typeface="Times New Roman" pitchFamily="18" charset="0"/>
              </a:rPr>
              <a:t>rix</a:t>
            </a:r>
            <a:r>
              <a:rPr lang="en-US" b="1" dirty="0" smtClean="0">
                <a:latin typeface="Times New Roman" pitchFamily="18" charset="0"/>
                <a:cs typeface="Times New Roman" pitchFamily="18" charset="0"/>
              </a:rPr>
              <a:t>[][2]);</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matrix[2][2], i, j;</a:t>
            </a:r>
          </a:p>
          <a:p>
            <a:pPr>
              <a:buNone/>
            </a:pPr>
            <a:r>
              <a:rPr lang="en-US" b="1" dirty="0" smtClean="0">
                <a:latin typeface="Times New Roman" pitchFamily="18" charset="0"/>
                <a:cs typeface="Times New Roman" pitchFamily="18" charset="0"/>
              </a:rPr>
              <a:t>clrscr();</a:t>
            </a:r>
          </a:p>
          <a:p>
            <a:pPr>
              <a:buNone/>
            </a:pPr>
            <a:r>
              <a:rPr lang="fr-FR" b="1" dirty="0" smtClean="0">
                <a:latin typeface="Times New Roman" pitchFamily="18" charset="0"/>
                <a:cs typeface="Times New Roman" pitchFamily="18" charset="0"/>
              </a:rPr>
              <a:t>printf("Input </a:t>
            </a:r>
            <a:r>
              <a:rPr lang="fr-FR" b="1" dirty="0" err="1" smtClean="0">
                <a:latin typeface="Times New Roman" pitchFamily="18" charset="0"/>
                <a:cs typeface="Times New Roman" pitchFamily="18" charset="0"/>
              </a:rPr>
              <a:t>matrix</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elements</a:t>
            </a:r>
            <a:r>
              <a:rPr lang="fr-FR" b="1" dirty="0" smtClean="0">
                <a:latin typeface="Times New Roman" pitchFamily="18" charset="0"/>
                <a:cs typeface="Times New Roman" pitchFamily="18" charset="0"/>
              </a:rPr>
              <a:t>:\t");</a:t>
            </a:r>
          </a:p>
          <a:p>
            <a:pPr>
              <a:buNone/>
            </a:pPr>
            <a:r>
              <a:rPr lang="en-US" b="1" dirty="0" smtClean="0">
                <a:latin typeface="Times New Roman" pitchFamily="18" charset="0"/>
                <a:cs typeface="Times New Roman" pitchFamily="18" charset="0"/>
              </a:rPr>
              <a:t>for(i=0;i&lt;2;i++)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for(j=0;j&lt;2;j++)</a:t>
            </a:r>
          </a:p>
          <a:p>
            <a:pPr>
              <a:buNone/>
            </a:pPr>
            <a:r>
              <a:rPr lang="en-US" b="1" dirty="0" smtClean="0">
                <a:latin typeface="Times New Roman" pitchFamily="18" charset="0"/>
                <a:cs typeface="Times New Roman" pitchFamily="18" charset="0"/>
              </a:rPr>
              <a:t>		scanf("%d", &amp;matrix[i][j]);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display(matrix);</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void display(int mat[][2])</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i, j;</a:t>
            </a:r>
          </a:p>
          <a:p>
            <a:pPr>
              <a:buNone/>
            </a:pPr>
            <a:r>
              <a:rPr lang="en-US" b="1" dirty="0" smtClean="0">
                <a:latin typeface="Times New Roman" pitchFamily="18" charset="0"/>
                <a:cs typeface="Times New Roman" pitchFamily="18" charset="0"/>
              </a:rPr>
              <a:t>printf("\n The matrix is:\n");</a:t>
            </a:r>
          </a:p>
          <a:p>
            <a:pPr>
              <a:buNone/>
            </a:pPr>
            <a:r>
              <a:rPr lang="en-US" b="1" dirty="0" smtClean="0">
                <a:latin typeface="Times New Roman" pitchFamily="18" charset="0"/>
                <a:cs typeface="Times New Roman" pitchFamily="18" charset="0"/>
              </a:rPr>
              <a:t>for(i=0;i&lt;2;i++)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for(j=0;j&lt;2;j++)</a:t>
            </a:r>
          </a:p>
          <a:p>
            <a:pPr>
              <a:buNone/>
            </a:pPr>
            <a:r>
              <a:rPr lang="en-US" b="1" dirty="0" smtClean="0">
                <a:latin typeface="Times New Roman" pitchFamily="18" charset="0"/>
                <a:cs typeface="Times New Roman" pitchFamily="18" charset="0"/>
              </a:rPr>
              <a:t>		printf(" %d\t", mat[i][j]);</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ransition spd="slow">
    <p:pull dir="d"/>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Write a program to read a matrix of order m*n. Pass this matrix to a function which increases each element of the matrix by 2.</a:t>
            </a:r>
            <a:endParaRPr lang="en-US" sz="32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ransition spd="slow">
    <p:pull dir="d"/>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47500" lnSpcReduction="20000"/>
          </a:bodyPr>
          <a:lstStyle/>
          <a:p>
            <a:pPr>
              <a:buNone/>
            </a:pPr>
            <a:r>
              <a:rPr lang="en-US" b="1" dirty="0" smtClean="0">
                <a:latin typeface="Times New Roman" pitchFamily="18" charset="0"/>
                <a:cs typeface="Times New Roman" pitchFamily="18" charset="0"/>
              </a:rPr>
              <a:t>#define M 3</a:t>
            </a:r>
          </a:p>
          <a:p>
            <a:pPr>
              <a:buNone/>
            </a:pPr>
            <a:r>
              <a:rPr lang="en-US" b="1" dirty="0" smtClean="0">
                <a:latin typeface="Times New Roman" pitchFamily="18" charset="0"/>
                <a:cs typeface="Times New Roman" pitchFamily="18" charset="0"/>
              </a:rPr>
              <a:t>#define N 3</a:t>
            </a:r>
          </a:p>
          <a:p>
            <a:pPr>
              <a:buNone/>
            </a:pPr>
            <a:r>
              <a:rPr lang="en-US" b="1" dirty="0" smtClean="0">
                <a:latin typeface="Times New Roman" pitchFamily="18" charset="0"/>
                <a:cs typeface="Times New Roman" pitchFamily="18" charset="0"/>
              </a:rPr>
              <a:t>void increase_by_2(int  </a:t>
            </a:r>
            <a:r>
              <a:rPr lang="en-US" b="1" dirty="0" err="1" smtClean="0">
                <a:latin typeface="Times New Roman" pitchFamily="18" charset="0"/>
                <a:cs typeface="Times New Roman" pitchFamily="18" charset="0"/>
              </a:rPr>
              <a:t>rix</a:t>
            </a:r>
            <a:r>
              <a:rPr lang="en-US" b="1" dirty="0" smtClean="0">
                <a:latin typeface="Times New Roman" pitchFamily="18" charset="0"/>
                <a:cs typeface="Times New Roman" pitchFamily="18" charset="0"/>
              </a:rPr>
              <a:t>[][N]);</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matrix[M][N], i, j;</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printf("Input matrix elements of order %d*%d:\n", M, 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scanf("%d", &amp;matrix[i][j]);</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printf("\n The input matrix is:\n");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%d\t", matrix[i][j]);</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increase_by_2(matrix);</a:t>
            </a:r>
          </a:p>
          <a:p>
            <a:pPr>
              <a:buNone/>
            </a:pPr>
            <a:r>
              <a:rPr lang="en-US" b="1" dirty="0" smtClean="0">
                <a:latin typeface="Times New Roman" pitchFamily="18" charset="0"/>
                <a:cs typeface="Times New Roman" pitchFamily="18" charset="0"/>
              </a:rPr>
              <a:t>printf("\n The output matrix is:\n");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%d\t", matrix[i][j]);</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spd="slow">
    <p:pull dir="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a:bodyPr>
          <a:lstStyle/>
          <a:p>
            <a:pPr>
              <a:buNone/>
            </a:pPr>
            <a:r>
              <a:rPr lang="en-US" dirty="0" smtClean="0">
                <a:latin typeface="Times New Roman" pitchFamily="18" charset="0"/>
                <a:cs typeface="Times New Roman" pitchFamily="18" charset="0"/>
              </a:rPr>
              <a:t>void increase_by_2(int mat[][N])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int i, j;</a:t>
            </a:r>
          </a:p>
          <a:p>
            <a:pPr>
              <a:buNone/>
            </a:pPr>
            <a:r>
              <a:rPr lang="en-US" dirty="0" smtClean="0">
                <a:latin typeface="Times New Roman" pitchFamily="18" charset="0"/>
                <a:cs typeface="Times New Roman" pitchFamily="18" charset="0"/>
              </a:rPr>
              <a:t>for(i=0;i&lt;</a:t>
            </a:r>
            <a:r>
              <a:rPr lang="en-US" dirty="0" err="1" smtClean="0">
                <a:latin typeface="Times New Roman" pitchFamily="18" charset="0"/>
                <a:cs typeface="Times New Roman" pitchFamily="18" charset="0"/>
              </a:rPr>
              <a:t>M;i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for(j=0;j&lt;</a:t>
            </a:r>
            <a:r>
              <a:rPr lang="en-US" dirty="0" err="1" smtClean="0">
                <a:latin typeface="Times New Roman" pitchFamily="18" charset="0"/>
                <a:cs typeface="Times New Roman" pitchFamily="18" charset="0"/>
              </a:rPr>
              <a:t>N;j</a:t>
            </a:r>
            <a:r>
              <a:rPr lang="en-US" dirty="0" smtClean="0">
                <a:latin typeface="Times New Roman" pitchFamily="18" charset="0"/>
                <a:cs typeface="Times New Roman" pitchFamily="18" charset="0"/>
              </a:rPr>
              <a:t>++)</a:t>
            </a:r>
          </a:p>
          <a:p>
            <a:pPr>
              <a:buNone/>
            </a:pPr>
            <a:r>
              <a:rPr lang="pl-PL" dirty="0" smtClean="0">
                <a:latin typeface="Times New Roman" pitchFamily="18" charset="0"/>
                <a:cs typeface="Times New Roman" pitchFamily="18" charset="0"/>
              </a:rPr>
              <a:t>		mat[i][j]=mat[i][j]+2;</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ransition spd="slow">
    <p:pull di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15112"/>
            <a:ext cx="7467600" cy="780288"/>
          </a:xfrm>
        </p:spPr>
        <p:txBody>
          <a:bodyPr>
            <a:normAutofit fontScale="90000"/>
          </a:bodyPr>
          <a:lstStyle/>
          <a:p>
            <a:r>
              <a:rPr lang="en-US" dirty="0" smtClean="0"/>
              <a:t>The thing to remember…</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t>When an entire array is passed to a function and if that  function changes the values of array elements, then these changes are actually made to the original array that is passed to the function.</a:t>
            </a:r>
          </a:p>
          <a:p>
            <a:pPr algn="just"/>
            <a:r>
              <a:rPr lang="en-US" dirty="0" smtClean="0"/>
              <a:t>This means that when an entire array is passed as an argument, the contents of the array are not copied into the formal parameter; instead, information about the addresses of array elements are passed on to the function.</a:t>
            </a:r>
          </a:p>
          <a:p>
            <a:pPr algn="just"/>
            <a:r>
              <a:rPr lang="en-US" dirty="0" smtClean="0"/>
              <a:t>Thus, any changes made to the array elements by the function are truly reflected in the original array in the calling function.</a:t>
            </a:r>
          </a:p>
          <a:p>
            <a:pPr algn="just"/>
            <a:r>
              <a:rPr lang="en-US" dirty="0" smtClean="0"/>
              <a:t>However, this does not apply when an individual array element is passed as an argument.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ransition spd="slow">
    <p:pull di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function which will take as its input a matrix of size (m*n), where m&lt;10, n&lt;5 and returns the same matrix with all its elements replaced by absolute values.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numCol="2">
            <a:normAutofit/>
          </a:bodyPr>
          <a:lstStyle/>
          <a:p>
            <a:pPr>
              <a:buNone/>
            </a:pPr>
            <a:r>
              <a:rPr lang="en-US" sz="2000" dirty="0" smtClean="0">
                <a:solidFill>
                  <a:srgbClr val="FF0000"/>
                </a:solidFill>
              </a:rPr>
              <a:t>#include &lt;stdio.h&gt;</a:t>
            </a:r>
          </a:p>
          <a:p>
            <a:pPr>
              <a:buNone/>
            </a:pPr>
            <a:r>
              <a:rPr lang="en-US" sz="2000" dirty="0" smtClean="0">
                <a:solidFill>
                  <a:srgbClr val="FF0000"/>
                </a:solidFill>
              </a:rPr>
              <a:t>#include &lt;conio.h&gt;</a:t>
            </a:r>
          </a:p>
          <a:p>
            <a:pPr>
              <a:buNone/>
            </a:pPr>
            <a:r>
              <a:rPr lang="en-US" sz="2000" dirty="0" smtClean="0">
                <a:solidFill>
                  <a:srgbClr val="FF0000"/>
                </a:solidFill>
              </a:rPr>
              <a:t>		int add(int c, int d)</a:t>
            </a:r>
          </a:p>
          <a:p>
            <a:pPr>
              <a:buNone/>
            </a:pPr>
            <a:r>
              <a:rPr lang="en-US" sz="2000" dirty="0" smtClean="0">
                <a:solidFill>
                  <a:srgbClr val="FF0000"/>
                </a:solidFill>
              </a:rPr>
              <a:t>		{</a:t>
            </a:r>
          </a:p>
          <a:p>
            <a:pPr>
              <a:buNone/>
            </a:pPr>
            <a:r>
              <a:rPr lang="en-US" sz="2000" dirty="0" smtClean="0">
                <a:solidFill>
                  <a:srgbClr val="FF0000"/>
                </a:solidFill>
              </a:rPr>
              <a:t>		int sum;</a:t>
            </a:r>
          </a:p>
          <a:p>
            <a:pPr>
              <a:buNone/>
            </a:pPr>
            <a:r>
              <a:rPr lang="en-US" sz="2000" dirty="0" smtClean="0">
                <a:solidFill>
                  <a:srgbClr val="FF0000"/>
                </a:solidFill>
              </a:rPr>
              <a:t>		sum = </a:t>
            </a:r>
            <a:r>
              <a:rPr lang="en-US" sz="2000" dirty="0" err="1" smtClean="0">
                <a:solidFill>
                  <a:srgbClr val="FF0000"/>
                </a:solidFill>
              </a:rPr>
              <a:t>c+d</a:t>
            </a:r>
            <a:r>
              <a:rPr lang="en-US" sz="2000" dirty="0" smtClean="0">
                <a:solidFill>
                  <a:srgbClr val="FF0000"/>
                </a:solidFill>
              </a:rPr>
              <a:t>;</a:t>
            </a:r>
          </a:p>
          <a:p>
            <a:pPr>
              <a:buNone/>
            </a:pPr>
            <a:r>
              <a:rPr lang="en-US" sz="2000" dirty="0" smtClean="0">
                <a:solidFill>
                  <a:srgbClr val="FF0000"/>
                </a:solidFill>
              </a:rPr>
              <a:t>		return sum;</a:t>
            </a:r>
          </a:p>
          <a:p>
            <a:pPr>
              <a:buNone/>
            </a:pPr>
            <a:r>
              <a:rPr lang="en-US" sz="2000" dirty="0" smtClean="0">
                <a:solidFill>
                  <a:srgbClr val="FF0000"/>
                </a:solidFill>
              </a:rPr>
              <a:t>		}</a:t>
            </a:r>
          </a:p>
          <a:p>
            <a:pPr>
              <a:buNone/>
            </a:pPr>
            <a:r>
              <a:rPr lang="en-US" sz="2000" dirty="0" smtClean="0">
                <a:solidFill>
                  <a:srgbClr val="FF0000"/>
                </a:solidFill>
              </a:rPr>
              <a:t>void main()</a:t>
            </a:r>
          </a:p>
          <a:p>
            <a:pPr>
              <a:buNone/>
            </a:pPr>
            <a:r>
              <a:rPr lang="en-US" sz="2000" dirty="0" smtClean="0">
                <a:solidFill>
                  <a:srgbClr val="FF0000"/>
                </a:solidFill>
              </a:rPr>
              <a:t>{</a:t>
            </a:r>
          </a:p>
          <a:p>
            <a:pPr>
              <a:buNone/>
            </a:pPr>
            <a:r>
              <a:rPr lang="en-US" sz="2000" dirty="0" smtClean="0">
                <a:solidFill>
                  <a:srgbClr val="FF0000"/>
                </a:solidFill>
              </a:rPr>
              <a:t>int a=50,b=100, x;</a:t>
            </a:r>
          </a:p>
          <a:p>
            <a:pPr>
              <a:buNone/>
            </a:pPr>
            <a:r>
              <a:rPr lang="en-US" sz="2000" dirty="0" smtClean="0">
                <a:solidFill>
                  <a:srgbClr val="FF0000"/>
                </a:solidFill>
              </a:rPr>
              <a:t>x=add(a, b);</a:t>
            </a:r>
          </a:p>
          <a:p>
            <a:pPr>
              <a:buNone/>
            </a:pPr>
            <a:r>
              <a:rPr lang="en-US" sz="2000" dirty="0" smtClean="0">
                <a:solidFill>
                  <a:srgbClr val="FF0000"/>
                </a:solidFill>
              </a:rPr>
              <a:t>printf(“%d”, x);</a:t>
            </a:r>
          </a:p>
          <a:p>
            <a:pPr>
              <a:buNone/>
            </a:pPr>
            <a:r>
              <a:rPr lang="en-US" sz="2000" dirty="0" smtClean="0">
                <a:solidFill>
                  <a:srgbClr val="FF0000"/>
                </a:solidFill>
              </a:rPr>
              <a:t>getch();</a:t>
            </a:r>
          </a:p>
          <a:p>
            <a:pPr>
              <a:buNone/>
            </a:pPr>
            <a:r>
              <a:rPr lang="en-US" sz="2000" dirty="0" smtClean="0">
                <a:solidFill>
                  <a:srgbClr val="FF0000"/>
                </a:solidFill>
              </a:rPr>
              <a:t>}</a:t>
            </a:r>
          </a:p>
          <a:p>
            <a:pPr>
              <a:buNone/>
            </a:pPr>
            <a:endParaRPr lang="en-US" sz="2000" dirty="0" smtClean="0">
              <a:solidFill>
                <a:srgbClr val="FF0000"/>
              </a:solidFill>
            </a:endParaRPr>
          </a:p>
          <a:p>
            <a:pPr>
              <a:buNone/>
            </a:pP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a:buNone/>
            </a:pP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When value is being returned by a function, capture it in main() function as:</a:t>
            </a:r>
            <a:endParaRPr lang="en-US" sz="2800" dirty="0" smtClean="0">
              <a:solidFill>
                <a:srgbClr val="FF0000"/>
              </a:solidFill>
            </a:endParaRPr>
          </a:p>
          <a:p>
            <a:pPr>
              <a:buNone/>
            </a:pPr>
            <a:endParaRPr lang="en-US" sz="2000" dirty="0" smtClean="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cxnSp>
        <p:nvCxnSpPr>
          <p:cNvPr id="18" name="Curved Connector 17"/>
          <p:cNvCxnSpPr/>
          <p:nvPr/>
        </p:nvCxnSpPr>
        <p:spPr>
          <a:xfrm rot="10800000" flipV="1">
            <a:off x="1981203" y="3505200"/>
            <a:ext cx="3809997" cy="1447798"/>
          </a:xfrm>
          <a:prstGeom prst="curvedConnector3">
            <a:avLst>
              <a:gd name="adj1" fmla="val -43046"/>
            </a:avLst>
          </a:prstGeom>
          <a:ln w="41275">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linds(horizontal)">
                                      <p:cBhvr>
                                        <p:cTn id="43" dur="500"/>
                                        <p:tgtEl>
                                          <p:spTgt spid="3">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linds(horizontal)">
                                      <p:cBhvr>
                                        <p:cTn id="46" dur="500"/>
                                        <p:tgtEl>
                                          <p:spTgt spid="3">
                                            <p:txEl>
                                              <p:pRg st="13" end="1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linds(horizontal)">
                                      <p:cBhvr>
                                        <p:cTn id="49" dur="500"/>
                                        <p:tgtEl>
                                          <p:spTgt spid="3">
                                            <p:txEl>
                                              <p:pRg st="14" end="1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3">
                                            <p:txEl>
                                              <p:pRg st="17" end="17"/>
                                            </p:txEl>
                                          </p:spTgt>
                                        </p:tgtEl>
                                        <p:attrNameLst>
                                          <p:attrName>style.visibility</p:attrName>
                                        </p:attrNameLst>
                                      </p:cBhvr>
                                      <p:to>
                                        <p:strVal val="visible"/>
                                      </p:to>
                                    </p:set>
                                    <p:animEffect transition="in" filter="diamond(in)">
                                      <p:cBhvr>
                                        <p:cTn id="54" dur="2000"/>
                                        <p:tgtEl>
                                          <p:spTgt spid="3">
                                            <p:txEl>
                                              <p:pRg st="17" end="1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strips(downLeft)">
                                      <p:cBhvr>
                                        <p:cTn id="5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55000" lnSpcReduction="20000"/>
          </a:bodyPr>
          <a:lstStyle/>
          <a:p>
            <a:pPr>
              <a:buNone/>
            </a:pPr>
            <a:r>
              <a:rPr lang="en-US" b="1" dirty="0" smtClean="0"/>
              <a:t>#include&lt;stdio.h&gt;</a:t>
            </a:r>
          </a:p>
          <a:p>
            <a:pPr>
              <a:buNone/>
            </a:pPr>
            <a:r>
              <a:rPr lang="en-US" b="1" dirty="0" smtClean="0"/>
              <a:t>#include &lt;conio.h&gt;</a:t>
            </a:r>
          </a:p>
          <a:p>
            <a:pPr>
              <a:buNone/>
            </a:pPr>
            <a:r>
              <a:rPr lang="en-US" b="1" dirty="0" smtClean="0"/>
              <a:t>#include &lt;</a:t>
            </a:r>
            <a:r>
              <a:rPr lang="en-US" b="1" dirty="0" err="1" smtClean="0"/>
              <a:t>math.h</a:t>
            </a:r>
            <a:r>
              <a:rPr lang="en-US" b="1" dirty="0" smtClean="0"/>
              <a:t>&gt;</a:t>
            </a:r>
          </a:p>
          <a:p>
            <a:pPr>
              <a:buNone/>
            </a:pPr>
            <a:r>
              <a:rPr lang="en-US" b="1" dirty="0" smtClean="0"/>
              <a:t>#define M 10</a:t>
            </a:r>
          </a:p>
          <a:p>
            <a:pPr>
              <a:buNone/>
            </a:pPr>
            <a:r>
              <a:rPr lang="en-US" b="1" dirty="0" smtClean="0"/>
              <a:t>#define N 5</a:t>
            </a:r>
          </a:p>
          <a:p>
            <a:pPr>
              <a:buNone/>
            </a:pPr>
            <a:r>
              <a:rPr lang="en-US" b="1" dirty="0" smtClean="0"/>
              <a:t>void absolute(int </a:t>
            </a:r>
            <a:r>
              <a:rPr lang="en-US" b="1" dirty="0" err="1" smtClean="0"/>
              <a:t>rix</a:t>
            </a:r>
            <a:r>
              <a:rPr lang="en-US" b="1" dirty="0" smtClean="0"/>
              <a:t>[][N], int, int);</a:t>
            </a:r>
          </a:p>
          <a:p>
            <a:pPr>
              <a:buNone/>
            </a:pPr>
            <a:r>
              <a:rPr lang="en-US" b="1" dirty="0" smtClean="0"/>
              <a:t>void main()</a:t>
            </a:r>
          </a:p>
          <a:p>
            <a:pPr>
              <a:buNone/>
            </a:pPr>
            <a:r>
              <a:rPr lang="en-US" b="1" dirty="0" smtClean="0"/>
              <a:t>{</a:t>
            </a:r>
          </a:p>
          <a:p>
            <a:pPr>
              <a:buNone/>
            </a:pPr>
            <a:r>
              <a:rPr lang="en-US" b="1" dirty="0" smtClean="0"/>
              <a:t>int matrix[M][N], i, j, m, n;</a:t>
            </a:r>
          </a:p>
          <a:p>
            <a:pPr>
              <a:buNone/>
            </a:pPr>
            <a:r>
              <a:rPr lang="en-US" b="1" dirty="0" smtClean="0"/>
              <a:t>clrscr();</a:t>
            </a:r>
          </a:p>
          <a:p>
            <a:pPr>
              <a:buNone/>
            </a:pPr>
            <a:r>
              <a:rPr lang="en-US" b="1" dirty="0" smtClean="0"/>
              <a:t>printf("Input size of matrix up to %d*%d:\n",M-1,N-1);</a:t>
            </a:r>
          </a:p>
          <a:p>
            <a:pPr>
              <a:buNone/>
            </a:pPr>
            <a:r>
              <a:rPr lang="pt-BR" b="1" dirty="0" smtClean="0"/>
              <a:t>scanf("%d %d", &amp;m, &amp;n);</a:t>
            </a:r>
          </a:p>
          <a:p>
            <a:pPr>
              <a:buNone/>
            </a:pPr>
            <a:r>
              <a:rPr lang="en-US" b="1" dirty="0" smtClean="0"/>
              <a:t>if(m&gt;9||n&gt;4)</a:t>
            </a:r>
          </a:p>
          <a:p>
            <a:pPr>
              <a:buNone/>
            </a:pPr>
            <a:r>
              <a:rPr lang="en-US" b="1" dirty="0" smtClean="0"/>
              <a:t>	{</a:t>
            </a:r>
          </a:p>
          <a:p>
            <a:pPr>
              <a:buNone/>
            </a:pPr>
            <a:r>
              <a:rPr lang="en-US" b="1" dirty="0" smtClean="0"/>
              <a:t>	printf("\n The order is out of range.");</a:t>
            </a:r>
          </a:p>
          <a:p>
            <a:pPr>
              <a:buNone/>
            </a:pPr>
            <a:r>
              <a:rPr lang="en-US" b="1" dirty="0" smtClean="0"/>
              <a:t>	getch();</a:t>
            </a:r>
          </a:p>
          <a:p>
            <a:pPr>
              <a:buNone/>
            </a:pPr>
            <a:r>
              <a:rPr lang="en-US" b="1" dirty="0" smtClean="0"/>
              <a:t>	exit();</a:t>
            </a:r>
          </a:p>
          <a:p>
            <a:pPr>
              <a:buNone/>
            </a:pPr>
            <a:r>
              <a:rPr lang="en-US" b="1" dirty="0" smtClean="0"/>
              <a:t>	}</a:t>
            </a:r>
          </a:p>
          <a:p>
            <a:pPr>
              <a:buNone/>
            </a:pPr>
            <a:r>
              <a:rPr lang="en-US" b="1" dirty="0" smtClean="0"/>
              <a:t>printf("\n Enter matrix elements of order %d*%d:\n", m, 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scanf("%d", &amp;matrix[i][j]);</a:t>
            </a:r>
          </a:p>
          <a:p>
            <a:pPr>
              <a:buNone/>
            </a:pPr>
            <a:r>
              <a:rPr lang="en-US" b="1" dirty="0" smtClean="0"/>
              <a:t>	}</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ransition spd="slow">
    <p:pull dir="d"/>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b="1" dirty="0" smtClean="0"/>
              <a:t>printf("\n The matrix is:\n");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printf(" %d\</a:t>
            </a:r>
            <a:r>
              <a:rPr lang="en-US" b="1" dirty="0" err="1" smtClean="0"/>
              <a:t>t",matrix</a:t>
            </a:r>
            <a:r>
              <a:rPr lang="en-US" b="1" dirty="0" smtClean="0"/>
              <a:t>[i][j]);</a:t>
            </a:r>
          </a:p>
          <a:p>
            <a:pPr>
              <a:buNone/>
            </a:pPr>
            <a:r>
              <a:rPr lang="en-US" b="1" dirty="0" smtClean="0"/>
              <a:t>	printf("\n");</a:t>
            </a:r>
          </a:p>
          <a:p>
            <a:pPr>
              <a:buNone/>
            </a:pPr>
            <a:r>
              <a:rPr lang="en-US" b="1" dirty="0" smtClean="0"/>
              <a:t>	}</a:t>
            </a:r>
          </a:p>
          <a:p>
            <a:pPr>
              <a:buNone/>
            </a:pPr>
            <a:endParaRPr lang="en-US" b="1" dirty="0" smtClean="0"/>
          </a:p>
          <a:p>
            <a:pPr>
              <a:buNone/>
            </a:pPr>
            <a:r>
              <a:rPr lang="en-US" b="1" dirty="0" smtClean="0"/>
              <a:t>absolute(</a:t>
            </a:r>
            <a:r>
              <a:rPr lang="en-US" b="1" dirty="0" err="1" smtClean="0"/>
              <a:t>matrix,m,n</a:t>
            </a:r>
            <a:r>
              <a:rPr lang="en-US" b="1" dirty="0" smtClean="0"/>
              <a:t>);</a:t>
            </a:r>
          </a:p>
          <a:p>
            <a:pPr>
              <a:buNone/>
            </a:pPr>
            <a:r>
              <a:rPr lang="en-US" b="1" dirty="0" smtClean="0"/>
              <a:t>printf("\n The absolute matrix is:\n");</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en-US" b="1" dirty="0" smtClean="0"/>
              <a:t>		printf("%d\t", matrix[i][j]);</a:t>
            </a:r>
          </a:p>
          <a:p>
            <a:pPr>
              <a:buNone/>
            </a:pPr>
            <a:r>
              <a:rPr lang="en-US" b="1" dirty="0" smtClean="0"/>
              <a:t>		}</a:t>
            </a:r>
          </a:p>
          <a:p>
            <a:pPr>
              <a:buNone/>
            </a:pPr>
            <a:r>
              <a:rPr lang="en-US" b="1" dirty="0" smtClean="0"/>
              <a:t>		printf("\n");</a:t>
            </a:r>
          </a:p>
          <a:p>
            <a:pPr>
              <a:buNone/>
            </a:pPr>
            <a:r>
              <a:rPr lang="en-US" b="1" dirty="0" smtClean="0"/>
              <a:t>	}</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transition spd="slow">
    <p:pull di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b="1" dirty="0" smtClean="0"/>
              <a:t>void absolute(int mat[][N], int m, int n)</a:t>
            </a:r>
          </a:p>
          <a:p>
            <a:pPr>
              <a:buNone/>
            </a:pPr>
            <a:r>
              <a:rPr lang="en-US" b="1" dirty="0" smtClean="0"/>
              <a:t>{</a:t>
            </a:r>
          </a:p>
          <a:p>
            <a:pPr>
              <a:buNone/>
            </a:pPr>
            <a:r>
              <a:rPr lang="en-US" b="1" dirty="0" smtClean="0"/>
              <a:t>int i, j;</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en-US" b="1" dirty="0" smtClean="0"/>
              <a:t>		mat[i][j]=abs(mat[i][j]);</a:t>
            </a:r>
          </a:p>
          <a:p>
            <a:pPr>
              <a:buNone/>
            </a:pPr>
            <a:r>
              <a:rPr lang="en-US" b="1" dirty="0" smtClean="0"/>
              <a:t>		}</a:t>
            </a:r>
          </a:p>
          <a:p>
            <a:pPr>
              <a:buNone/>
            </a:pPr>
            <a:r>
              <a:rPr lang="en-US" b="1" dirty="0" smtClean="0"/>
              <a:t>	}</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transition spd="slow">
    <p:pull di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function named </a:t>
            </a:r>
            <a:r>
              <a:rPr lang="en-US" b="1" i="1" dirty="0" err="1" smtClean="0"/>
              <a:t>addarrays</a:t>
            </a:r>
            <a:r>
              <a:rPr lang="en-US" dirty="0" smtClean="0"/>
              <a:t> that accepts two integer arrays that are of the same size. The function should add each element in the arrays together and place the values in a third array. That is:</a:t>
            </a:r>
          </a:p>
          <a:p>
            <a:pPr algn="just">
              <a:buNone/>
            </a:pPr>
            <a:r>
              <a:rPr lang="en-US" dirty="0" smtClean="0"/>
              <a:t>	First element of 3</a:t>
            </a:r>
            <a:r>
              <a:rPr lang="en-US" baseline="30000" dirty="0" smtClean="0"/>
              <a:t>rd</a:t>
            </a:r>
            <a:r>
              <a:rPr lang="en-US" dirty="0" smtClean="0"/>
              <a:t> array = First element of 1</a:t>
            </a:r>
            <a:r>
              <a:rPr lang="en-US" baseline="30000" dirty="0" smtClean="0"/>
              <a:t>st</a:t>
            </a:r>
            <a:r>
              <a:rPr lang="en-US" dirty="0" smtClean="0"/>
              <a:t> array + First element of 2</a:t>
            </a:r>
            <a:r>
              <a:rPr lang="en-US" baseline="30000" dirty="0" smtClean="0"/>
              <a:t>nd</a:t>
            </a:r>
            <a:r>
              <a:rPr lang="en-US" dirty="0" smtClean="0"/>
              <a:t> array</a:t>
            </a:r>
          </a:p>
          <a:p>
            <a:pPr algn="just">
              <a:buNone/>
            </a:pPr>
            <a:r>
              <a:rPr lang="en-US" dirty="0" smtClean="0"/>
              <a:t>	Second element of 3</a:t>
            </a:r>
            <a:r>
              <a:rPr lang="en-US" baseline="30000" dirty="0" smtClean="0"/>
              <a:t>rd</a:t>
            </a:r>
            <a:r>
              <a:rPr lang="en-US" dirty="0" smtClean="0"/>
              <a:t> array = Second element of 1</a:t>
            </a:r>
            <a:r>
              <a:rPr lang="en-US" baseline="30000" dirty="0" smtClean="0"/>
              <a:t>st</a:t>
            </a:r>
            <a:r>
              <a:rPr lang="en-US" dirty="0" smtClean="0"/>
              <a:t> array + Second element of 2</a:t>
            </a:r>
            <a:r>
              <a:rPr lang="en-US" baseline="30000" dirty="0" smtClean="0"/>
              <a:t>nd</a:t>
            </a:r>
            <a:r>
              <a:rPr lang="en-US" dirty="0" smtClean="0"/>
              <a:t> array</a:t>
            </a:r>
          </a:p>
          <a:p>
            <a:pPr algn="just">
              <a:buNone/>
            </a:pPr>
            <a:r>
              <a:rPr lang="en-US" dirty="0" smtClean="0"/>
              <a:t>	And so 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transition spd="slow">
    <p:pull dir="d"/>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numCol="2">
            <a:normAutofit fontScale="47500" lnSpcReduction="20000"/>
          </a:bodyPr>
          <a:lstStyle/>
          <a:p>
            <a:pPr>
              <a:buNone/>
            </a:pPr>
            <a:r>
              <a:rPr lang="en-US" b="1" dirty="0" smtClean="0"/>
              <a:t>#define M 10</a:t>
            </a:r>
          </a:p>
          <a:p>
            <a:pPr>
              <a:buNone/>
            </a:pPr>
            <a:r>
              <a:rPr lang="en-US" b="1" dirty="0" smtClean="0"/>
              <a:t>#define N 10</a:t>
            </a:r>
          </a:p>
          <a:p>
            <a:pPr>
              <a:buNone/>
            </a:pPr>
            <a:r>
              <a:rPr lang="en-US" b="1" dirty="0" smtClean="0"/>
              <a:t>void </a:t>
            </a:r>
            <a:r>
              <a:rPr lang="en-US" b="1" dirty="0" err="1" smtClean="0"/>
              <a:t>addarrays</a:t>
            </a:r>
            <a:r>
              <a:rPr lang="en-US" b="1" dirty="0" smtClean="0"/>
              <a:t>(int [][N],int [][N], int, int);</a:t>
            </a:r>
          </a:p>
          <a:p>
            <a:pPr>
              <a:buNone/>
            </a:pPr>
            <a:endParaRPr lang="en-US" b="1" dirty="0" smtClean="0"/>
          </a:p>
          <a:p>
            <a:pPr>
              <a:buNone/>
            </a:pPr>
            <a:r>
              <a:rPr lang="en-US" b="1" dirty="0" smtClean="0"/>
              <a:t>void main()</a:t>
            </a:r>
          </a:p>
          <a:p>
            <a:pPr>
              <a:buNone/>
            </a:pPr>
            <a:r>
              <a:rPr lang="en-US" b="1" dirty="0" smtClean="0"/>
              <a:t>{</a:t>
            </a:r>
          </a:p>
          <a:p>
            <a:pPr>
              <a:buNone/>
            </a:pPr>
            <a:r>
              <a:rPr lang="en-US" b="1" dirty="0" smtClean="0"/>
              <a:t>int matrix1[M][N],matrix2[M][N];</a:t>
            </a:r>
          </a:p>
          <a:p>
            <a:pPr>
              <a:buNone/>
            </a:pPr>
            <a:r>
              <a:rPr lang="en-US" b="1" dirty="0" smtClean="0"/>
              <a:t>int i, j;</a:t>
            </a:r>
          </a:p>
          <a:p>
            <a:pPr>
              <a:buNone/>
            </a:pPr>
            <a:r>
              <a:rPr lang="en-US" b="1" dirty="0" smtClean="0"/>
              <a:t>int m, n, p, q;</a:t>
            </a:r>
          </a:p>
          <a:p>
            <a:pPr>
              <a:buNone/>
            </a:pPr>
            <a:r>
              <a:rPr lang="en-US" b="1" dirty="0" smtClean="0"/>
              <a:t>clrscr();</a:t>
            </a:r>
          </a:p>
          <a:p>
            <a:pPr>
              <a:buNone/>
            </a:pPr>
            <a:r>
              <a:rPr lang="en-US" b="1" dirty="0" smtClean="0"/>
              <a:t>printf("\n Enter order of first matrix (less than 10*10):\t");</a:t>
            </a:r>
          </a:p>
          <a:p>
            <a:pPr>
              <a:buNone/>
            </a:pPr>
            <a:r>
              <a:rPr lang="pt-BR" b="1" dirty="0" smtClean="0"/>
              <a:t>scanf("%d %d",&amp;m,&amp;n);</a:t>
            </a:r>
          </a:p>
          <a:p>
            <a:pPr>
              <a:buNone/>
            </a:pPr>
            <a:r>
              <a:rPr lang="en-US" b="1" dirty="0" smtClean="0"/>
              <a:t>printf("\n Enter order of second matrix (less than 10*10):\t");</a:t>
            </a:r>
          </a:p>
          <a:p>
            <a:pPr>
              <a:buNone/>
            </a:pPr>
            <a:r>
              <a:rPr lang="en-US" b="1" dirty="0" smtClean="0"/>
              <a:t>scanf("%d %d", &amp;p, &amp;q);</a:t>
            </a:r>
          </a:p>
          <a:p>
            <a:pPr>
              <a:buNone/>
            </a:pPr>
            <a:r>
              <a:rPr lang="en-US" b="1" dirty="0" smtClean="0"/>
              <a:t>	if((m!=p) &amp;&amp; (n!=q))</a:t>
            </a:r>
          </a:p>
          <a:p>
            <a:pPr>
              <a:buNone/>
            </a:pPr>
            <a:r>
              <a:rPr lang="en-US" b="1" dirty="0" smtClean="0"/>
              <a:t>	{</a:t>
            </a:r>
          </a:p>
          <a:p>
            <a:pPr>
              <a:buNone/>
            </a:pPr>
            <a:r>
              <a:rPr lang="en-US" b="1" dirty="0" smtClean="0"/>
              <a:t>	printf("\n The matrices are unsuitable for addition.\n");</a:t>
            </a:r>
          </a:p>
          <a:p>
            <a:pPr>
              <a:buNone/>
            </a:pPr>
            <a:r>
              <a:rPr lang="en-US" b="1" dirty="0" smtClean="0"/>
              <a:t>	getch();</a:t>
            </a:r>
          </a:p>
          <a:p>
            <a:pPr>
              <a:buNone/>
            </a:pPr>
            <a:r>
              <a:rPr lang="en-US" b="1" dirty="0" smtClean="0"/>
              <a:t>	exit();</a:t>
            </a:r>
          </a:p>
          <a:p>
            <a:pPr>
              <a:buNone/>
            </a:pPr>
            <a:r>
              <a:rPr lang="en-US" b="1" dirty="0" smtClean="0"/>
              <a:t>	}</a:t>
            </a:r>
          </a:p>
          <a:p>
            <a:pPr>
              <a:buNone/>
            </a:pPr>
            <a:endParaRPr lang="en-US" b="1" dirty="0" smtClean="0"/>
          </a:p>
          <a:p>
            <a:pPr>
              <a:buNone/>
            </a:pPr>
            <a:r>
              <a:rPr lang="en-US" b="1" dirty="0" smtClean="0"/>
              <a:t>printf("\n Enter the elements of first matrix:\t");</a:t>
            </a:r>
          </a:p>
          <a:p>
            <a:pPr>
              <a:buNone/>
            </a:pPr>
            <a:r>
              <a:rPr lang="en-US" b="1" dirty="0" smtClean="0"/>
              <a:t>for(i=0;i&lt;</a:t>
            </a:r>
            <a:r>
              <a:rPr lang="en-US" b="1" dirty="0" err="1" smtClean="0"/>
              <a:t>m;i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a:t>
            </a:r>
          </a:p>
          <a:p>
            <a:pPr>
              <a:buNone/>
            </a:pPr>
            <a:r>
              <a:rPr lang="en-US" b="1" dirty="0" smtClean="0"/>
              <a:t>		scanf("%d",&amp;matrix1[i][j]);</a:t>
            </a:r>
          </a:p>
          <a:p>
            <a:pPr>
              <a:buNone/>
            </a:pPr>
            <a:r>
              <a:rPr lang="en-US" b="1" dirty="0" smtClean="0"/>
              <a:t>		}</a:t>
            </a:r>
          </a:p>
          <a:p>
            <a:pPr>
              <a:buNone/>
            </a:pPr>
            <a:r>
              <a:rPr lang="en-US" b="1" dirty="0" smtClean="0"/>
              <a:t>	}</a:t>
            </a:r>
          </a:p>
          <a:p>
            <a:pPr>
              <a:buNone/>
            </a:pPr>
            <a:endParaRPr lang="en-US" b="1" dirty="0" smtClean="0"/>
          </a:p>
          <a:p>
            <a:pPr>
              <a:buNone/>
            </a:pPr>
            <a:r>
              <a:rPr lang="en-US" b="1" dirty="0" smtClean="0"/>
              <a:t>printf("\n Enter the elements of second matrix:\t");</a:t>
            </a:r>
          </a:p>
          <a:p>
            <a:pPr>
              <a:buNone/>
            </a:pPr>
            <a:r>
              <a:rPr lang="en-US" b="1" dirty="0" smtClean="0"/>
              <a:t>for(i=0;i&lt;</a:t>
            </a:r>
            <a:r>
              <a:rPr lang="en-US" b="1" dirty="0" err="1" smtClean="0"/>
              <a:t>p;i</a:t>
            </a:r>
            <a:r>
              <a:rPr lang="en-US" b="1" dirty="0" smtClean="0"/>
              <a:t>++)</a:t>
            </a:r>
          </a:p>
          <a:p>
            <a:pPr>
              <a:buNone/>
            </a:pPr>
            <a:r>
              <a:rPr lang="en-US" b="1" dirty="0" smtClean="0"/>
              <a:t>	{</a:t>
            </a:r>
          </a:p>
          <a:p>
            <a:pPr>
              <a:buNone/>
            </a:pPr>
            <a:r>
              <a:rPr lang="en-US" b="1" dirty="0" smtClean="0"/>
              <a:t>	for(j=0;j&lt;</a:t>
            </a:r>
            <a:r>
              <a:rPr lang="en-US" b="1" dirty="0" err="1" smtClean="0"/>
              <a:t>q;j</a:t>
            </a:r>
            <a:r>
              <a:rPr lang="en-US" b="1" dirty="0" smtClean="0"/>
              <a:t>++)</a:t>
            </a:r>
          </a:p>
          <a:p>
            <a:pPr>
              <a:buNone/>
            </a:pPr>
            <a:r>
              <a:rPr lang="en-US" b="1" dirty="0" smtClean="0"/>
              <a:t>		{</a:t>
            </a:r>
          </a:p>
          <a:p>
            <a:pPr>
              <a:buNone/>
            </a:pPr>
            <a:r>
              <a:rPr lang="en-US" b="1" dirty="0" smtClean="0"/>
              <a:t>		scanf("%d",&amp;matrix2[i][j]);</a:t>
            </a:r>
          </a:p>
          <a:p>
            <a:pPr>
              <a:buNone/>
            </a:pPr>
            <a:r>
              <a:rPr lang="en-US" b="1" dirty="0" smtClean="0"/>
              <a:t>		}</a:t>
            </a:r>
          </a:p>
          <a:p>
            <a:pPr>
              <a:buNone/>
            </a:pPr>
            <a:r>
              <a:rPr lang="en-US" b="1" dirty="0" smtClean="0"/>
              <a:t>	}</a:t>
            </a:r>
          </a:p>
          <a:p>
            <a:pPr>
              <a:buNone/>
            </a:pPr>
            <a:r>
              <a:rPr lang="en-US" b="1" dirty="0" err="1" smtClean="0"/>
              <a:t>addarrays</a:t>
            </a:r>
            <a:r>
              <a:rPr lang="en-US" b="1" dirty="0" smtClean="0"/>
              <a:t>(matrix1,matrix2,m,n);</a:t>
            </a:r>
          </a:p>
          <a:p>
            <a:pPr>
              <a:buNone/>
            </a:pPr>
            <a:r>
              <a:rPr lang="en-US" b="1" dirty="0" smtClean="0"/>
              <a:t>getch();</a:t>
            </a:r>
          </a:p>
          <a:p>
            <a:pPr>
              <a:buNone/>
            </a:pPr>
            <a:r>
              <a:rPr lang="en-US" b="1" dirty="0" smtClean="0"/>
              <a:t>}</a:t>
            </a:r>
          </a:p>
          <a:p>
            <a:pPr>
              <a:buNone/>
            </a:pPr>
            <a:endParaRPr lang="en-US" b="1" dirty="0" smtClean="0"/>
          </a:p>
          <a:p>
            <a:pPr>
              <a:buNone/>
            </a:pPr>
            <a:r>
              <a:rPr lang="en-US" b="1" dirty="0" smtClean="0"/>
              <a:t>void </a:t>
            </a:r>
            <a:r>
              <a:rPr lang="en-US" b="1" dirty="0" err="1" smtClean="0"/>
              <a:t>addarrays</a:t>
            </a:r>
            <a:r>
              <a:rPr lang="en-US" b="1" dirty="0" smtClean="0"/>
              <a:t>(int mat1[][N], int mat2[][N], int x, int y)</a:t>
            </a:r>
          </a:p>
          <a:p>
            <a:pPr>
              <a:buNone/>
            </a:pPr>
            <a:r>
              <a:rPr lang="en-US" b="1" dirty="0" smtClean="0"/>
              <a:t>{</a:t>
            </a:r>
          </a:p>
          <a:p>
            <a:pPr>
              <a:buNone/>
            </a:pPr>
            <a:r>
              <a:rPr lang="en-US" b="1" dirty="0" smtClean="0"/>
              <a:t>int </a:t>
            </a:r>
            <a:r>
              <a:rPr lang="en-US" b="1" dirty="0" err="1" smtClean="0"/>
              <a:t>i,j</a:t>
            </a:r>
            <a:r>
              <a:rPr lang="en-US" b="1" dirty="0" smtClean="0"/>
              <a:t>;</a:t>
            </a:r>
          </a:p>
          <a:p>
            <a:pPr>
              <a:buNone/>
            </a:pPr>
            <a:r>
              <a:rPr lang="en-US" b="1" dirty="0" smtClean="0"/>
              <a:t>int add[M][N];</a:t>
            </a:r>
          </a:p>
          <a:p>
            <a:pPr>
              <a:buNone/>
            </a:pPr>
            <a:endParaRPr lang="en-US" b="1" dirty="0" smtClean="0"/>
          </a:p>
          <a:p>
            <a:pPr>
              <a:buNone/>
            </a:pPr>
            <a:r>
              <a:rPr lang="en-US" b="1" dirty="0" smtClean="0"/>
              <a:t>for(i=0;i&lt;</a:t>
            </a:r>
            <a:r>
              <a:rPr lang="en-US" b="1" dirty="0" err="1" smtClean="0"/>
              <a:t>x;i</a:t>
            </a:r>
            <a:r>
              <a:rPr lang="en-US" b="1" dirty="0" smtClean="0"/>
              <a:t>++)</a:t>
            </a:r>
          </a:p>
          <a:p>
            <a:pPr>
              <a:buNone/>
            </a:pPr>
            <a:r>
              <a:rPr lang="en-US" b="1" dirty="0" smtClean="0"/>
              <a:t>	{</a:t>
            </a:r>
          </a:p>
          <a:p>
            <a:pPr>
              <a:buNone/>
            </a:pPr>
            <a:r>
              <a:rPr lang="en-US" b="1" dirty="0" smtClean="0"/>
              <a:t>	for(j=0;j&lt;</a:t>
            </a:r>
            <a:r>
              <a:rPr lang="en-US" b="1" dirty="0" err="1" smtClean="0"/>
              <a:t>y;j</a:t>
            </a:r>
            <a:r>
              <a:rPr lang="en-US" b="1" dirty="0" smtClean="0"/>
              <a:t>++)</a:t>
            </a:r>
          </a:p>
          <a:p>
            <a:pPr>
              <a:buNone/>
            </a:pPr>
            <a:r>
              <a:rPr lang="en-US" b="1" dirty="0" smtClean="0"/>
              <a:t>		{</a:t>
            </a:r>
          </a:p>
          <a:p>
            <a:pPr>
              <a:buNone/>
            </a:pPr>
            <a:r>
              <a:rPr lang="en-US" b="1" dirty="0" smtClean="0"/>
              <a:t>		add[i][j]=mat1[i][j]+mat2[i][j];</a:t>
            </a:r>
          </a:p>
          <a:p>
            <a:pPr>
              <a:buNone/>
            </a:pPr>
            <a:r>
              <a:rPr lang="en-US" b="1" dirty="0" smtClean="0"/>
              <a:t>		}</a:t>
            </a:r>
          </a:p>
          <a:p>
            <a:pPr>
              <a:buNone/>
            </a:pPr>
            <a:r>
              <a:rPr lang="en-US" b="1" dirty="0" smtClean="0"/>
              <a:t>	}</a:t>
            </a:r>
          </a:p>
          <a:p>
            <a:pPr>
              <a:buNone/>
            </a:pPr>
            <a:endParaRPr lang="en-US" b="1" dirty="0" smtClean="0"/>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transition spd="slow">
    <p:pull dir="d"/>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r>
              <a:rPr lang="en-US" sz="3000" dirty="0" smtClean="0"/>
              <a:t>Write a function to multiply two n*n matrices.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transition spd="slow">
    <p:pull dir="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62500" lnSpcReduction="20000"/>
          </a:bodyPr>
          <a:lstStyle/>
          <a:p>
            <a:pPr>
              <a:buNone/>
            </a:pPr>
            <a:r>
              <a:rPr lang="en-US" b="1" dirty="0" smtClean="0"/>
              <a:t>#include &lt;stdio.h&gt;</a:t>
            </a:r>
          </a:p>
          <a:p>
            <a:pPr>
              <a:buNone/>
            </a:pPr>
            <a:r>
              <a:rPr lang="en-US" b="1" dirty="0" smtClean="0"/>
              <a:t>#include &lt;conio.h&gt;</a:t>
            </a:r>
          </a:p>
          <a:p>
            <a:pPr>
              <a:buNone/>
            </a:pPr>
            <a:r>
              <a:rPr lang="en-US" b="1" dirty="0" smtClean="0"/>
              <a:t>#define N 3</a:t>
            </a:r>
          </a:p>
          <a:p>
            <a:pPr>
              <a:buNone/>
            </a:pPr>
            <a:r>
              <a:rPr lang="fr-FR" b="1" dirty="0" err="1" smtClean="0"/>
              <a:t>void</a:t>
            </a:r>
            <a:r>
              <a:rPr lang="fr-FR" b="1" dirty="0" smtClean="0"/>
              <a:t> </a:t>
            </a:r>
            <a:r>
              <a:rPr lang="fr-FR" b="1" dirty="0" err="1" smtClean="0"/>
              <a:t>multiply</a:t>
            </a:r>
            <a:r>
              <a:rPr lang="fr-FR" b="1" dirty="0" smtClean="0"/>
              <a:t>(int rix1[][N], int rix2[][N]);</a:t>
            </a:r>
          </a:p>
          <a:p>
            <a:pPr>
              <a:buNone/>
            </a:pPr>
            <a:r>
              <a:rPr lang="en-US" b="1" dirty="0" smtClean="0"/>
              <a:t>void main()</a:t>
            </a:r>
          </a:p>
          <a:p>
            <a:pPr>
              <a:buNone/>
            </a:pPr>
            <a:r>
              <a:rPr lang="en-US" b="1" dirty="0" smtClean="0"/>
              <a:t>{</a:t>
            </a:r>
          </a:p>
          <a:p>
            <a:pPr>
              <a:buNone/>
            </a:pPr>
            <a:r>
              <a:rPr lang="pt-BR" b="1" dirty="0" smtClean="0"/>
              <a:t>int matrix1[N][N],matrix2[N][N],i,j;</a:t>
            </a:r>
          </a:p>
          <a:p>
            <a:pPr>
              <a:buNone/>
            </a:pPr>
            <a:r>
              <a:rPr lang="en-US" b="1" dirty="0" smtClean="0"/>
              <a:t>clrscr();</a:t>
            </a:r>
          </a:p>
          <a:p>
            <a:pPr>
              <a:buNone/>
            </a:pPr>
            <a:r>
              <a:rPr lang="en-US" b="1" dirty="0" smtClean="0"/>
              <a:t>printf("Input first matrix elements of order %d*%d:\n", N, 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scanf("%d",&amp;matrix1[i][j]);</a:t>
            </a:r>
          </a:p>
          <a:p>
            <a:pPr>
              <a:buNone/>
            </a:pPr>
            <a:r>
              <a:rPr lang="en-US" b="1" dirty="0" smtClean="0"/>
              <a:t>	}</a:t>
            </a:r>
          </a:p>
          <a:p>
            <a:pPr>
              <a:buNone/>
            </a:pPr>
            <a:endParaRPr lang="en-US" b="1" dirty="0" smtClean="0"/>
          </a:p>
          <a:p>
            <a:pPr>
              <a:buNone/>
            </a:pPr>
            <a:r>
              <a:rPr lang="en-US" b="1" dirty="0" smtClean="0"/>
              <a:t>printf("\n The first matrix is:\n");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printf(" %d\t",matrix1[i][j]);</a:t>
            </a:r>
          </a:p>
          <a:p>
            <a:pPr>
              <a:buNone/>
            </a:pPr>
            <a:r>
              <a:rPr lang="en-US" b="1" dirty="0" smtClean="0"/>
              <a:t>	printf("\n");</a:t>
            </a:r>
          </a:p>
          <a:p>
            <a:pPr>
              <a:buNone/>
            </a:pPr>
            <a:r>
              <a:rPr lang="en-US" b="1" dirty="0" smtClean="0"/>
              <a:t>	}</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transition spd="slow">
    <p:pull dir="d"/>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7500" lnSpcReduction="20000"/>
          </a:bodyPr>
          <a:lstStyle/>
          <a:p>
            <a:pPr>
              <a:buNone/>
            </a:pPr>
            <a:r>
              <a:rPr lang="en-US" b="1" dirty="0" smtClean="0"/>
              <a:t>printf("Input second matrix elements of order %d*%d:\n", N, 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scanf("%d", &amp;matrix2[i][j]);</a:t>
            </a:r>
          </a:p>
          <a:p>
            <a:pPr>
              <a:buNone/>
            </a:pPr>
            <a:r>
              <a:rPr lang="en-US" b="1" dirty="0" smtClean="0"/>
              <a:t>	}</a:t>
            </a:r>
          </a:p>
          <a:p>
            <a:pPr>
              <a:buNone/>
            </a:pPr>
            <a:endParaRPr lang="en-US" b="1" dirty="0" smtClean="0"/>
          </a:p>
          <a:p>
            <a:pPr>
              <a:buNone/>
            </a:pPr>
            <a:r>
              <a:rPr lang="en-US" b="1" dirty="0" smtClean="0"/>
              <a:t>printf("\n The second matrix is:\n");</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for(j=0;j&lt;</a:t>
            </a:r>
            <a:r>
              <a:rPr lang="en-US" b="1" dirty="0" err="1" smtClean="0"/>
              <a:t>N;j</a:t>
            </a:r>
            <a:r>
              <a:rPr lang="en-US" b="1" dirty="0" smtClean="0"/>
              <a:t>++)</a:t>
            </a:r>
          </a:p>
          <a:p>
            <a:pPr>
              <a:buNone/>
            </a:pPr>
            <a:r>
              <a:rPr lang="en-US" b="1" dirty="0" smtClean="0"/>
              <a:t>		printf(" %d\t",matrix2[i][j]);</a:t>
            </a:r>
          </a:p>
          <a:p>
            <a:pPr>
              <a:buNone/>
            </a:pPr>
            <a:r>
              <a:rPr lang="en-US" b="1" dirty="0" smtClean="0"/>
              <a:t>	printf("\n");</a:t>
            </a:r>
          </a:p>
          <a:p>
            <a:pPr>
              <a:buNone/>
            </a:pPr>
            <a:r>
              <a:rPr lang="en-US" b="1" dirty="0" smtClean="0"/>
              <a:t>	}</a:t>
            </a:r>
          </a:p>
          <a:p>
            <a:pPr>
              <a:buNone/>
            </a:pPr>
            <a:r>
              <a:rPr lang="en-US" b="1" dirty="0" smtClean="0"/>
              <a:t>multiply(matrix1,matrix2);</a:t>
            </a:r>
          </a:p>
          <a:p>
            <a:pPr>
              <a:buNone/>
            </a:pPr>
            <a:r>
              <a:rPr lang="en-US" b="1" dirty="0" smtClean="0"/>
              <a:t>getch();</a:t>
            </a:r>
          </a:p>
          <a:p>
            <a:pPr>
              <a:buNone/>
            </a:pPr>
            <a:r>
              <a:rPr lang="en-US" b="1" dirty="0" smtClean="0"/>
              <a:t>}</a:t>
            </a:r>
            <a:r>
              <a:rPr lang="en-US" b="1" dirty="0" smtClean="0">
                <a:solidFill>
                  <a:srgbClr val="FF0000"/>
                </a:solidFill>
              </a:rPr>
              <a:t>//main ends here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transition spd="slow">
    <p:pull di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55000" lnSpcReduction="20000"/>
          </a:bodyPr>
          <a:lstStyle/>
          <a:p>
            <a:pPr>
              <a:buNone/>
            </a:pPr>
            <a:r>
              <a:rPr lang="en-US" b="1" dirty="0" smtClean="0">
                <a:latin typeface="Times New Roman" pitchFamily="18" charset="0"/>
                <a:cs typeface="Times New Roman" pitchFamily="18" charset="0"/>
              </a:rPr>
              <a:t>void multiply(int mat1[][N],int mat2[][N])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multiply[N][N], i, j, k,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          //first row</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 //second column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for(k=0;k&lt;</a:t>
            </a:r>
            <a:r>
              <a:rPr lang="en-US" b="1" dirty="0" err="1" smtClean="0">
                <a:latin typeface="Times New Roman" pitchFamily="18" charset="0"/>
                <a:cs typeface="Times New Roman" pitchFamily="18" charset="0"/>
              </a:rPr>
              <a:t>N;k</a:t>
            </a:r>
            <a:r>
              <a:rPr lang="en-US" b="1" dirty="0" smtClean="0">
                <a:latin typeface="Times New Roman" pitchFamily="18" charset="0"/>
                <a:cs typeface="Times New Roman" pitchFamily="18" charset="0"/>
              </a:rPr>
              <a:t>++)   //first column or second row</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=row_mul_col+mat1[i][k]*mat2[k][j];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multiply[i][j]=</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The matrix after multiplication is:\n");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printf("%d\t", multiply[i][j]);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98</a:t>
            </a:fld>
            <a:endParaRPr lang="en-US"/>
          </a:p>
        </p:txBody>
      </p:sp>
      <p:sp>
        <p:nvSpPr>
          <p:cNvPr id="6" name="Rectangle 5"/>
          <p:cNvSpPr/>
          <p:nvPr/>
        </p:nvSpPr>
        <p:spPr>
          <a:xfrm>
            <a:off x="2840312" y="0"/>
            <a:ext cx="3463384"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//multiply function</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ll dir="d"/>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457200" y="1935480"/>
            <a:ext cx="8229600" cy="4541520"/>
          </a:xfrm>
        </p:spPr>
        <p:txBody>
          <a:bodyPr>
            <a:normAutofit fontScale="85000" lnSpcReduction="10000"/>
          </a:bodyPr>
          <a:lstStyle/>
          <a:p>
            <a:pPr algn="just"/>
            <a:r>
              <a:rPr lang="en-US" dirty="0" smtClean="0"/>
              <a:t>Write a function to multiply a square matrix by a vector. Assume a </a:t>
            </a:r>
            <a:r>
              <a:rPr lang="en-US" i="1" dirty="0" smtClean="0"/>
              <a:t>n*n</a:t>
            </a:r>
            <a:r>
              <a:rPr lang="en-US" dirty="0" smtClean="0"/>
              <a:t> matrix and a </a:t>
            </a:r>
            <a:r>
              <a:rPr lang="en-US" i="1" dirty="0" smtClean="0"/>
              <a:t>n</a:t>
            </a:r>
            <a:r>
              <a:rPr lang="en-US" dirty="0" smtClean="0"/>
              <a:t> component vector. The call would give the size of the matrix and the names of the matrix and a vector.</a:t>
            </a:r>
          </a:p>
          <a:p>
            <a:pPr algn="just">
              <a:buNone/>
            </a:pPr>
            <a:endParaRPr lang="en-US" dirty="0" smtClean="0"/>
          </a:p>
          <a:p>
            <a:pPr algn="just">
              <a:buNone/>
            </a:pPr>
            <a:r>
              <a:rPr lang="en-US" dirty="0" smtClean="0"/>
              <a:t>Note: </a:t>
            </a:r>
          </a:p>
          <a:p>
            <a:pPr algn="just">
              <a:buNone/>
            </a:pPr>
            <a:r>
              <a:rPr lang="en-US" b="1" dirty="0" smtClean="0"/>
              <a:t>	Vectors</a:t>
            </a:r>
            <a:r>
              <a:rPr lang="en-US" dirty="0" smtClean="0"/>
              <a:t> are a type of matrix having only one column or one row. There are two types of vectors: </a:t>
            </a:r>
            <a:r>
              <a:rPr lang="en-US" b="1" dirty="0" smtClean="0"/>
              <a:t>column vectors</a:t>
            </a:r>
            <a:r>
              <a:rPr lang="en-US" dirty="0" smtClean="0"/>
              <a:t> and </a:t>
            </a:r>
            <a:r>
              <a:rPr lang="en-US" b="1" dirty="0" smtClean="0"/>
              <a:t>row vectors</a:t>
            </a:r>
            <a:r>
              <a:rPr lang="en-US" dirty="0" smtClean="0"/>
              <a:t>. For example, matrix </a:t>
            </a:r>
            <a:r>
              <a:rPr lang="en-US" b="1" dirty="0" smtClean="0"/>
              <a:t>a</a:t>
            </a:r>
            <a:r>
              <a:rPr lang="en-US" dirty="0" smtClean="0"/>
              <a:t> is a column vector, and matrix </a:t>
            </a:r>
            <a:r>
              <a:rPr lang="en-US" b="1" dirty="0" smtClean="0"/>
              <a:t>a'</a:t>
            </a:r>
            <a:r>
              <a:rPr lang="en-US" dirty="0" smtClean="0"/>
              <a:t> is a row vector.</a:t>
            </a:r>
          </a:p>
          <a:p>
            <a:pPr algn="just">
              <a:buNone/>
            </a:pPr>
            <a:r>
              <a:rPr lang="en-US" b="1" dirty="0" smtClean="0"/>
              <a:t>	</a:t>
            </a:r>
            <a:r>
              <a:rPr lang="en-US" dirty="0" smtClean="0"/>
              <a:t> 	11 </a:t>
            </a:r>
          </a:p>
          <a:p>
            <a:pPr>
              <a:buNone/>
            </a:pPr>
            <a:r>
              <a:rPr lang="en-US" dirty="0" smtClean="0"/>
              <a:t>	</a:t>
            </a:r>
            <a:r>
              <a:rPr lang="en-US" b="1" dirty="0" smtClean="0"/>
              <a:t>a</a:t>
            </a:r>
            <a:r>
              <a:rPr lang="en-US" dirty="0" smtClean="0"/>
              <a:t> = 	22		     </a:t>
            </a:r>
            <a:r>
              <a:rPr lang="en-US" b="1" dirty="0" smtClean="0"/>
              <a:t>a' </a:t>
            </a:r>
            <a:r>
              <a:rPr lang="en-US" dirty="0" smtClean="0"/>
              <a:t>=	 11 12 33   </a:t>
            </a:r>
            <a:r>
              <a:rPr lang="en-US" b="1" dirty="0" smtClean="0"/>
              <a:t>				</a:t>
            </a:r>
            <a:r>
              <a:rPr lang="en-US" dirty="0" smtClean="0"/>
              <a:t>33 </a:t>
            </a:r>
          </a:p>
          <a:p>
            <a:pPr algn="just">
              <a:buNone/>
            </a:pPr>
            <a:r>
              <a:rPr lang="en-US" b="1" dirty="0" smtClean="0"/>
              <a:t> </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
        <p:nvSpPr>
          <p:cNvPr id="8" name="Double Bracket 7"/>
          <p:cNvSpPr/>
          <p:nvPr/>
        </p:nvSpPr>
        <p:spPr>
          <a:xfrm>
            <a:off x="1295400" y="4876800"/>
            <a:ext cx="533400" cy="1143000"/>
          </a:xfrm>
          <a:prstGeom prst="bracketPair">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Double Bracket 8"/>
          <p:cNvSpPr/>
          <p:nvPr/>
        </p:nvSpPr>
        <p:spPr>
          <a:xfrm>
            <a:off x="4114800" y="5257800"/>
            <a:ext cx="1066800" cy="381000"/>
          </a:xfrm>
          <a:prstGeom prst="bracketPair">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2006</TotalTime>
  <Words>5413</Words>
  <Application>Microsoft Office PowerPoint</Application>
  <PresentationFormat>On-screen Show (4:3)</PresentationFormat>
  <Paragraphs>1378</Paragraphs>
  <Slides>103</Slides>
  <Notes>1</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Flow</vt:lpstr>
      <vt:lpstr>Function</vt:lpstr>
      <vt:lpstr>Advantages of functions</vt:lpstr>
      <vt:lpstr>Two types of functions:</vt:lpstr>
      <vt:lpstr>Function definition</vt:lpstr>
      <vt:lpstr>Function definition…</vt:lpstr>
      <vt:lpstr>Slide 6</vt:lpstr>
      <vt:lpstr>Calling a function through main()</vt:lpstr>
      <vt:lpstr>Calling a function through main()…</vt:lpstr>
      <vt:lpstr>Slide 9</vt:lpstr>
      <vt:lpstr>Slide 10</vt:lpstr>
      <vt:lpstr>Slide 11</vt:lpstr>
      <vt:lpstr>Slide 12</vt:lpstr>
      <vt:lpstr>Function Prototype or Declaration</vt:lpstr>
      <vt:lpstr>Slide 14</vt:lpstr>
      <vt:lpstr>The return Statement</vt:lpstr>
      <vt:lpstr>Slide 16</vt:lpstr>
      <vt:lpstr>Function parameters</vt:lpstr>
      <vt:lpstr>What happens when…???</vt:lpstr>
      <vt:lpstr>Assignment</vt:lpstr>
      <vt:lpstr>Problem</vt:lpstr>
      <vt:lpstr>Slide 21</vt:lpstr>
      <vt:lpstr>Slide 22</vt:lpstr>
      <vt:lpstr>Types of Functions</vt:lpstr>
      <vt:lpstr>Functions with no arguments and no return values</vt:lpstr>
      <vt:lpstr>Slide 25</vt:lpstr>
      <vt:lpstr>Functions with arguments but no return value</vt:lpstr>
      <vt:lpstr>Slide 27</vt:lpstr>
      <vt:lpstr>Functions with arguments and return values</vt:lpstr>
      <vt:lpstr>Slide 29</vt:lpstr>
      <vt:lpstr>PROBLEM</vt:lpstr>
      <vt:lpstr>Slide 31</vt:lpstr>
      <vt:lpstr>Slide 32</vt:lpstr>
      <vt:lpstr>PROBLEM</vt:lpstr>
      <vt:lpstr>Slide 34</vt:lpstr>
      <vt:lpstr>Slide 35</vt:lpstr>
      <vt:lpstr>Types of function calls</vt:lpstr>
      <vt:lpstr>Passing by Value</vt:lpstr>
      <vt:lpstr>Slide 38</vt:lpstr>
      <vt:lpstr>Passing by Address</vt:lpstr>
      <vt:lpstr>What is a pointer???</vt:lpstr>
      <vt:lpstr>Slide 41</vt:lpstr>
      <vt:lpstr>PROBLEM</vt:lpstr>
      <vt:lpstr>Slide 43</vt:lpstr>
      <vt:lpstr>One more type of function:  Functions that return multiple values</vt:lpstr>
      <vt:lpstr>Slide 45</vt:lpstr>
      <vt:lpstr>Recursive function</vt:lpstr>
      <vt:lpstr>Slide 47</vt:lpstr>
      <vt:lpstr>Recursive function</vt:lpstr>
      <vt:lpstr>Slide 49</vt:lpstr>
      <vt:lpstr>Problem</vt:lpstr>
      <vt:lpstr>Slide 51</vt:lpstr>
      <vt:lpstr>Storage Class</vt:lpstr>
      <vt:lpstr>Slide 53</vt:lpstr>
      <vt:lpstr>Local Variable (Automatic or Internal Variable)</vt:lpstr>
      <vt:lpstr>Slide 55</vt:lpstr>
      <vt:lpstr>Slide 56</vt:lpstr>
      <vt:lpstr>Slide 57</vt:lpstr>
      <vt:lpstr>Global Variable (External Variable)</vt:lpstr>
      <vt:lpstr>Slide 59</vt:lpstr>
      <vt:lpstr>Slide 60</vt:lpstr>
      <vt:lpstr>Slide 61</vt:lpstr>
      <vt:lpstr>Slide 62</vt:lpstr>
      <vt:lpstr>Slide 63</vt:lpstr>
      <vt:lpstr>Slide 64</vt:lpstr>
      <vt:lpstr>Multifile Program</vt:lpstr>
      <vt:lpstr>Slide 66</vt:lpstr>
      <vt:lpstr>Slide 67</vt:lpstr>
      <vt:lpstr>Static Variable</vt:lpstr>
      <vt:lpstr>Static Variable…</vt:lpstr>
      <vt:lpstr>Slide 70</vt:lpstr>
      <vt:lpstr>BIM Problem</vt:lpstr>
      <vt:lpstr>Slide 72</vt:lpstr>
      <vt:lpstr>Register Variable</vt:lpstr>
      <vt:lpstr>Register Variable…</vt:lpstr>
      <vt:lpstr>Slide 75</vt:lpstr>
      <vt:lpstr>Passing Array to a Function</vt:lpstr>
      <vt:lpstr>Slide 77</vt:lpstr>
      <vt:lpstr>Passing 1-D Array to a Function…</vt:lpstr>
      <vt:lpstr>Slide 79</vt:lpstr>
      <vt:lpstr>Problem</vt:lpstr>
      <vt:lpstr>Slide 81</vt:lpstr>
      <vt:lpstr>Slide 82</vt:lpstr>
      <vt:lpstr>Passing 2-D Array to a Function…</vt:lpstr>
      <vt:lpstr>Slide 84</vt:lpstr>
      <vt:lpstr>Slide 85</vt:lpstr>
      <vt:lpstr>Slide 86</vt:lpstr>
      <vt:lpstr>Slide 87</vt:lpstr>
      <vt:lpstr>The thing to remember…</vt:lpstr>
      <vt:lpstr>PROBLEM</vt:lpstr>
      <vt:lpstr>Slide 90</vt:lpstr>
      <vt:lpstr>Slide 91</vt:lpstr>
      <vt:lpstr>Slide 92</vt:lpstr>
      <vt:lpstr>Problem</vt:lpstr>
      <vt:lpstr>Slide 94</vt:lpstr>
      <vt:lpstr>PROBLEM</vt:lpstr>
      <vt:lpstr>Slide 96</vt:lpstr>
      <vt:lpstr>Slide 97</vt:lpstr>
      <vt:lpstr>Slide 98</vt:lpstr>
      <vt:lpstr>PROBLEM</vt:lpstr>
      <vt:lpstr>Slide 100</vt:lpstr>
      <vt:lpstr>Slide 101</vt:lpstr>
      <vt:lpstr>Slide 102</vt:lpstr>
      <vt:lpstr>Passing Strings to Functions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Functions</dc:title>
  <dc:creator>Lok Prakash Pandey</dc:creator>
  <cp:lastModifiedBy>NAREN</cp:lastModifiedBy>
  <cp:revision>379</cp:revision>
  <dcterms:created xsi:type="dcterms:W3CDTF">2006-08-16T00:00:00Z</dcterms:created>
  <dcterms:modified xsi:type="dcterms:W3CDTF">2013-05-28T03:03:09Z</dcterms:modified>
</cp:coreProperties>
</file>