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79.xml" ContentType="application/vnd.openxmlformats-officedocument.presentationml.slide+xml"/>
  <Override PartName="/ppt/slides/slide99.xml" ContentType="application/vnd.openxmlformats-officedocument.presentationml.slide+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9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Default Extension="gif" ContentType="image/gif"/>
  <Override PartName="/ppt/slides/slide89.xml" ContentType="application/vnd.openxmlformats-officedocument.presentationml.slide+xml"/>
  <Override PartName="/ppt/slides/slide9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08"/>
  </p:notesMasterIdLst>
  <p:sldIdLst>
    <p:sldId id="258" r:id="rId2"/>
    <p:sldId id="257" r:id="rId3"/>
    <p:sldId id="259" r:id="rId4"/>
    <p:sldId id="261" r:id="rId5"/>
    <p:sldId id="260" r:id="rId6"/>
    <p:sldId id="262" r:id="rId7"/>
    <p:sldId id="263" r:id="rId8"/>
    <p:sldId id="264" r:id="rId9"/>
    <p:sldId id="265" r:id="rId10"/>
    <p:sldId id="266" r:id="rId11"/>
    <p:sldId id="267" r:id="rId12"/>
    <p:sldId id="269" r:id="rId13"/>
    <p:sldId id="268" r:id="rId14"/>
    <p:sldId id="270" r:id="rId15"/>
    <p:sldId id="306" r:id="rId16"/>
    <p:sldId id="271" r:id="rId17"/>
    <p:sldId id="272" r:id="rId18"/>
    <p:sldId id="365" r:id="rId19"/>
    <p:sldId id="366" r:id="rId20"/>
    <p:sldId id="273" r:id="rId21"/>
    <p:sldId id="274" r:id="rId22"/>
    <p:sldId id="276" r:id="rId23"/>
    <p:sldId id="275" r:id="rId24"/>
    <p:sldId id="277" r:id="rId25"/>
    <p:sldId id="278" r:id="rId26"/>
    <p:sldId id="279" r:id="rId27"/>
    <p:sldId id="281" r:id="rId28"/>
    <p:sldId id="280" r:id="rId29"/>
    <p:sldId id="282" r:id="rId30"/>
    <p:sldId id="283" r:id="rId31"/>
    <p:sldId id="284" r:id="rId32"/>
    <p:sldId id="285" r:id="rId33"/>
    <p:sldId id="286" r:id="rId34"/>
    <p:sldId id="287" r:id="rId35"/>
    <p:sldId id="290" r:id="rId36"/>
    <p:sldId id="291" r:id="rId37"/>
    <p:sldId id="292" r:id="rId38"/>
    <p:sldId id="293" r:id="rId39"/>
    <p:sldId id="294" r:id="rId40"/>
    <p:sldId id="295" r:id="rId41"/>
    <p:sldId id="299" r:id="rId42"/>
    <p:sldId id="300" r:id="rId43"/>
    <p:sldId id="301" r:id="rId44"/>
    <p:sldId id="375" r:id="rId45"/>
    <p:sldId id="376" r:id="rId46"/>
    <p:sldId id="377" r:id="rId47"/>
    <p:sldId id="296" r:id="rId48"/>
    <p:sldId id="288" r:id="rId49"/>
    <p:sldId id="289" r:id="rId50"/>
    <p:sldId id="297" r:id="rId51"/>
    <p:sldId id="298" r:id="rId52"/>
    <p:sldId id="302" r:id="rId53"/>
    <p:sldId id="303" r:id="rId54"/>
    <p:sldId id="305" r:id="rId55"/>
    <p:sldId id="304" r:id="rId56"/>
    <p:sldId id="307" r:id="rId57"/>
    <p:sldId id="308" r:id="rId58"/>
    <p:sldId id="309" r:id="rId59"/>
    <p:sldId id="310" r:id="rId60"/>
    <p:sldId id="311" r:id="rId61"/>
    <p:sldId id="312" r:id="rId62"/>
    <p:sldId id="313" r:id="rId63"/>
    <p:sldId id="315" r:id="rId64"/>
    <p:sldId id="314" r:id="rId65"/>
    <p:sldId id="316" r:id="rId66"/>
    <p:sldId id="318" r:id="rId67"/>
    <p:sldId id="317" r:id="rId68"/>
    <p:sldId id="319" r:id="rId69"/>
    <p:sldId id="320" r:id="rId70"/>
    <p:sldId id="321" r:id="rId71"/>
    <p:sldId id="326" r:id="rId72"/>
    <p:sldId id="327" r:id="rId73"/>
    <p:sldId id="328" r:id="rId74"/>
    <p:sldId id="333" r:id="rId75"/>
    <p:sldId id="339" r:id="rId76"/>
    <p:sldId id="338" r:id="rId77"/>
    <p:sldId id="323" r:id="rId78"/>
    <p:sldId id="324" r:id="rId79"/>
    <p:sldId id="325" r:id="rId80"/>
    <p:sldId id="322" r:id="rId81"/>
    <p:sldId id="330" r:id="rId82"/>
    <p:sldId id="329" r:id="rId83"/>
    <p:sldId id="331" r:id="rId84"/>
    <p:sldId id="332" r:id="rId85"/>
    <p:sldId id="334" r:id="rId86"/>
    <p:sldId id="335" r:id="rId87"/>
    <p:sldId id="336" r:id="rId88"/>
    <p:sldId id="337" r:id="rId89"/>
    <p:sldId id="340" r:id="rId90"/>
    <p:sldId id="341" r:id="rId91"/>
    <p:sldId id="354" r:id="rId92"/>
    <p:sldId id="349" r:id="rId93"/>
    <p:sldId id="352" r:id="rId94"/>
    <p:sldId id="350" r:id="rId95"/>
    <p:sldId id="355" r:id="rId96"/>
    <p:sldId id="357" r:id="rId97"/>
    <p:sldId id="358" r:id="rId98"/>
    <p:sldId id="359" r:id="rId99"/>
    <p:sldId id="351" r:id="rId100"/>
    <p:sldId id="360" r:id="rId101"/>
    <p:sldId id="361" r:id="rId102"/>
    <p:sldId id="362" r:id="rId103"/>
    <p:sldId id="368" r:id="rId104"/>
    <p:sldId id="369" r:id="rId105"/>
    <p:sldId id="372" r:id="rId106"/>
    <p:sldId id="373" r:id="rId10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24" autoAdjust="0"/>
  </p:normalViewPr>
  <p:slideViewPr>
    <p:cSldViewPr>
      <p:cViewPr varScale="1">
        <p:scale>
          <a:sx n="60" d="100"/>
          <a:sy n="60" d="100"/>
        </p:scale>
        <p:origin x="-70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presProps" Target="pres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A4F5812-138A-46F2-B81F-2E77FD647F2A}" type="datetimeFigureOut">
              <a:rPr lang="en-US" smtClean="0"/>
              <a:pPr/>
              <a:t>8/8/2012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F270F9-6597-4771-853F-A7E196B8FA2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D3FF80D4-D702-46C4-A7C0-EAFEF980F0F4}" type="datetime1">
              <a:rPr lang="en-US" smtClean="0"/>
              <a:pPr/>
              <a:t>8/8/2012</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dirty="0" smtClean="0"/>
              <a:t>Prepared By: Nanda </a:t>
            </a:r>
            <a:r>
              <a:rPr lang="en-US" dirty="0" err="1" smtClean="0"/>
              <a:t>Kishor</a:t>
            </a:r>
            <a:r>
              <a:rPr lang="en-US" dirty="0" smtClean="0"/>
              <a:t> Ray</a:t>
            </a:r>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dirty="0"/>
          </a:p>
        </p:txBody>
      </p:sp>
    </p:spTree>
  </p:cSld>
  <p:clrMapOvr>
    <a:masterClrMapping/>
  </p:clrMapOvr>
  <p:transition spd="slow">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6C16927-057D-450E-8960-C557743CD71E}" type="datetime1">
              <a:rPr lang="en-US" smtClean="0"/>
              <a:pPr/>
              <a:t>8/8/2012</a:t>
            </a:fld>
            <a:endParaRPr lang="en-US" dirty="0"/>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0AE7FB-88B2-47A6-B712-D303726DFF7D}" type="datetime1">
              <a:rPr lang="en-US" smtClean="0"/>
              <a:pPr/>
              <a:t>8/8/2012</a:t>
            </a:fld>
            <a:endParaRPr lang="en-US" dirty="0"/>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BE8F59-AB91-4F33-A715-70A41AC486A0}" type="datetime1">
              <a:rPr lang="en-US" smtClean="0"/>
              <a:pPr/>
              <a:t>8/8/2012</a:t>
            </a:fld>
            <a:endParaRPr lang="en-US" dirty="0"/>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transition spd="slow">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35B355-B39E-4DA7-83F8-5E44827CF42B}" type="datetime1">
              <a:rPr lang="en-US" smtClean="0"/>
              <a:pPr/>
              <a:t>8/8/2012</a:t>
            </a:fld>
            <a:endParaRPr lang="en-US" dirty="0"/>
          </a:p>
        </p:txBody>
      </p:sp>
      <p:sp>
        <p:nvSpPr>
          <p:cNvPr id="5" name="Footer Placeholder 4"/>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980BCB26-F191-4AB5-A77B-29A8DC655EC6}" type="datetime1">
              <a:rPr lang="en-US" smtClean="0"/>
              <a:pPr/>
              <a:t>8/8/2012</a:t>
            </a:fld>
            <a:endParaRPr lang="en-US" dirty="0"/>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606F092-DDFB-45E5-AA72-4A1D436F3902}" type="datetime1">
              <a:rPr lang="en-US" smtClean="0"/>
              <a:pPr/>
              <a:t>8/8/2012</a:t>
            </a:fld>
            <a:endParaRPr lang="en-US" dirty="0"/>
          </a:p>
        </p:txBody>
      </p:sp>
      <p:sp>
        <p:nvSpPr>
          <p:cNvPr id="8" name="Footer Placeholder 7"/>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C60D394-556D-47CA-A6C4-59DDC3E32448}" type="datetime1">
              <a:rPr lang="en-US" smtClean="0"/>
              <a:pPr/>
              <a:t>8/8/2012</a:t>
            </a:fld>
            <a:endParaRPr lang="en-US" dirty="0"/>
          </a:p>
        </p:txBody>
      </p:sp>
      <p:sp>
        <p:nvSpPr>
          <p:cNvPr id="4" name="Footer Placeholder 3"/>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62CE61A-7541-4FD5-8A64-10FB85FFD035}" type="datetime1">
              <a:rPr lang="en-US" smtClean="0"/>
              <a:pPr/>
              <a:t>8/8/2012</a:t>
            </a:fld>
            <a:endParaRPr lang="en-US" dirty="0"/>
          </a:p>
        </p:txBody>
      </p:sp>
      <p:sp>
        <p:nvSpPr>
          <p:cNvPr id="3" name="Footer Placeholder 2"/>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masterClrMapping/>
  </p:clrMapOvr>
  <p:transition spd="slow">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1E266D8-9753-461C-82A7-915F829031B7}" type="datetime1">
              <a:rPr lang="en-US" smtClean="0"/>
              <a:pPr/>
              <a:t>8/8/2012</a:t>
            </a:fld>
            <a:endParaRPr lang="en-US" dirty="0"/>
          </a:p>
        </p:txBody>
      </p:sp>
      <p:sp>
        <p:nvSpPr>
          <p:cNvPr id="6" name="Footer Placeholder 5"/>
          <p:cNvSpPr>
            <a:spLocks noGrp="1"/>
          </p:cNvSpPr>
          <p:nvPr>
            <p:ph type="ftr" sz="quarter" idx="11"/>
          </p:nvPr>
        </p:nvSpPr>
        <p:spPr/>
        <p:txBody>
          <a:bodyPr/>
          <a:lstStyle>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transition spd="slow">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FE77E7A-9B62-4155-A547-4C0CF8925516}" type="datetime1">
              <a:rPr lang="en-US" smtClean="0"/>
              <a:pPr/>
              <a:t>8/8/2012</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dirty="0" smtClean="0"/>
              <a:t>Prepared By: Nanda </a:t>
            </a:r>
            <a:r>
              <a:rPr lang="en-US" dirty="0" err="1" smtClean="0"/>
              <a:t>Kishor</a:t>
            </a:r>
            <a:r>
              <a:rPr lang="en-US" dirty="0" smtClean="0"/>
              <a:t> Ray</a:t>
            </a:r>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transition spd="slow">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FF1145F-47B8-4F97-8012-DA569C9829B3}" type="datetime1">
              <a:rPr lang="en-US" smtClean="0"/>
              <a:pPr/>
              <a:t>8/8/2012</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dirty="0" smtClean="0"/>
              <a:t>Prepared By: Nanda </a:t>
            </a:r>
            <a:r>
              <a:rPr lang="en-US" dirty="0" err="1" smtClean="0"/>
              <a:t>Kishor</a:t>
            </a:r>
            <a:r>
              <a:rPr lang="en-US" dirty="0" smtClean="0"/>
              <a:t> Ray</a:t>
            </a:r>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spd="slow">
    <p:wipe dir="r"/>
  </p:transition>
  <p:hf hd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092891"/>
          </a:xfrm>
        </p:spPr>
        <p:txBody>
          <a:bodyPr/>
          <a:lstStyle/>
          <a:p>
            <a:pPr algn="just"/>
            <a:r>
              <a:rPr lang="en-US" dirty="0" smtClean="0"/>
              <a:t>If we need to sort 30 integer type data and display them, we have to define 30 variables of integer data type as follows:</a:t>
            </a:r>
          </a:p>
          <a:p>
            <a:pPr algn="just">
              <a:buNone/>
            </a:pPr>
            <a:r>
              <a:rPr lang="en-US" dirty="0" smtClean="0"/>
              <a:t>		</a:t>
            </a:r>
            <a:r>
              <a:rPr lang="en-US" dirty="0" smtClean="0">
                <a:solidFill>
                  <a:srgbClr val="FF0000"/>
                </a:solidFill>
              </a:rPr>
              <a:t>int a, b, c,…, z, a1, a2, a3, a4;</a:t>
            </a:r>
          </a:p>
          <a:p>
            <a:pPr algn="just">
              <a:buNone/>
            </a:pPr>
            <a:r>
              <a:rPr lang="en-US" dirty="0" smtClean="0">
                <a:solidFill>
                  <a:srgbClr val="FF0000"/>
                </a:solidFill>
              </a:rPr>
              <a:t>		</a:t>
            </a:r>
          </a:p>
          <a:p>
            <a:pPr algn="just"/>
            <a:r>
              <a:rPr lang="en-US" dirty="0" smtClean="0"/>
              <a:t>This is possible but inefficient.</a:t>
            </a:r>
          </a:p>
          <a:p>
            <a:pPr algn="just"/>
            <a:r>
              <a:rPr lang="en-US" dirty="0" smtClean="0"/>
              <a:t>Further as the number of integers required increases, more and more variables need to be defined.</a:t>
            </a:r>
          </a:p>
          <a:p>
            <a:pPr algn="just"/>
            <a:r>
              <a:rPr lang="en-US" dirty="0" smtClean="0">
                <a:solidFill>
                  <a:srgbClr val="002060"/>
                </a:solidFill>
              </a:rPr>
              <a:t>Solution:</a:t>
            </a:r>
            <a:r>
              <a:rPr lang="en-US" dirty="0" smtClean="0"/>
              <a:t> </a:t>
            </a:r>
            <a:r>
              <a:rPr lang="en-US" dirty="0" smtClean="0">
                <a:solidFill>
                  <a:srgbClr val="FF0000"/>
                </a:solidFill>
              </a:rPr>
              <a:t>ARRAY</a:t>
            </a:r>
            <a:endParaRPr lang="en-US" dirty="0">
              <a:solidFill>
                <a:srgbClr val="FF0000"/>
              </a:solidFill>
            </a:endParaRPr>
          </a:p>
        </p:txBody>
      </p:sp>
      <p:sp>
        <p:nvSpPr>
          <p:cNvPr id="3" name="Title 2"/>
          <p:cNvSpPr>
            <a:spLocks noGrp="1"/>
          </p:cNvSpPr>
          <p:nvPr>
            <p:ph type="title"/>
          </p:nvPr>
        </p:nvSpPr>
        <p:spPr>
          <a:xfrm>
            <a:off x="457200" y="0"/>
            <a:ext cx="8229600" cy="914400"/>
          </a:xfrm>
        </p:spPr>
        <p:txBody>
          <a:bodyPr/>
          <a:lstStyle/>
          <a:p>
            <a:r>
              <a:rPr lang="en-US" dirty="0" smtClean="0"/>
              <a:t>Problem</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cSld>
  <p:clrMapOvr>
    <a:masterClrMapping/>
  </p:clrMapOvr>
  <p:transition spd="slow">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92500" lnSpcReduction="20000"/>
          </a:bodyPr>
          <a:lstStyle/>
          <a:p>
            <a:pPr algn="just"/>
            <a:r>
              <a:rPr lang="en-US" dirty="0" smtClean="0">
                <a:latin typeface="Times New Roman" pitchFamily="18" charset="0"/>
                <a:cs typeface="Times New Roman" pitchFamily="18" charset="0"/>
              </a:rPr>
              <a:t>Note:</a:t>
            </a:r>
          </a:p>
          <a:p>
            <a:pPr algn="just">
              <a:buNone/>
            </a:pPr>
            <a:r>
              <a:rPr lang="en-US"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int b[]={12, 75, 321};</a:t>
            </a:r>
          </a:p>
          <a:p>
            <a:pPr algn="just">
              <a:buNone/>
            </a:pPr>
            <a:r>
              <a:rPr lang="en-US" dirty="0" smtClean="0">
                <a:latin typeface="Times New Roman" pitchFamily="18" charset="0"/>
                <a:cs typeface="Times New Roman" pitchFamily="18" charset="0"/>
              </a:rPr>
              <a:t>	</a:t>
            </a:r>
            <a:r>
              <a:rPr lang="en-US" sz="2200" dirty="0" smtClean="0">
                <a:latin typeface="Times New Roman" pitchFamily="18" charset="0"/>
                <a:cs typeface="Times New Roman" pitchFamily="18" charset="0"/>
              </a:rPr>
              <a:t>Here, size of array b is not given, the compiler can automatically set its size according to the number of values given. Thus, the size of array b is 3 with its elements b[0], b[1] and b[2] initialized to values 12, 75, and 321 respectively. Therefore,</a:t>
            </a:r>
            <a:endParaRPr lang="en-US" dirty="0" smtClean="0">
              <a:latin typeface="Times New Roman" pitchFamily="18" charset="0"/>
              <a:cs typeface="Times New Roman" pitchFamily="18" charset="0"/>
            </a:endParaRPr>
          </a:p>
          <a:p>
            <a:pPr algn="just">
              <a:buNone/>
            </a:pPr>
            <a:r>
              <a:rPr lang="en-US"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int b[]={12, 75, 321};</a:t>
            </a:r>
            <a:r>
              <a:rPr lang="en-US" sz="2400" dirty="0" smtClean="0">
                <a:latin typeface="Times New Roman" pitchFamily="18" charset="0"/>
                <a:cs typeface="Times New Roman" pitchFamily="18" charset="0"/>
              </a:rPr>
              <a:t> </a:t>
            </a:r>
            <a:r>
              <a:rPr lang="en-US" sz="5200" b="1" dirty="0" smtClean="0">
                <a:latin typeface="Times New Roman" pitchFamily="18" charset="0"/>
                <a:cs typeface="Times New Roman" pitchFamily="18" charset="0"/>
              </a:rPr>
              <a:t>≡ </a:t>
            </a:r>
            <a:r>
              <a:rPr lang="en-US" sz="2400" dirty="0" smtClean="0">
                <a:solidFill>
                  <a:srgbClr val="FF0000"/>
                </a:solidFill>
                <a:latin typeface="Times New Roman" pitchFamily="18" charset="0"/>
                <a:cs typeface="Times New Roman" pitchFamily="18" charset="0"/>
              </a:rPr>
              <a:t>int b[3]={12, 75, 321};</a:t>
            </a:r>
          </a:p>
          <a:p>
            <a:pPr algn="just"/>
            <a:r>
              <a:rPr lang="en-US" dirty="0" smtClean="0">
                <a:latin typeface="Times New Roman" pitchFamily="18" charset="0"/>
                <a:cs typeface="Times New Roman" pitchFamily="18" charset="0"/>
              </a:rPr>
              <a:t>Note:</a:t>
            </a:r>
          </a:p>
          <a:p>
            <a:pPr algn="just">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int c[10]={6 , 7, 12, 43, 0};</a:t>
            </a:r>
          </a:p>
          <a:p>
            <a:pPr algn="just">
              <a:buNone/>
            </a:pPr>
            <a:r>
              <a:rPr lang="en-US" dirty="0" smtClean="0">
                <a:latin typeface="Times New Roman" pitchFamily="18" charset="0"/>
                <a:cs typeface="Times New Roman" pitchFamily="18" charset="0"/>
              </a:rPr>
              <a:t>	Here, size of array c is 10 but only 5 elements are assigned values at the time of initialization. In this case, all individual elements that are not assigned values contain zero as initial values. Thus, the value of c[5], c[6], c[7], c[8] and c[9] is zero.</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dirty="0"/>
          </a:p>
        </p:txBody>
      </p:sp>
      <p:sp>
        <p:nvSpPr>
          <p:cNvPr id="5" name="Title 4"/>
          <p:cNvSpPr>
            <a:spLocks noGrp="1"/>
          </p:cNvSpPr>
          <p:nvPr>
            <p:ph type="title"/>
          </p:nvPr>
        </p:nvSpPr>
        <p:spPr>
          <a:xfrm>
            <a:off x="457200" y="76200"/>
            <a:ext cx="8229600" cy="1143000"/>
          </a:xfrm>
        </p:spPr>
        <p:txBody>
          <a:bodyPr/>
          <a:lstStyle/>
          <a:p>
            <a:r>
              <a:rPr lang="en-US" dirty="0" smtClean="0"/>
              <a:t>Initialization of 1-D Array…</a:t>
            </a:r>
            <a:endParaRPr lang="en-US" dirty="0"/>
          </a:p>
        </p:txBody>
      </p:sp>
    </p:spTree>
  </p:cSld>
  <p:clrMapOvr>
    <a:masterClrMapping/>
  </p:clrMapOvr>
  <p:transition spd="slow">
    <p:wipe dir="r"/>
  </p:transition>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55000" lnSpcReduction="20000"/>
          </a:bodyPr>
          <a:lstStyle/>
          <a:p>
            <a:pPr>
              <a:buNone/>
            </a:pP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string.h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string[8][6]={"jump", "walk", "red", "green", "talk", "move", "look", "feel"};</a:t>
            </a:r>
          </a:p>
          <a:p>
            <a:pPr>
              <a:buNone/>
            </a:pPr>
            <a:r>
              <a:rPr lang="en-US" b="1" dirty="0" smtClean="0">
                <a:latin typeface="Times New Roman" pitchFamily="18" charset="0"/>
                <a:cs typeface="Times New Roman" pitchFamily="18" charset="0"/>
              </a:rPr>
              <a:t>char temp[6];</a:t>
            </a:r>
          </a:p>
          <a:p>
            <a:pPr>
              <a:buNone/>
            </a:pPr>
            <a:r>
              <a:rPr lang="en-US" b="1" dirty="0" smtClean="0">
                <a:latin typeface="Times New Roman" pitchFamily="18" charset="0"/>
                <a:cs typeface="Times New Roman" pitchFamily="18" charset="0"/>
              </a:rPr>
              <a:t>int i, j;</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for(i=0;i&lt;8;i++)</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for(j=i+1;j&lt;8;j++)</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(string[i],string[j])&gt;0)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strcpy</a:t>
            </a:r>
            <a:r>
              <a:rPr lang="en-US" b="1" dirty="0" smtClean="0">
                <a:latin typeface="Times New Roman" pitchFamily="18" charset="0"/>
                <a:cs typeface="Times New Roman" pitchFamily="18" charset="0"/>
              </a:rPr>
              <a:t>(temp, string[i]);</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strcpy</a:t>
            </a:r>
            <a:r>
              <a:rPr lang="en-US" b="1" dirty="0" smtClean="0">
                <a:latin typeface="Times New Roman" pitchFamily="18" charset="0"/>
                <a:cs typeface="Times New Roman" pitchFamily="18" charset="0"/>
              </a:rPr>
              <a:t>(string[i], string[j]);</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strcpy</a:t>
            </a:r>
            <a:r>
              <a:rPr lang="en-US" b="1" dirty="0" smtClean="0">
                <a:latin typeface="Times New Roman" pitchFamily="18" charset="0"/>
                <a:cs typeface="Times New Roman" pitchFamily="18" charset="0"/>
              </a:rPr>
              <a:t>(string[j], temp);</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Sorted List:\n");</a:t>
            </a:r>
          </a:p>
          <a:p>
            <a:pPr>
              <a:buNone/>
            </a:pPr>
            <a:r>
              <a:rPr lang="en-US" b="1" dirty="0" smtClean="0">
                <a:latin typeface="Times New Roman" pitchFamily="18" charset="0"/>
                <a:cs typeface="Times New Roman" pitchFamily="18" charset="0"/>
              </a:rPr>
              <a:t>for(i=0;i&lt;8;i++)</a:t>
            </a:r>
          </a:p>
          <a:p>
            <a:pPr>
              <a:buNone/>
            </a:pPr>
            <a:r>
              <a:rPr lang="en-US" b="1" dirty="0" smtClean="0">
                <a:latin typeface="Times New Roman" pitchFamily="18" charset="0"/>
                <a:cs typeface="Times New Roman" pitchFamily="18" charset="0"/>
              </a:rPr>
              <a:t>	puts(string[i]);</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a:xfrm>
            <a:off x="8458200" y="6407944"/>
            <a:ext cx="554832" cy="365125"/>
          </a:xfrm>
        </p:spPr>
        <p:txBody>
          <a:bodyPr/>
          <a:lstStyle/>
          <a:p>
            <a:fld id="{B6F15528-21DE-4FAA-801E-634DDDAF4B2B}" type="slidenum">
              <a:rPr lang="en-US" smtClean="0"/>
              <a:pPr/>
              <a:t>100</a:t>
            </a:fld>
            <a:endParaRPr lang="en-US" dirty="0"/>
          </a:p>
        </p:txBody>
      </p:sp>
    </p:spTree>
  </p:cSld>
  <p:clrMapOvr>
    <a:masterClrMapping/>
  </p:clrMapOvr>
  <p:transition spd="slow">
    <p:wipe dir="r"/>
  </p:transition>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248400"/>
          </a:xfrm>
        </p:spPr>
        <p:txBody>
          <a:bodyPr>
            <a:normAutofit fontScale="62500" lnSpcReduction="20000"/>
          </a:bodyPr>
          <a:lstStyle/>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printf("Enter choice:");</a:t>
            </a:r>
          </a:p>
          <a:p>
            <a:pPr>
              <a:buNone/>
            </a:pPr>
            <a:r>
              <a:rPr lang="en-US" b="1" dirty="0" smtClean="0">
                <a:latin typeface="Times New Roman" pitchFamily="18" charset="0"/>
                <a:cs typeface="Times New Roman" pitchFamily="18" charset="0"/>
              </a:rPr>
              <a:t>scanf("%</a:t>
            </a:r>
            <a:r>
              <a:rPr lang="en-US" b="1" dirty="0" err="1" smtClean="0">
                <a:latin typeface="Times New Roman" pitchFamily="18" charset="0"/>
                <a:cs typeface="Times New Roman" pitchFamily="18" charset="0"/>
              </a:rPr>
              <a:t>c",&amp;ch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&gt;=65 &amp;&amp; </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&lt;=90)||(</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&gt;=97 &amp;&amp; </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&lt;=122))</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=='e'||</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=='o'||</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=='u'||</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=='E'||</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=='I'||</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=='O'||</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=='U')</a:t>
            </a:r>
          </a:p>
          <a:p>
            <a:pPr>
              <a:buNone/>
            </a:pPr>
            <a:r>
              <a:rPr lang="en-US" b="1" dirty="0" smtClean="0">
                <a:latin typeface="Times New Roman" pitchFamily="18" charset="0"/>
                <a:cs typeface="Times New Roman" pitchFamily="18" charset="0"/>
              </a:rPr>
              <a:t>	printf("\n It is vowel");</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	printf("\n It is consonant");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if(</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=='1'||</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=='2'||</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=='3'||</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=='4'||</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=='5'||</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=='6'||</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=='7'||</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=='8'||</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=='9'||</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printf("\n It is digit");</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n%d</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a:xfrm>
            <a:off x="8382000" y="6407944"/>
            <a:ext cx="631032" cy="365125"/>
          </a:xfrm>
        </p:spPr>
        <p:txBody>
          <a:bodyPr/>
          <a:lstStyle/>
          <a:p>
            <a:fld id="{B6F15528-21DE-4FAA-801E-634DDDAF4B2B}" type="slidenum">
              <a:rPr lang="en-US" smtClean="0"/>
              <a:pPr/>
              <a:t>101</a:t>
            </a:fld>
            <a:endParaRPr lang="en-US" dirty="0"/>
          </a:p>
        </p:txBody>
      </p:sp>
    </p:spTree>
  </p:cSld>
  <p:clrMapOvr>
    <a:masterClrMapping/>
  </p:clrMapOvr>
  <p:transition spd="slow">
    <p:wipe dir="r"/>
  </p:transition>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buNone/>
            </a:pPr>
            <a:r>
              <a:rPr lang="en-US" dirty="0" smtClean="0">
                <a:latin typeface="Times New Roman" pitchFamily="18" charset="0"/>
                <a:cs typeface="Times New Roman" pitchFamily="18" charset="0"/>
              </a:rPr>
              <a:t>#include &lt;stdio.h&gt;</a:t>
            </a:r>
          </a:p>
          <a:p>
            <a:pPr>
              <a:buNone/>
            </a:pPr>
            <a:r>
              <a:rPr lang="en-US" dirty="0" smtClean="0">
                <a:latin typeface="Times New Roman" pitchFamily="18" charset="0"/>
                <a:cs typeface="Times New Roman" pitchFamily="18" charset="0"/>
              </a:rPr>
              <a:t>#include &lt;conio.h&gt;</a:t>
            </a:r>
          </a:p>
          <a:p>
            <a:pPr>
              <a:buNone/>
            </a:pPr>
            <a:r>
              <a:rPr lang="en-US" dirty="0" smtClean="0">
                <a:latin typeface="Times New Roman" pitchFamily="18" charset="0"/>
                <a:cs typeface="Times New Roman" pitchFamily="18" charset="0"/>
              </a:rPr>
              <a:t>void main()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char s[]="Nepal";</a:t>
            </a:r>
          </a:p>
          <a:p>
            <a:pPr>
              <a:buNone/>
            </a:pPr>
            <a:r>
              <a:rPr lang="en-US" dirty="0" smtClean="0">
                <a:latin typeface="Times New Roman" pitchFamily="18" charset="0"/>
                <a:cs typeface="Times New Roman" pitchFamily="18" charset="0"/>
              </a:rPr>
              <a:t>clrscr();</a:t>
            </a:r>
          </a:p>
          <a:p>
            <a:pPr>
              <a:buNone/>
            </a:pPr>
            <a:r>
              <a:rPr lang="en-US" dirty="0" smtClean="0">
                <a:latin typeface="Times New Roman" pitchFamily="18" charset="0"/>
                <a:cs typeface="Times New Roman" pitchFamily="18" charset="0"/>
              </a:rPr>
              <a:t>printf("%s", s);</a:t>
            </a:r>
          </a:p>
          <a:p>
            <a:pPr>
              <a:buNone/>
            </a:pPr>
            <a:r>
              <a:rPr lang="en-US" dirty="0" smtClean="0">
                <a:latin typeface="Times New Roman" pitchFamily="18" charset="0"/>
                <a:cs typeface="Times New Roman" pitchFamily="18" charset="0"/>
              </a:rPr>
              <a:t>printf("%c", s[4]);</a:t>
            </a:r>
          </a:p>
          <a:p>
            <a:pPr>
              <a:buNone/>
            </a:pPr>
            <a:r>
              <a:rPr lang="en-US" dirty="0" smtClean="0">
                <a:latin typeface="Times New Roman" pitchFamily="18" charset="0"/>
                <a:cs typeface="Times New Roman" pitchFamily="18" charset="0"/>
              </a:rPr>
              <a:t>printf("%s\</a:t>
            </a:r>
            <a:r>
              <a:rPr lang="en-US" dirty="0" err="1" smtClean="0">
                <a:latin typeface="Times New Roman" pitchFamily="18" charset="0"/>
                <a:cs typeface="Times New Roman" pitchFamily="18" charset="0"/>
              </a:rPr>
              <a:t>r%c</a:t>
            </a:r>
            <a:r>
              <a:rPr lang="en-US" dirty="0" smtClean="0">
                <a:latin typeface="Times New Roman" pitchFamily="18" charset="0"/>
                <a:cs typeface="Times New Roman" pitchFamily="18" charset="0"/>
              </a:rPr>
              <a:t>", s, s[4]);</a:t>
            </a:r>
          </a:p>
          <a:p>
            <a:pPr>
              <a:buNone/>
            </a:pPr>
            <a:r>
              <a:rPr lang="en-US" dirty="0" smtClean="0">
                <a:latin typeface="Times New Roman" pitchFamily="18" charset="0"/>
                <a:cs typeface="Times New Roman" pitchFamily="18" charset="0"/>
              </a:rPr>
              <a:t>getch();</a:t>
            </a:r>
          </a:p>
          <a:p>
            <a:pPr>
              <a:buNone/>
            </a:pP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102</a:t>
            </a:fld>
            <a:endParaRPr lang="en-US" dirty="0"/>
          </a:p>
        </p:txBody>
      </p:sp>
      <p:sp>
        <p:nvSpPr>
          <p:cNvPr id="5" name="Title 4"/>
          <p:cNvSpPr>
            <a:spLocks noGrp="1"/>
          </p:cNvSpPr>
          <p:nvPr>
            <p:ph type="title"/>
          </p:nvPr>
        </p:nvSpPr>
        <p:spPr/>
        <p:txBody>
          <a:bodyPr/>
          <a:lstStyle/>
          <a:p>
            <a:r>
              <a:rPr lang="en-US" dirty="0" smtClean="0"/>
              <a:t>What is the output???</a:t>
            </a:r>
            <a:endParaRPr lang="en-US" dirty="0"/>
          </a:p>
        </p:txBody>
      </p:sp>
    </p:spTree>
  </p:cSld>
  <p:clrMapOvr>
    <a:masterClrMapping/>
  </p:clrMapOvr>
  <p:transition spd="slow">
    <p:wipe dir="r"/>
  </p:transition>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b="1" i="1" dirty="0" err="1" smtClean="0">
                <a:solidFill>
                  <a:srgbClr val="FF0000"/>
                </a:solidFill>
                <a:latin typeface="Times New Roman" pitchFamily="18" charset="0"/>
                <a:cs typeface="Times New Roman" pitchFamily="18" charset="0"/>
              </a:rPr>
              <a:t>tolower</a:t>
            </a:r>
            <a:r>
              <a:rPr lang="en-US" b="1" i="1"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 Translates input character to lowercase. When the character is already lowercase, it remains lowercase. Returns ASCII value i.e. </a:t>
            </a:r>
            <a:r>
              <a:rPr lang="en-US" i="1" dirty="0" smtClean="0">
                <a:latin typeface="Times New Roman" pitchFamily="18" charset="0"/>
                <a:cs typeface="Times New Roman" pitchFamily="18" charset="0"/>
              </a:rPr>
              <a:t>int</a:t>
            </a:r>
            <a:r>
              <a:rPr lang="en-US" dirty="0" smtClean="0">
                <a:latin typeface="Times New Roman" pitchFamily="18" charset="0"/>
                <a:cs typeface="Times New Roman" pitchFamily="18" charset="0"/>
              </a:rPr>
              <a:t> value which is equivalent to the lowercase ASCII value of the input character.</a:t>
            </a:r>
          </a:p>
          <a:p>
            <a:pPr algn="just"/>
            <a:r>
              <a:rPr lang="en-US" b="1" i="1" dirty="0" err="1" smtClean="0">
                <a:solidFill>
                  <a:srgbClr val="FF0000"/>
                </a:solidFill>
                <a:latin typeface="Times New Roman" pitchFamily="18" charset="0"/>
                <a:cs typeface="Times New Roman" pitchFamily="18" charset="0"/>
              </a:rPr>
              <a:t>toupper</a:t>
            </a:r>
            <a:r>
              <a:rPr lang="en-US" b="1" i="1" dirty="0" smtClean="0">
                <a:solidFill>
                  <a:srgbClr val="FF0000"/>
                </a:solidFill>
                <a:latin typeface="Times New Roman" pitchFamily="18" charset="0"/>
                <a:cs typeface="Times New Roman" pitchFamily="18" charset="0"/>
              </a:rPr>
              <a:t>()</a:t>
            </a:r>
            <a:r>
              <a:rPr lang="en-US" dirty="0" smtClean="0">
                <a:latin typeface="Times New Roman" pitchFamily="18" charset="0"/>
                <a:cs typeface="Times New Roman" pitchFamily="18" charset="0"/>
              </a:rPr>
              <a:t> : Translates input character to uppercase. When the character is already uppercase, it remains uppercase. Returns ASCII value i.e. </a:t>
            </a:r>
            <a:r>
              <a:rPr lang="en-US" i="1" dirty="0" smtClean="0">
                <a:latin typeface="Times New Roman" pitchFamily="18" charset="0"/>
                <a:cs typeface="Times New Roman" pitchFamily="18" charset="0"/>
              </a:rPr>
              <a:t>int</a:t>
            </a:r>
            <a:r>
              <a:rPr lang="en-US" dirty="0" smtClean="0">
                <a:latin typeface="Times New Roman" pitchFamily="18" charset="0"/>
                <a:cs typeface="Times New Roman" pitchFamily="18" charset="0"/>
              </a:rPr>
              <a:t> value which is equivalent to the uppercase ASCII value of the input character.</a:t>
            </a:r>
          </a:p>
          <a:p>
            <a:pPr algn="just"/>
            <a:r>
              <a:rPr lang="en-US" i="1" dirty="0" smtClean="0">
                <a:latin typeface="Times New Roman" pitchFamily="18" charset="0"/>
                <a:cs typeface="Times New Roman" pitchFamily="18" charset="0"/>
              </a:rPr>
              <a:t>Note: These functions are via </a:t>
            </a:r>
            <a:r>
              <a:rPr lang="en-US" b="1" i="1" dirty="0" smtClean="0">
                <a:solidFill>
                  <a:srgbClr val="FF0000"/>
                </a:solidFill>
                <a:latin typeface="Times New Roman" pitchFamily="18" charset="0"/>
                <a:cs typeface="Times New Roman" pitchFamily="18" charset="0"/>
              </a:rPr>
              <a:t>&lt;</a:t>
            </a:r>
            <a:r>
              <a:rPr lang="en-US" b="1" i="1" dirty="0" err="1" smtClean="0">
                <a:solidFill>
                  <a:srgbClr val="FF0000"/>
                </a:solidFill>
                <a:latin typeface="Times New Roman" pitchFamily="18" charset="0"/>
                <a:cs typeface="Times New Roman" pitchFamily="18" charset="0"/>
              </a:rPr>
              <a:t>ctype.h</a:t>
            </a:r>
            <a:r>
              <a:rPr lang="en-US" b="1" i="1" dirty="0" smtClean="0">
                <a:solidFill>
                  <a:srgbClr val="FF0000"/>
                </a:solidFill>
                <a:latin typeface="Times New Roman" pitchFamily="18" charset="0"/>
                <a:cs typeface="Times New Roman" pitchFamily="18" charset="0"/>
              </a:rPr>
              <a:t>&gt;</a:t>
            </a:r>
          </a:p>
          <a:p>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103</a:t>
            </a:fld>
            <a:endParaRPr lang="en-US" dirty="0"/>
          </a:p>
        </p:txBody>
      </p:sp>
      <p:sp>
        <p:nvSpPr>
          <p:cNvPr id="5" name="Title 4"/>
          <p:cNvSpPr>
            <a:spLocks noGrp="1"/>
          </p:cNvSpPr>
          <p:nvPr>
            <p:ph type="title"/>
          </p:nvPr>
        </p:nvSpPr>
        <p:spPr/>
        <p:txBody>
          <a:bodyPr/>
          <a:lstStyle/>
          <a:p>
            <a:r>
              <a:rPr lang="en-US" dirty="0" smtClean="0"/>
              <a:t>Some more…</a:t>
            </a:r>
            <a:endParaRPr lang="en-US" dirty="0"/>
          </a:p>
        </p:txBody>
      </p:sp>
    </p:spTree>
  </p:cSld>
  <p:clrMapOvr>
    <a:masterClrMapping/>
  </p:clrMapOvr>
  <p:transition spd="slow">
    <p:wipe dir="r"/>
  </p:transition>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lstStyle/>
          <a:p>
            <a:pPr>
              <a:buNone/>
            </a:pP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ctype.h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c='A';</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='b';</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printf("%c %d", </a:t>
            </a:r>
            <a:r>
              <a:rPr lang="en-US" b="1" dirty="0" err="1" smtClean="0">
                <a:latin typeface="Times New Roman" pitchFamily="18" charset="0"/>
                <a:cs typeface="Times New Roman" pitchFamily="18" charset="0"/>
              </a:rPr>
              <a:t>tolower</a:t>
            </a:r>
            <a:r>
              <a:rPr lang="en-US" b="1" dirty="0" smtClean="0">
                <a:latin typeface="Times New Roman" pitchFamily="18" charset="0"/>
                <a:cs typeface="Times New Roman" pitchFamily="18" charset="0"/>
              </a:rPr>
              <a:t>(c), </a:t>
            </a:r>
            <a:r>
              <a:rPr lang="en-US" b="1" dirty="0" err="1" smtClean="0">
                <a:latin typeface="Times New Roman" pitchFamily="18" charset="0"/>
                <a:cs typeface="Times New Roman" pitchFamily="18" charset="0"/>
              </a:rPr>
              <a:t>tolower</a:t>
            </a:r>
            <a:r>
              <a:rPr lang="en-US" b="1" dirty="0" smtClean="0">
                <a:latin typeface="Times New Roman" pitchFamily="18" charset="0"/>
                <a:cs typeface="Times New Roman" pitchFamily="18" charset="0"/>
              </a:rPr>
              <a:t>(c));</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n%c</a:t>
            </a:r>
            <a:r>
              <a:rPr lang="en-US" b="1" dirty="0" smtClean="0">
                <a:latin typeface="Times New Roman" pitchFamily="18" charset="0"/>
                <a:cs typeface="Times New Roman" pitchFamily="18" charset="0"/>
              </a:rPr>
              <a:t> %d", </a:t>
            </a:r>
            <a:r>
              <a:rPr lang="en-US" b="1" dirty="0" err="1" smtClean="0">
                <a:latin typeface="Times New Roman" pitchFamily="18" charset="0"/>
                <a:cs typeface="Times New Roman" pitchFamily="18" charset="0"/>
              </a:rPr>
              <a:t>toupper</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toupper</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104</a:t>
            </a:fld>
            <a:endParaRPr lang="en-US" dirty="0"/>
          </a:p>
        </p:txBody>
      </p:sp>
    </p:spTree>
  </p:cSld>
  <p:clrMapOvr>
    <a:masterClrMapping/>
  </p:clrMapOvr>
  <p:transition spd="slow">
    <p:wipe dir="r"/>
  </p:transition>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Write a program that reads character and perform following operation according to the choice inputted by the user.</a:t>
            </a:r>
          </a:p>
          <a:p>
            <a:pPr marL="850392" lvl="1" indent="-457200" algn="just">
              <a:buFont typeface="+mj-lt"/>
              <a:buAutoNum type="alphaLcPeriod"/>
            </a:pPr>
            <a:r>
              <a:rPr lang="en-US" dirty="0" smtClean="0">
                <a:latin typeface="Times New Roman" pitchFamily="18" charset="0"/>
                <a:cs typeface="Times New Roman" pitchFamily="18" charset="0"/>
              </a:rPr>
              <a:t>Display it is numeric character or alphabetic character.</a:t>
            </a:r>
          </a:p>
          <a:p>
            <a:pPr marL="850392" lvl="1" indent="-457200" algn="just">
              <a:buFont typeface="+mj-lt"/>
              <a:buAutoNum type="alphaLcPeriod"/>
            </a:pPr>
            <a:r>
              <a:rPr lang="en-US" dirty="0" smtClean="0">
                <a:latin typeface="Times New Roman" pitchFamily="18" charset="0"/>
                <a:cs typeface="Times New Roman" pitchFamily="18" charset="0"/>
              </a:rPr>
              <a:t>Display the ASCII value of the character.</a:t>
            </a:r>
          </a:p>
          <a:p>
            <a:pPr marL="850392" lvl="1" indent="-457200" algn="just">
              <a:buFont typeface="+mj-lt"/>
              <a:buAutoNum type="alphaLcPeriod"/>
            </a:pPr>
            <a:r>
              <a:rPr lang="en-US" dirty="0" smtClean="0">
                <a:latin typeface="Times New Roman" pitchFamily="18" charset="0"/>
                <a:cs typeface="Times New Roman" pitchFamily="18" charset="0"/>
              </a:rPr>
              <a:t>Display the character in uppercase if it is alphabetic character.</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105</a:t>
            </a:fld>
            <a:endParaRPr lang="en-US" dirty="0"/>
          </a:p>
        </p:txBody>
      </p:sp>
      <p:sp>
        <p:nvSpPr>
          <p:cNvPr id="5" name="Title 4"/>
          <p:cNvSpPr>
            <a:spLocks noGrp="1"/>
          </p:cNvSpPr>
          <p:nvPr>
            <p:ph type="title"/>
          </p:nvPr>
        </p:nvSpPr>
        <p:spPr/>
        <p:txBody>
          <a:bodyPr/>
          <a:lstStyle/>
          <a:p>
            <a:r>
              <a:rPr lang="en-US" dirty="0" smtClean="0">
                <a:latin typeface="Times New Roman" pitchFamily="18" charset="0"/>
                <a:cs typeface="Times New Roman" pitchFamily="18" charset="0"/>
              </a:rPr>
              <a:t>Problem</a:t>
            </a:r>
            <a:endParaRPr lang="en-US" dirty="0">
              <a:latin typeface="Times New Roman" pitchFamily="18" charset="0"/>
              <a:cs typeface="Times New Roman" pitchFamily="18" charset="0"/>
            </a:endParaRPr>
          </a:p>
        </p:txBody>
      </p:sp>
    </p:spTree>
  </p:cSld>
  <p:clrMapOvr>
    <a:masterClrMapping/>
  </p:clrMapOvr>
  <p:transition spd="slow">
    <p:wipe dir="r"/>
  </p:transition>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fontScale="62500" lnSpcReduction="20000"/>
          </a:bodyPr>
          <a:lstStyle/>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c, </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 Enter the character:\t");</a:t>
            </a:r>
          </a:p>
          <a:p>
            <a:pPr>
              <a:buNone/>
            </a:pPr>
            <a:r>
              <a:rPr lang="en-US" b="1" dirty="0" smtClean="0">
                <a:latin typeface="Times New Roman" pitchFamily="18" charset="0"/>
                <a:cs typeface="Times New Roman" pitchFamily="18" charset="0"/>
              </a:rPr>
              <a:t>scanf("%c", &amp;c);</a:t>
            </a:r>
          </a:p>
          <a:p>
            <a:pPr>
              <a:buNone/>
            </a:pPr>
            <a:r>
              <a:rPr lang="en-US" b="1" dirty="0" smtClean="0">
                <a:latin typeface="Times New Roman" pitchFamily="18" charset="0"/>
                <a:cs typeface="Times New Roman" pitchFamily="18" charset="0"/>
              </a:rPr>
              <a:t>printf("\n What do you want to do?");</a:t>
            </a:r>
          </a:p>
          <a:p>
            <a:pPr>
              <a:buNone/>
            </a:pPr>
            <a:r>
              <a:rPr lang="en-US" b="1" dirty="0" smtClean="0">
                <a:latin typeface="Times New Roman" pitchFamily="18" charset="0"/>
                <a:cs typeface="Times New Roman" pitchFamily="18" charset="0"/>
              </a:rPr>
              <a:t>printf("\n a--Display it is numeric character or alphabet");</a:t>
            </a:r>
          </a:p>
          <a:p>
            <a:pPr>
              <a:buNone/>
            </a:pPr>
            <a:r>
              <a:rPr lang="en-US" b="1" dirty="0" smtClean="0">
                <a:latin typeface="Times New Roman" pitchFamily="18" charset="0"/>
                <a:cs typeface="Times New Roman" pitchFamily="18" charset="0"/>
              </a:rPr>
              <a:t>printf("\n b--Display the ASCII value of the character");</a:t>
            </a:r>
          </a:p>
          <a:p>
            <a:pPr>
              <a:buNone/>
            </a:pPr>
            <a:r>
              <a:rPr lang="en-US" b="1" dirty="0" smtClean="0">
                <a:latin typeface="Times New Roman" pitchFamily="18" charset="0"/>
                <a:cs typeface="Times New Roman" pitchFamily="18" charset="0"/>
              </a:rPr>
              <a:t>printf("\n c--Display character in uppercase if it is alphabet");</a:t>
            </a:r>
          </a:p>
          <a:p>
            <a:pPr>
              <a:buNone/>
            </a:pPr>
            <a:r>
              <a:rPr lang="en-US" b="1" dirty="0" smtClean="0">
                <a:latin typeface="Times New Roman" pitchFamily="18" charset="0"/>
                <a:cs typeface="Times New Roman" pitchFamily="18" charset="0"/>
              </a:rPr>
              <a:t>printf("\n Enter a,b or c:\t");</a:t>
            </a:r>
          </a:p>
          <a:p>
            <a:pPr>
              <a:buNone/>
            </a:pPr>
            <a:r>
              <a:rPr lang="en-US" b="1" dirty="0" smtClean="0">
                <a:latin typeface="Times New Roman" pitchFamily="18" charset="0"/>
                <a:cs typeface="Times New Roman" pitchFamily="18" charset="0"/>
              </a:rPr>
              <a:t>scanf(" %c", &amp;</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switch(</a:t>
            </a:r>
            <a:r>
              <a:rPr lang="en-US" b="1" dirty="0" err="1" smtClean="0">
                <a:latin typeface="Times New Roman" pitchFamily="18" charset="0"/>
                <a:cs typeface="Times New Roman" pitchFamily="18" charset="0"/>
              </a:rPr>
              <a: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case 'a':</a:t>
            </a:r>
          </a:p>
          <a:p>
            <a:pPr>
              <a:buNone/>
            </a:pPr>
            <a:r>
              <a:rPr lang="en-US" b="1" dirty="0" smtClean="0">
                <a:latin typeface="Times New Roman" pitchFamily="18" charset="0"/>
                <a:cs typeface="Times New Roman" pitchFamily="18" charset="0"/>
              </a:rPr>
              <a:t>if((c&gt;=65 &amp;&amp; c&lt;=90) || (c&gt;=97 &amp;&amp; c&lt;=122))</a:t>
            </a:r>
          </a:p>
          <a:p>
            <a:pPr>
              <a:buNone/>
            </a:pPr>
            <a:r>
              <a:rPr lang="en-US" sz="2600" b="1" dirty="0" smtClean="0">
                <a:latin typeface="Times New Roman" pitchFamily="18" charset="0"/>
                <a:cs typeface="Times New Roman" pitchFamily="18" charset="0"/>
              </a:rPr>
              <a:t>printf("\n It is an alphabetic character.");</a:t>
            </a:r>
          </a:p>
          <a:p>
            <a:pPr>
              <a:buNone/>
            </a:pPr>
            <a:r>
              <a:rPr lang="en-US" b="1" dirty="0" smtClean="0">
                <a:latin typeface="Times New Roman" pitchFamily="18" charset="0"/>
                <a:cs typeface="Times New Roman" pitchFamily="18" charset="0"/>
              </a:rPr>
              <a:t>else if(c&gt;=48 &amp;&amp; c&lt;=57)</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nIt</a:t>
            </a:r>
            <a:r>
              <a:rPr lang="en-US" b="1" dirty="0" smtClean="0">
                <a:latin typeface="Times New Roman" pitchFamily="18" charset="0"/>
                <a:cs typeface="Times New Roman" pitchFamily="18" charset="0"/>
              </a:rPr>
              <a:t> is a numeric character");</a:t>
            </a:r>
          </a:p>
          <a:p>
            <a:pPr>
              <a:buNone/>
            </a:pPr>
            <a:r>
              <a:rPr lang="en-US" b="1" dirty="0" smtClean="0">
                <a:latin typeface="Times New Roman" pitchFamily="18" charset="0"/>
                <a:cs typeface="Times New Roman" pitchFamily="18" charset="0"/>
              </a:rPr>
              <a:t>else</a:t>
            </a:r>
          </a:p>
          <a:p>
            <a:pPr>
              <a:buNone/>
            </a:pPr>
            <a:r>
              <a:rPr lang="en-US" b="1" dirty="0" smtClean="0">
                <a:latin typeface="Times New Roman" pitchFamily="18" charset="0"/>
                <a:cs typeface="Times New Roman" pitchFamily="18" charset="0"/>
              </a:rPr>
              <a:t>	printf("\n Neither numeric nor alphabetic character");</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'b':</a:t>
            </a:r>
          </a:p>
          <a:p>
            <a:pPr>
              <a:buNone/>
            </a:pPr>
            <a:r>
              <a:rPr lang="en-US" b="1" dirty="0" smtClean="0">
                <a:latin typeface="Times New Roman" pitchFamily="18" charset="0"/>
                <a:cs typeface="Times New Roman" pitchFamily="18" charset="0"/>
              </a:rPr>
              <a:t>		 printf("\n The ASCII value of the character %c is %d", c, c);</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case 'c':</a:t>
            </a:r>
          </a:p>
          <a:p>
            <a:pPr>
              <a:buNone/>
            </a:pPr>
            <a:r>
              <a:rPr lang="en-US" b="1" dirty="0" smtClean="0">
                <a:latin typeface="Times New Roman" pitchFamily="18" charset="0"/>
                <a:cs typeface="Times New Roman" pitchFamily="18" charset="0"/>
              </a:rPr>
              <a:t>		 if((c&gt;=65 &amp;&amp; c&lt;=90) || (c&gt;=97 &amp;&amp; c&lt;=122))</a:t>
            </a:r>
          </a:p>
          <a:p>
            <a:pPr>
              <a:buNone/>
            </a:pPr>
            <a:r>
              <a:rPr lang="en-US" b="1" dirty="0" smtClean="0">
                <a:latin typeface="Times New Roman" pitchFamily="18" charset="0"/>
                <a:cs typeface="Times New Roman" pitchFamily="18" charset="0"/>
              </a:rPr>
              <a:t>		 printf("The uppercase equivalent of alphabet=%c", </a:t>
            </a:r>
            <a:r>
              <a:rPr lang="en-US" b="1" dirty="0" err="1" smtClean="0">
                <a:latin typeface="Times New Roman" pitchFamily="18" charset="0"/>
                <a:cs typeface="Times New Roman" pitchFamily="18" charset="0"/>
              </a:rPr>
              <a:t>toupper</a:t>
            </a:r>
            <a:r>
              <a:rPr lang="en-US" b="1" dirty="0" smtClean="0">
                <a:latin typeface="Times New Roman" pitchFamily="18" charset="0"/>
                <a:cs typeface="Times New Roman" pitchFamily="18" charset="0"/>
              </a:rPr>
              <a:t>(c));</a:t>
            </a:r>
          </a:p>
          <a:p>
            <a:pPr>
              <a:buNone/>
            </a:pPr>
            <a:r>
              <a:rPr lang="en-US" b="1" dirty="0" smtClean="0">
                <a:latin typeface="Times New Roman" pitchFamily="18" charset="0"/>
                <a:cs typeface="Times New Roman" pitchFamily="18" charset="0"/>
              </a:rPr>
              <a:t>		 break;</a:t>
            </a:r>
          </a:p>
          <a:p>
            <a:pPr>
              <a:buNone/>
            </a:pPr>
            <a:r>
              <a:rPr lang="en-US" b="1" dirty="0" smtClean="0">
                <a:latin typeface="Times New Roman" pitchFamily="18" charset="0"/>
                <a:cs typeface="Times New Roman" pitchFamily="18" charset="0"/>
              </a:rPr>
              <a:t>	default:</a:t>
            </a:r>
          </a:p>
          <a:p>
            <a:pPr>
              <a:buNone/>
            </a:pPr>
            <a:r>
              <a:rPr lang="en-US" b="1" dirty="0" smtClean="0">
                <a:latin typeface="Times New Roman" pitchFamily="18" charset="0"/>
                <a:cs typeface="Times New Roman" pitchFamily="18" charset="0"/>
              </a:rPr>
              <a:t>		printf("\n You entered wrong option.");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106</a:t>
            </a:fld>
            <a:endParaRPr lang="en-US" dirty="0"/>
          </a:p>
        </p:txBody>
      </p:sp>
    </p:spTree>
  </p:cSld>
  <p:clrMapOvr>
    <a:masterClrMapping/>
  </p:clrMapOvr>
  <p:transition spd="slow">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normAutofit fontScale="92500" lnSpcReduction="10000"/>
          </a:bodyPr>
          <a:lstStyle/>
          <a:p>
            <a:pPr algn="just"/>
            <a:r>
              <a:rPr lang="en-US" dirty="0" smtClean="0"/>
              <a:t>A single operation involving an entire array, are not permitted in C.</a:t>
            </a:r>
          </a:p>
          <a:p>
            <a:pPr algn="just"/>
            <a:r>
              <a:rPr lang="en-US" dirty="0" smtClean="0"/>
              <a:t>For e.g., if </a:t>
            </a:r>
            <a:r>
              <a:rPr lang="en-US" i="1" dirty="0" smtClean="0"/>
              <a:t>num </a:t>
            </a:r>
            <a:r>
              <a:rPr lang="en-US" dirty="0" smtClean="0"/>
              <a:t> and </a:t>
            </a:r>
            <a:r>
              <a:rPr lang="en-US" i="1" dirty="0" smtClean="0"/>
              <a:t>list </a:t>
            </a:r>
            <a:r>
              <a:rPr lang="en-US" dirty="0" smtClean="0"/>
              <a:t>are two similar arrays (i.e. same data type, dimension and size), then assignment operations, comparison operations, etc., involving these two arrays must be carried out on an </a:t>
            </a:r>
            <a:r>
              <a:rPr lang="en-US" dirty="0" smtClean="0">
                <a:solidFill>
                  <a:srgbClr val="FF0000"/>
                </a:solidFill>
              </a:rPr>
              <a:t>element-by-element basis</a:t>
            </a:r>
            <a:r>
              <a:rPr lang="en-US" dirty="0" smtClean="0"/>
              <a:t>.</a:t>
            </a:r>
          </a:p>
          <a:p>
            <a:pPr algn="just">
              <a:buNone/>
            </a:pPr>
            <a:r>
              <a:rPr lang="en-US" dirty="0" smtClean="0"/>
              <a:t>			int a[5], b[5];</a:t>
            </a:r>
          </a:p>
          <a:p>
            <a:pPr algn="just">
              <a:buNone/>
            </a:pPr>
            <a:r>
              <a:rPr lang="en-US" dirty="0" smtClean="0"/>
              <a:t>			a=0;</a:t>
            </a:r>
          </a:p>
          <a:p>
            <a:pPr algn="just">
              <a:buNone/>
            </a:pPr>
            <a:r>
              <a:rPr lang="en-US" dirty="0" smtClean="0"/>
              <a:t>			b=a;</a:t>
            </a:r>
          </a:p>
          <a:p>
            <a:pPr algn="just">
              <a:buNone/>
            </a:pPr>
            <a:r>
              <a:rPr lang="en-US" dirty="0" smtClean="0"/>
              <a:t>			if(a&lt;b)</a:t>
            </a:r>
          </a:p>
          <a:p>
            <a:pPr algn="just">
              <a:buNone/>
            </a:pPr>
            <a:r>
              <a:rPr lang="en-US" dirty="0" smtClean="0"/>
              <a:t>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dirty="0"/>
          </a:p>
        </p:txBody>
      </p:sp>
      <p:sp>
        <p:nvSpPr>
          <p:cNvPr id="5" name="Title 4"/>
          <p:cNvSpPr>
            <a:spLocks noGrp="1"/>
          </p:cNvSpPr>
          <p:nvPr>
            <p:ph type="title"/>
          </p:nvPr>
        </p:nvSpPr>
        <p:spPr/>
        <p:txBody>
          <a:bodyPr/>
          <a:lstStyle/>
          <a:p>
            <a:r>
              <a:rPr lang="en-US" dirty="0" smtClean="0"/>
              <a:t>Accessing Array Elements</a:t>
            </a:r>
            <a:endParaRPr lang="en-US" dirty="0"/>
          </a:p>
        </p:txBody>
      </p:sp>
      <p:sp>
        <p:nvSpPr>
          <p:cNvPr id="6" name="Rectangle 5"/>
          <p:cNvSpPr/>
          <p:nvPr/>
        </p:nvSpPr>
        <p:spPr>
          <a:xfrm>
            <a:off x="4413156" y="4338935"/>
            <a:ext cx="1454244" cy="40011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//WRONG</a:t>
            </a:r>
            <a:endParaRPr lang="en-US"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4260756" y="4781490"/>
            <a:ext cx="1454244" cy="40011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//WRONG</a:t>
            </a:r>
            <a:endParaRPr lang="en-US"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8" name="Rectangle 7"/>
          <p:cNvSpPr/>
          <p:nvPr/>
        </p:nvSpPr>
        <p:spPr>
          <a:xfrm>
            <a:off x="4071831" y="5181600"/>
            <a:ext cx="1947969" cy="52322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//WRONG</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9" name="Rectangle 8"/>
          <p:cNvSpPr/>
          <p:nvPr/>
        </p:nvSpPr>
        <p:spPr>
          <a:xfrm>
            <a:off x="4519697" y="3962400"/>
            <a:ext cx="1271503" cy="40011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//RIGHT</a:t>
            </a:r>
            <a:endParaRPr lang="en-US" sz="2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90872"/>
          </a:xfrm>
        </p:spPr>
        <p:txBody>
          <a:bodyPr>
            <a:normAutofit fontScale="92500" lnSpcReduction="10000"/>
          </a:bodyPr>
          <a:lstStyle/>
          <a:p>
            <a:pPr algn="just"/>
            <a:r>
              <a:rPr lang="en-US" dirty="0" smtClean="0"/>
              <a:t>However the following are </a:t>
            </a:r>
            <a:r>
              <a:rPr lang="en-US" dirty="0" smtClean="0">
                <a:solidFill>
                  <a:srgbClr val="FF0000"/>
                </a:solidFill>
              </a:rPr>
              <a:t>RIGHT</a:t>
            </a:r>
            <a:r>
              <a:rPr lang="en-US" dirty="0" smtClean="0"/>
              <a:t>:</a:t>
            </a:r>
          </a:p>
          <a:p>
            <a:pPr algn="just">
              <a:buNone/>
            </a:pPr>
            <a:r>
              <a:rPr lang="en-US" dirty="0" smtClean="0"/>
              <a:t>			</a:t>
            </a:r>
            <a:r>
              <a:rPr lang="en-US" dirty="0" smtClean="0">
                <a:solidFill>
                  <a:srgbClr val="FF0000"/>
                </a:solidFill>
              </a:rPr>
              <a:t>int a[5], b[5], x;</a:t>
            </a:r>
          </a:p>
          <a:p>
            <a:pPr algn="just">
              <a:buNone/>
            </a:pPr>
            <a:r>
              <a:rPr lang="en-US" dirty="0" smtClean="0">
                <a:solidFill>
                  <a:srgbClr val="FF0000"/>
                </a:solidFill>
              </a:rPr>
              <a:t>			x=a[0]+10;</a:t>
            </a:r>
          </a:p>
          <a:p>
            <a:pPr algn="just">
              <a:buNone/>
            </a:pPr>
            <a:r>
              <a:rPr lang="en-US" dirty="0" smtClean="0">
                <a:solidFill>
                  <a:srgbClr val="FF0000"/>
                </a:solidFill>
              </a:rPr>
              <a:t>			a[4]=a[1]+a[2];</a:t>
            </a:r>
          </a:p>
          <a:p>
            <a:pPr algn="just">
              <a:buNone/>
            </a:pPr>
            <a:r>
              <a:rPr lang="en-US" dirty="0" smtClean="0">
                <a:solidFill>
                  <a:srgbClr val="FF0000"/>
                </a:solidFill>
              </a:rPr>
              <a:t>			b[3]=b[0]+a[3]+x;</a:t>
            </a:r>
          </a:p>
          <a:p>
            <a:pPr algn="just">
              <a:buNone/>
            </a:pPr>
            <a:r>
              <a:rPr lang="en-US" dirty="0" smtClean="0">
                <a:solidFill>
                  <a:srgbClr val="FF0000"/>
                </a:solidFill>
              </a:rPr>
              <a:t>			b[4]=a[2]*6;</a:t>
            </a:r>
          </a:p>
          <a:p>
            <a:pPr algn="just"/>
            <a:r>
              <a:rPr lang="en-US" dirty="0" smtClean="0"/>
              <a:t>The particular array element in an array is accessed by specifying the name of array, followed by a square bracket that encloses an integer, called array index.</a:t>
            </a:r>
          </a:p>
          <a:p>
            <a:pPr algn="just"/>
            <a:r>
              <a:rPr lang="en-US" dirty="0" smtClean="0"/>
              <a:t>Generally, a loop is used to access (i.e. input and output) the elements of array.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dirty="0"/>
          </a:p>
        </p:txBody>
      </p:sp>
      <p:sp>
        <p:nvSpPr>
          <p:cNvPr id="5" name="Title 4"/>
          <p:cNvSpPr>
            <a:spLocks noGrp="1"/>
          </p:cNvSpPr>
          <p:nvPr>
            <p:ph type="title"/>
          </p:nvPr>
        </p:nvSpPr>
        <p:spPr/>
        <p:txBody>
          <a:bodyPr/>
          <a:lstStyle/>
          <a:p>
            <a:r>
              <a:rPr lang="en-US" dirty="0" smtClean="0"/>
              <a:t>Accessing Array Elements…</a:t>
            </a:r>
            <a:endParaRPr lang="en-US" dirty="0"/>
          </a:p>
        </p:txBody>
      </p:sp>
    </p:spTree>
  </p:cSld>
  <p:clrMapOvr>
    <a:masterClrMapping/>
  </p:clrMapOvr>
  <p:transition spd="slow">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8600"/>
            <a:ext cx="8686800" cy="5867400"/>
          </a:xfrm>
        </p:spPr>
        <p:txBody>
          <a:bodyPr>
            <a:normAutofit fontScale="85000" lnSpcReduction="20000"/>
          </a:bodyPr>
          <a:lstStyle/>
          <a:p>
            <a:pPr>
              <a:buNone/>
            </a:pPr>
            <a:r>
              <a:rPr lang="en-US" sz="4000" b="1" dirty="0" smtClean="0">
                <a:solidFill>
                  <a:srgbClr val="002060"/>
                </a:solidFill>
                <a:latin typeface="Times New Roman" pitchFamily="18" charset="0"/>
                <a:cs typeface="Times New Roman" pitchFamily="18" charset="0"/>
              </a:rPr>
              <a:t>//Program to access array elements</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int a[5],i;</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printf(“\nEnter 5 numbers:\t");</a:t>
            </a:r>
          </a:p>
          <a:p>
            <a:pPr>
              <a:buNone/>
            </a:pPr>
            <a:r>
              <a:rPr lang="en-US" b="1" dirty="0" smtClean="0">
                <a:latin typeface="Times New Roman" pitchFamily="18" charset="0"/>
                <a:cs typeface="Times New Roman" pitchFamily="18" charset="0"/>
              </a:rPr>
              <a:t>	for(i=0;i&lt;5;i++)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scanf("%d", &amp;a[i]);	//array input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printf("\nWe have entered these 5 numbers:\n");</a:t>
            </a:r>
          </a:p>
          <a:p>
            <a:pPr>
              <a:buNone/>
            </a:pPr>
            <a:r>
              <a:rPr lang="en-US" b="1" dirty="0" smtClean="0">
                <a:latin typeface="Times New Roman" pitchFamily="18" charset="0"/>
                <a:cs typeface="Times New Roman" pitchFamily="18" charset="0"/>
              </a:rPr>
              <a:t>	 for(i=0;i&lt;5;i++)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printf("\ta[%d]=%d", i, a[i]);     //array output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dirty="0"/>
          </a:p>
        </p:txBody>
      </p:sp>
      <p:sp>
        <p:nvSpPr>
          <p:cNvPr id="5" name="Rectangle 4"/>
          <p:cNvSpPr/>
          <p:nvPr/>
        </p:nvSpPr>
        <p:spPr>
          <a:xfrm>
            <a:off x="2380291" y="5257800"/>
            <a:ext cx="5878532" cy="461665"/>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Note: C performs no bounds checking</a:t>
            </a:r>
            <a:endParaRPr lang="en-US" sz="2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Rectangle 5"/>
          <p:cNvSpPr/>
          <p:nvPr/>
        </p:nvSpPr>
        <p:spPr>
          <a:xfrm>
            <a:off x="1627083" y="5715000"/>
            <a:ext cx="7364517" cy="461665"/>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Ensure array indices are within declared limits</a:t>
            </a:r>
            <a:endParaRPr lang="en-US" sz="2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867400"/>
          </a:xfrm>
        </p:spPr>
        <p:txBody>
          <a:bodyPr>
            <a:normAutofit fontScale="92500" lnSpcReduction="10000"/>
          </a:bodyPr>
          <a:lstStyle/>
          <a:p>
            <a:pPr>
              <a:buNone/>
            </a:pPr>
            <a:r>
              <a:rPr lang="en-US" sz="2400" b="1" dirty="0" smtClean="0">
                <a:solidFill>
                  <a:srgbClr val="002060"/>
                </a:solidFill>
                <a:latin typeface="Times New Roman" pitchFamily="18" charset="0"/>
                <a:cs typeface="Times New Roman" pitchFamily="18" charset="0"/>
              </a:rPr>
              <a:t>//Program to show memory addresses of array elements</a:t>
            </a:r>
            <a:endParaRPr lang="en-US" sz="4000" b="1" dirty="0" smtClean="0">
              <a:solidFill>
                <a:srgbClr val="002060"/>
              </a:solidFill>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void main()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float a[4]={20,0,5.6,98.5};</a:t>
            </a:r>
          </a:p>
          <a:p>
            <a:pPr>
              <a:buNone/>
            </a:pPr>
            <a:r>
              <a:rPr lang="en-US" dirty="0" smtClean="0">
                <a:latin typeface="Times New Roman" pitchFamily="18" charset="0"/>
                <a:cs typeface="Times New Roman" pitchFamily="18" charset="0"/>
              </a:rPr>
              <a:t>int i;</a:t>
            </a:r>
          </a:p>
          <a:p>
            <a:pPr>
              <a:buNone/>
            </a:pPr>
            <a:r>
              <a:rPr lang="en-US" dirty="0" smtClean="0">
                <a:latin typeface="Times New Roman" pitchFamily="18" charset="0"/>
                <a:cs typeface="Times New Roman" pitchFamily="18" charset="0"/>
              </a:rPr>
              <a:t>clrscr();</a:t>
            </a:r>
          </a:p>
          <a:p>
            <a:pPr>
              <a:buNone/>
            </a:pPr>
            <a:r>
              <a:rPr lang="en-US" dirty="0" smtClean="0">
                <a:latin typeface="Times New Roman" pitchFamily="18" charset="0"/>
                <a:cs typeface="Times New Roman" pitchFamily="18" charset="0"/>
              </a:rPr>
              <a:t>printf("The contiguous memory locations are:\t");</a:t>
            </a:r>
          </a:p>
          <a:p>
            <a:pPr>
              <a:buNone/>
            </a:pPr>
            <a:r>
              <a:rPr lang="en-US" dirty="0" smtClean="0">
                <a:latin typeface="Times New Roman" pitchFamily="18" charset="0"/>
                <a:cs typeface="Times New Roman" pitchFamily="18" charset="0"/>
              </a:rPr>
              <a:t>for(i=0;i&lt;4;i++)</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printf("\na[%d]=%f is located at\t%u.", i, a[i], &amp;a[i]);   </a:t>
            </a:r>
            <a:r>
              <a:rPr lang="en-US" dirty="0" smtClean="0">
                <a:solidFill>
                  <a:srgbClr val="C00000"/>
                </a:solidFill>
                <a:latin typeface="Times New Roman" pitchFamily="18" charset="0"/>
                <a:cs typeface="Times New Roman" pitchFamily="18" charset="0"/>
              </a:rPr>
              <a:t> 			//address of array elements</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getch();</a:t>
            </a:r>
          </a:p>
          <a:p>
            <a:pPr>
              <a:buNone/>
            </a:pPr>
            <a:r>
              <a:rPr lang="en-US" dirty="0" smtClean="0">
                <a:latin typeface="Times New Roman" pitchFamily="18" charset="0"/>
                <a:cs typeface="Times New Roman" pitchFamily="18" charset="0"/>
              </a:rPr>
              <a:t>}</a:t>
            </a:r>
          </a:p>
          <a:p>
            <a:pPr>
              <a:buNone/>
            </a:pP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dirty="0"/>
          </a:p>
        </p:txBody>
      </p:sp>
    </p:spTree>
  </p:cSld>
  <p:clrMapOvr>
    <a:masterClrMapping/>
  </p:clrMapOvr>
  <p:transition spd="slow">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95400"/>
            <a:ext cx="8229600" cy="4711891"/>
          </a:xfrm>
        </p:spPr>
        <p:txBody>
          <a:bodyPr>
            <a:normAutofit/>
          </a:bodyPr>
          <a:lstStyle/>
          <a:p>
            <a:pPr>
              <a:buNone/>
            </a:pPr>
            <a:r>
              <a:rPr lang="en-US" dirty="0" smtClean="0">
                <a:latin typeface="Times New Roman" pitchFamily="18" charset="0"/>
                <a:cs typeface="Times New Roman" pitchFamily="18" charset="0"/>
              </a:rPr>
              <a:t>void main()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int n=10, i;</a:t>
            </a:r>
          </a:p>
          <a:p>
            <a:pPr>
              <a:buNone/>
            </a:pPr>
            <a:r>
              <a:rPr lang="en-US" dirty="0" smtClean="0">
                <a:latin typeface="Times New Roman" pitchFamily="18" charset="0"/>
                <a:cs typeface="Times New Roman" pitchFamily="18" charset="0"/>
              </a:rPr>
              <a:t>int marks[n];		</a:t>
            </a:r>
          </a:p>
          <a:p>
            <a:pPr>
              <a:buNone/>
            </a:pPr>
            <a:r>
              <a:rPr lang="en-US" dirty="0" err="1" smtClean="0">
                <a:latin typeface="Times New Roman" pitchFamily="18" charset="0"/>
                <a:cs typeface="Times New Roman" pitchFamily="18" charset="0"/>
              </a:rPr>
              <a:t>clrscr</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for(i=0;i&lt;</a:t>
            </a:r>
            <a:r>
              <a:rPr lang="en-US" dirty="0" err="1" smtClean="0">
                <a:latin typeface="Times New Roman" pitchFamily="18" charset="0"/>
                <a:cs typeface="Times New Roman" pitchFamily="18" charset="0"/>
              </a:rPr>
              <a:t>n;i</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	printf("%d\t", marks[i]);</a:t>
            </a:r>
          </a:p>
          <a:p>
            <a:pPr>
              <a:buNone/>
            </a:pPr>
            <a:r>
              <a:rPr lang="en-US" dirty="0" smtClean="0">
                <a:latin typeface="Times New Roman" pitchFamily="18" charset="0"/>
                <a:cs typeface="Times New Roman" pitchFamily="18" charset="0"/>
              </a:rPr>
              <a:t>getch();</a:t>
            </a:r>
          </a:p>
          <a:p>
            <a:pPr>
              <a:buNone/>
            </a:pPr>
            <a:r>
              <a:rPr lang="en-US"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dirty="0"/>
          </a:p>
        </p:txBody>
      </p:sp>
      <p:sp>
        <p:nvSpPr>
          <p:cNvPr id="5" name="Title 4"/>
          <p:cNvSpPr>
            <a:spLocks noGrp="1"/>
          </p:cNvSpPr>
          <p:nvPr>
            <p:ph type="title"/>
          </p:nvPr>
        </p:nvSpPr>
        <p:spPr/>
        <p:txBody>
          <a:bodyPr/>
          <a:lstStyle/>
          <a:p>
            <a:r>
              <a:rPr lang="en-US" dirty="0" smtClean="0"/>
              <a:t>Error Here!!!!!</a:t>
            </a:r>
            <a:endParaRPr lang="en-US" dirty="0"/>
          </a:p>
        </p:txBody>
      </p:sp>
      <p:sp>
        <p:nvSpPr>
          <p:cNvPr id="6" name="Rectangle 5"/>
          <p:cNvSpPr/>
          <p:nvPr/>
        </p:nvSpPr>
        <p:spPr>
          <a:xfrm>
            <a:off x="2057400" y="2667000"/>
            <a:ext cx="2565126"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//Error</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326270" y="5619690"/>
            <a:ext cx="8420895" cy="40011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20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Size of array must be either symbolic constant or integer constant</a:t>
            </a:r>
            <a:endParaRPr lang="en-US" sz="20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diamond(in)">
                                      <p:cBhvr>
                                        <p:cTn id="13"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Sorting is the process of arranging items in some sequence (ascending or descending) by value or by alphabet or by any other weight.</a:t>
            </a:r>
          </a:p>
          <a:p>
            <a:pPr algn="just"/>
            <a:r>
              <a:rPr lang="en-US" dirty="0" smtClean="0"/>
              <a:t>Various sorting techniques exist but they are beyond the scope of this course (</a:t>
            </a:r>
            <a:r>
              <a:rPr lang="en-US" dirty="0" smtClean="0">
                <a:solidFill>
                  <a:srgbClr val="FF0000"/>
                </a:solidFill>
              </a:rPr>
              <a:t>Included in Data Structures and Algorithms</a:t>
            </a:r>
            <a:r>
              <a:rPr lang="en-US" dirty="0" smtClean="0"/>
              <a:t>).</a:t>
            </a:r>
          </a:p>
          <a:p>
            <a:pPr algn="just"/>
            <a:r>
              <a:rPr lang="en-US" dirty="0" smtClean="0"/>
              <a:t>We will be using a simple sorting technique in the coming slide to sort numbers in ascending order.</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dirty="0"/>
          </a:p>
        </p:txBody>
      </p:sp>
      <p:sp>
        <p:nvSpPr>
          <p:cNvPr id="5" name="Title 4"/>
          <p:cNvSpPr>
            <a:spLocks noGrp="1"/>
          </p:cNvSpPr>
          <p:nvPr>
            <p:ph type="title"/>
          </p:nvPr>
        </p:nvSpPr>
        <p:spPr/>
        <p:txBody>
          <a:bodyPr/>
          <a:lstStyle/>
          <a:p>
            <a:r>
              <a:rPr lang="en-US" dirty="0" smtClean="0"/>
              <a:t>Sorting</a:t>
            </a:r>
            <a:endParaRPr lang="en-US" dirty="0"/>
          </a:p>
        </p:txBody>
      </p:sp>
    </p:spTree>
  </p:cSld>
  <p:clrMapOvr>
    <a:masterClrMapping/>
  </p:clrMapOvr>
  <p:transition spd="slow">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47500" lnSpcReduction="20000"/>
          </a:bodyPr>
          <a:lstStyle/>
          <a:p>
            <a:pPr>
              <a:buNone/>
            </a:pPr>
            <a:r>
              <a:rPr lang="en-US" b="1" dirty="0" smtClean="0"/>
              <a:t>void main()</a:t>
            </a:r>
          </a:p>
          <a:p>
            <a:pPr>
              <a:buNone/>
            </a:pPr>
            <a:r>
              <a:rPr lang="en-US" b="1" dirty="0" smtClean="0"/>
              <a:t>{</a:t>
            </a:r>
          </a:p>
          <a:p>
            <a:pPr>
              <a:buNone/>
            </a:pPr>
            <a:r>
              <a:rPr lang="en-US" b="1" dirty="0" smtClean="0"/>
              <a:t>int nums[100], i, j, n, temp;</a:t>
            </a:r>
          </a:p>
          <a:p>
            <a:pPr>
              <a:buNone/>
            </a:pPr>
            <a:r>
              <a:rPr lang="en-US" b="1" dirty="0" smtClean="0"/>
              <a:t>clrscr();</a:t>
            </a:r>
          </a:p>
          <a:p>
            <a:pPr>
              <a:buNone/>
            </a:pPr>
            <a:r>
              <a:rPr lang="en-US" b="1" dirty="0" smtClean="0"/>
              <a:t>printf("\nHow many numbers you want to sort?:\t");</a:t>
            </a:r>
          </a:p>
          <a:p>
            <a:pPr>
              <a:buNone/>
            </a:pPr>
            <a:r>
              <a:rPr lang="en-US" b="1" dirty="0" smtClean="0"/>
              <a:t>scanf("%d", &amp;n);</a:t>
            </a:r>
          </a:p>
          <a:p>
            <a:pPr>
              <a:buNone/>
            </a:pPr>
            <a:r>
              <a:rPr lang="en-US" b="1" dirty="0" smtClean="0"/>
              <a:t>for(i=0;i&lt;n;i++)</a:t>
            </a:r>
          </a:p>
          <a:p>
            <a:pPr>
              <a:buNone/>
            </a:pPr>
            <a:r>
              <a:rPr lang="en-US" b="1" dirty="0" smtClean="0"/>
              <a:t>	scanf("%d", &amp;nums[i]);</a:t>
            </a:r>
          </a:p>
          <a:p>
            <a:pPr>
              <a:buNone/>
            </a:pPr>
            <a:endParaRPr lang="en-US" b="1" dirty="0" smtClean="0"/>
          </a:p>
          <a:p>
            <a:pPr>
              <a:buNone/>
            </a:pPr>
            <a:r>
              <a:rPr lang="en-US" b="1" dirty="0" smtClean="0"/>
              <a:t>		for(i=0;i&lt;n-1;i++)</a:t>
            </a:r>
          </a:p>
          <a:p>
            <a:pPr>
              <a:buNone/>
            </a:pPr>
            <a:r>
              <a:rPr lang="en-US" b="1" dirty="0" smtClean="0"/>
              <a:t>		{</a:t>
            </a:r>
          </a:p>
          <a:p>
            <a:pPr>
              <a:buNone/>
            </a:pPr>
            <a:r>
              <a:rPr lang="en-US" b="1" dirty="0" smtClean="0"/>
              <a:t>			for(j=i+1;j&lt;n;j++)</a:t>
            </a:r>
          </a:p>
          <a:p>
            <a:pPr>
              <a:buNone/>
            </a:pPr>
            <a:r>
              <a:rPr lang="en-US" b="1" dirty="0" smtClean="0"/>
              <a:t>			{</a:t>
            </a:r>
          </a:p>
          <a:p>
            <a:pPr>
              <a:buNone/>
            </a:pPr>
            <a:r>
              <a:rPr lang="en-US" b="1" dirty="0" smtClean="0"/>
              <a:t>				if(nums[i]&gt;nums[j])</a:t>
            </a:r>
          </a:p>
          <a:p>
            <a:pPr>
              <a:buNone/>
            </a:pPr>
            <a:r>
              <a:rPr lang="en-US" b="1" dirty="0" smtClean="0"/>
              <a:t>				{</a:t>
            </a:r>
          </a:p>
          <a:p>
            <a:pPr>
              <a:buNone/>
            </a:pPr>
            <a:r>
              <a:rPr lang="en-US" b="1" dirty="0" smtClean="0"/>
              <a:t>				temp=nums[i];</a:t>
            </a:r>
          </a:p>
          <a:p>
            <a:pPr>
              <a:buNone/>
            </a:pPr>
            <a:r>
              <a:rPr lang="en-US" b="1" dirty="0" smtClean="0"/>
              <a:t>				nums[i]=nums[j];</a:t>
            </a:r>
          </a:p>
          <a:p>
            <a:pPr>
              <a:buNone/>
            </a:pPr>
            <a:r>
              <a:rPr lang="en-US" b="1" dirty="0" smtClean="0"/>
              <a:t>				nums[j]=temp;</a:t>
            </a:r>
          </a:p>
          <a:p>
            <a:pPr>
              <a:buNone/>
            </a:pPr>
            <a:r>
              <a:rPr lang="en-US" b="1" dirty="0" smtClean="0"/>
              <a:t>				}</a:t>
            </a:r>
          </a:p>
          <a:p>
            <a:pPr>
              <a:buNone/>
            </a:pPr>
            <a:r>
              <a:rPr lang="en-US" b="1" dirty="0" smtClean="0"/>
              <a:t>			}</a:t>
            </a:r>
          </a:p>
          <a:p>
            <a:pPr>
              <a:buNone/>
            </a:pPr>
            <a:endParaRPr lang="en-US" b="1" dirty="0" smtClean="0"/>
          </a:p>
          <a:p>
            <a:pPr>
              <a:buNone/>
            </a:pPr>
            <a:r>
              <a:rPr lang="en-US" b="1" dirty="0" smtClean="0"/>
              <a:t>		}				</a:t>
            </a:r>
          </a:p>
          <a:p>
            <a:pPr>
              <a:buNone/>
            </a:pPr>
            <a:r>
              <a:rPr lang="en-US" b="1" dirty="0" smtClean="0"/>
              <a:t>printf("\nThe numbers in ascending order are:\n");</a:t>
            </a:r>
          </a:p>
          <a:p>
            <a:pPr>
              <a:buNone/>
            </a:pPr>
            <a:r>
              <a:rPr lang="en-US" b="1" dirty="0" smtClean="0"/>
              <a:t>		for(i=0;i&lt;n;i++)</a:t>
            </a:r>
          </a:p>
          <a:p>
            <a:pPr>
              <a:buNone/>
            </a:pPr>
            <a:r>
              <a:rPr lang="en-US" b="1" dirty="0" smtClean="0"/>
              <a:t>			printf("\t%d", nums[i]);</a:t>
            </a:r>
          </a:p>
          <a:p>
            <a:pPr>
              <a:buNone/>
            </a:pPr>
            <a:r>
              <a:rPr lang="en-US" b="1" dirty="0" smtClean="0"/>
              <a:t>getch();</a:t>
            </a:r>
          </a:p>
          <a:p>
            <a:pPr>
              <a:buNone/>
            </a:pPr>
            <a:r>
              <a:rPr lang="en-US" b="1"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dirty="0"/>
          </a:p>
        </p:txBody>
      </p:sp>
      <p:sp>
        <p:nvSpPr>
          <p:cNvPr id="5" name="Rectangle 4"/>
          <p:cNvSpPr/>
          <p:nvPr/>
        </p:nvSpPr>
        <p:spPr>
          <a:xfrm>
            <a:off x="5333999" y="3257490"/>
            <a:ext cx="3419527" cy="400110"/>
          </a:xfrm>
          <a:prstGeom prst="rect">
            <a:avLst/>
          </a:prstGeom>
          <a:noFill/>
        </p:spPr>
        <p:txBody>
          <a:bodyPr wrap="none" lIns="91440" tIns="45720" rIns="91440" bIns="45720">
            <a:spAutoFit/>
          </a:bodyPr>
          <a:lstStyle/>
          <a:p>
            <a:pPr algn="ctr"/>
            <a:r>
              <a:rPr lang="en-US" sz="2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//Trace it with 6 numbers</a:t>
            </a:r>
            <a:endParaRPr lang="en-US" sz="2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
        <p:nvSpPr>
          <p:cNvPr id="6" name="Rectangle 5"/>
          <p:cNvSpPr/>
          <p:nvPr/>
        </p:nvSpPr>
        <p:spPr>
          <a:xfrm>
            <a:off x="4724400" y="1521023"/>
            <a:ext cx="4225837" cy="40011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en-US" sz="2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 Now sort in descending order</a:t>
            </a:r>
            <a:endParaRPr lang="en-US" sz="2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8" name="Straight Arrow Connector 7"/>
          <p:cNvCxnSpPr/>
          <p:nvPr/>
        </p:nvCxnSpPr>
        <p:spPr>
          <a:xfrm flipH="1">
            <a:off x="4191000" y="1905000"/>
            <a:ext cx="533400" cy="914400"/>
          </a:xfrm>
          <a:prstGeom prst="straightConnector1">
            <a:avLst/>
          </a:prstGeom>
          <a:ln w="34925" cap="sq" cmpd="sng">
            <a:solidFill>
              <a:srgbClr val="FF0000"/>
            </a:solidFill>
            <a:prstDash val="solid"/>
            <a:headEnd type="none" w="lg" len="lg"/>
            <a:tailEnd type="stealth" w="lg" len="lg"/>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1349535" y="5562600"/>
            <a:ext cx="7337265" cy="954107"/>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Second highest: printf(“%d”, </a:t>
            </a:r>
            <a:r>
              <a:rPr lang="en-US" sz="28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nums</a:t>
            </a: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[n-2])</a:t>
            </a:r>
          </a:p>
          <a:p>
            <a:pPr algn="ct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Third lowest: printf(“%d”, </a:t>
            </a:r>
            <a:r>
              <a:rPr lang="en-US" sz="28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nums</a:t>
            </a:r>
            <a:r>
              <a:rPr lang="en-US" sz="28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[2])</a:t>
            </a:r>
            <a:endParaRPr lang="en-US" sz="28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ox(in)">
                                      <p:cBhvr>
                                        <p:cTn id="7" dur="3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plus(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2000" fill="hold"/>
                                        <p:tgtEl>
                                          <p:spTgt spid="6"/>
                                        </p:tgtEl>
                                        <p:attrNameLst>
                                          <p:attrName>ppt_x</p:attrName>
                                        </p:attrNameLst>
                                      </p:cBhvr>
                                      <p:tavLst>
                                        <p:tav tm="0">
                                          <p:val>
                                            <p:strVal val="#ppt_x"/>
                                          </p:val>
                                        </p:tav>
                                        <p:tav tm="100000">
                                          <p:val>
                                            <p:strVal val="#ppt_x"/>
                                          </p:val>
                                        </p:tav>
                                      </p:tavLst>
                                    </p:anim>
                                    <p:anim calcmode="lin" valueType="num">
                                      <p:cBhvr additive="base">
                                        <p:cTn id="1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 presetClass="entr" presetSubtype="16"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Effect transition="in" filter="box(in)">
                                      <p:cBhvr>
                                        <p:cTn id="23"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169091"/>
          </a:xfrm>
        </p:spPr>
        <p:txBody>
          <a:bodyPr>
            <a:normAutofit fontScale="77500" lnSpcReduction="20000"/>
          </a:bodyPr>
          <a:lstStyle/>
          <a:p>
            <a:pPr algn="just"/>
            <a:r>
              <a:rPr lang="en-US" dirty="0" smtClean="0">
                <a:latin typeface="Times New Roman" pitchFamily="18" charset="0"/>
                <a:cs typeface="Times New Roman" pitchFamily="18" charset="0"/>
              </a:rPr>
              <a:t> The sort works by passing over each element in our array and comparing it to the first element in the array. If the first element is greater than the second element, the two are switched. If the first element is less than or equal to the second, nothing happens. When the sort has looked at every element, one 'pass' gets completed. After one pass, one number gets in the correct position. In our ascending order program, the smallest value will 'bubble' to the start of the array. As we don't know if the rest of the array is sorted, so we have to take another ‘pass’ for the second element in the array. If the second element is greater than the third element, the two are switched. If the second element is less than or equal to the third element, nothing happens. When the sort has looked at every other element, second 'pass' gets completed. After second pass, the second number gets in the correct position. </a:t>
            </a:r>
          </a:p>
          <a:p>
            <a:pPr algn="just"/>
            <a:r>
              <a:rPr lang="en-US" dirty="0" smtClean="0">
                <a:latin typeface="Times New Roman" pitchFamily="18" charset="0"/>
                <a:cs typeface="Times New Roman" pitchFamily="18" charset="0"/>
              </a:rPr>
              <a:t>The process is continued for several passes to complete. The most passes it will require is equal to the number of elements in the array minus 1. (</a:t>
            </a:r>
            <a:r>
              <a:rPr lang="en-US" b="1" dirty="0" smtClean="0">
                <a:latin typeface="Times New Roman" pitchFamily="18" charset="0"/>
                <a:cs typeface="Times New Roman" pitchFamily="18" charset="0"/>
              </a:rPr>
              <a:t>Why??? Because when (n-1) elements are in their correct positions, the array is itself sorted</a:t>
            </a:r>
            <a:r>
              <a:rPr lang="en-US" dirty="0" smtClean="0">
                <a:latin typeface="Times New Roman" pitchFamily="18" charset="0"/>
                <a:cs typeface="Times New Roman" pitchFamily="18" charset="0"/>
              </a:rPr>
              <a:t>). So if you have 6 elements in your array, it takes 5 passes to complete the sort.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dirty="0"/>
          </a:p>
        </p:txBody>
      </p:sp>
      <p:sp>
        <p:nvSpPr>
          <p:cNvPr id="5" name="Title 4"/>
          <p:cNvSpPr>
            <a:spLocks noGrp="1"/>
          </p:cNvSpPr>
          <p:nvPr>
            <p:ph type="title"/>
          </p:nvPr>
        </p:nvSpPr>
        <p:spPr>
          <a:xfrm>
            <a:off x="457200" y="76200"/>
            <a:ext cx="8229600" cy="960438"/>
          </a:xfrm>
        </p:spPr>
        <p:txBody>
          <a:bodyPr>
            <a:noAutofit/>
          </a:bodyPr>
          <a:lstStyle/>
          <a:p>
            <a:r>
              <a:rPr lang="en-US" sz="3200" u="sng" dirty="0" smtClean="0"/>
              <a:t>How does the sorting program works???</a:t>
            </a:r>
            <a:endParaRPr lang="en-US" sz="3200" dirty="0"/>
          </a:p>
        </p:txBody>
      </p:sp>
    </p:spTree>
  </p:cSld>
  <p:clrMapOvr>
    <a:masterClrMapping/>
  </p:clrMapOvr>
  <p:transition spd="slow">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
            <a:ext cx="8229600" cy="6400800"/>
          </a:xfrm>
        </p:spPr>
        <p:txBody>
          <a:bodyPr>
            <a:normAutofit fontScale="55000" lnSpcReduction="20000"/>
          </a:bodyPr>
          <a:lstStyle/>
          <a:p>
            <a:pPr>
              <a:buNone/>
            </a:pPr>
            <a:r>
              <a:rPr lang="en-US" sz="3600" b="1" u="sng" dirty="0" smtClean="0">
                <a:latin typeface="Times New Roman" pitchFamily="18" charset="0"/>
                <a:cs typeface="Times New Roman" pitchFamily="18" charset="0"/>
              </a:rPr>
              <a:t>Example:</a:t>
            </a:r>
            <a:endParaRPr lang="en-US" sz="3600"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Let's use the following unsorted array: 6, 3, 1, 8, 2, 4</a:t>
            </a:r>
          </a:p>
          <a:p>
            <a:pPr>
              <a:buNone/>
            </a:pPr>
            <a:r>
              <a:rPr lang="en-US" b="1" dirty="0" smtClean="0">
                <a:latin typeface="Times New Roman" pitchFamily="18" charset="0"/>
                <a:cs typeface="Times New Roman" pitchFamily="18" charset="0"/>
              </a:rPr>
              <a:t>We would like the array to look like this: 1, 2, 3, 4, 6, 8</a:t>
            </a:r>
          </a:p>
          <a:p>
            <a:pPr algn="just">
              <a:buNone/>
            </a:pPr>
            <a:r>
              <a:rPr lang="en-US" b="1" dirty="0" smtClean="0">
                <a:latin typeface="Times New Roman" pitchFamily="18" charset="0"/>
                <a:cs typeface="Times New Roman" pitchFamily="18" charset="0"/>
              </a:rPr>
              <a:t>	On the first pass, we'll compare the numbers one at a time, and we know that after one pass we should have the smallest number all the way to the left, so in this case, that will be 1. For our example, the ^ sign will point to the spot in the array that we are currently examining. </a:t>
            </a:r>
          </a:p>
          <a:p>
            <a:pPr>
              <a:buNone/>
            </a:pPr>
            <a:r>
              <a:rPr lang="en-US" b="1" dirty="0" smtClean="0">
                <a:latin typeface="Times New Roman" pitchFamily="18" charset="0"/>
                <a:cs typeface="Times New Roman" pitchFamily="18" charset="0"/>
              </a:rPr>
              <a:t>		6, ^3, 1, 8, 2, 4</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Pass 1, Step 1) Compare the 6 and the 3. 6 is greater than 3, so we'll swap them.</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3, 6, ^1, 8, 2, 4</a:t>
            </a:r>
          </a:p>
          <a:p>
            <a:r>
              <a:rPr lang="en-US" b="1" dirty="0" smtClean="0">
                <a:latin typeface="Times New Roman" pitchFamily="18" charset="0"/>
                <a:cs typeface="Times New Roman" pitchFamily="18" charset="0"/>
              </a:rPr>
              <a:t>Pass 1, Step 2) Compare the 3 and the 1. 3 is greater than 1, so we'll swap them.</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1, 6, 3, ^8, 2, 4</a:t>
            </a:r>
          </a:p>
          <a:p>
            <a:r>
              <a:rPr lang="en-US" b="1" dirty="0" smtClean="0">
                <a:latin typeface="Times New Roman" pitchFamily="18" charset="0"/>
                <a:cs typeface="Times New Roman" pitchFamily="18" charset="0"/>
              </a:rPr>
              <a:t>Pass 1, Step 3) Compare the 1 and the 8. 1 is less than 8, so nothing happens.</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1, 6, 3, 8, ^2, 4</a:t>
            </a:r>
          </a:p>
          <a:p>
            <a:r>
              <a:rPr lang="en-US" b="1" dirty="0" smtClean="0">
                <a:latin typeface="Times New Roman" pitchFamily="18" charset="0"/>
                <a:cs typeface="Times New Roman" pitchFamily="18" charset="0"/>
              </a:rPr>
              <a:t>Pass 1, Step 4) Compare the 1 and the 2. 1 is less than 2, so nothing happens.</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1, 6, 3, 8, 2, ^4</a:t>
            </a:r>
          </a:p>
          <a:p>
            <a:r>
              <a:rPr lang="en-US" b="1" dirty="0" smtClean="0">
                <a:latin typeface="Times New Roman" pitchFamily="18" charset="0"/>
                <a:cs typeface="Times New Roman" pitchFamily="18" charset="0"/>
              </a:rPr>
              <a:t>Pass 1, Step 5) Compare the 1 and the 4. 1 is less than 4, so nothing happens.</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1, 6, 3, 8, 2, 4</a:t>
            </a:r>
          </a:p>
          <a:p>
            <a:r>
              <a:rPr lang="en-US" b="1" dirty="0" smtClean="0">
                <a:latin typeface="Times New Roman" pitchFamily="18" charset="0"/>
                <a:cs typeface="Times New Roman" pitchFamily="18" charset="0"/>
              </a:rPr>
              <a:t>And we're done with the first pass! </a:t>
            </a:r>
          </a:p>
          <a:p>
            <a:endParaRPr lang="en-US" b="1" dirty="0" smtClean="0">
              <a:latin typeface="Times New Roman" pitchFamily="18" charset="0"/>
              <a:cs typeface="Times New Roman" pitchFamily="18" charset="0"/>
            </a:endParaRPr>
          </a:p>
          <a:p>
            <a:r>
              <a:rPr lang="en-US" b="1" dirty="0" smtClean="0">
                <a:latin typeface="Times New Roman" pitchFamily="18" charset="0"/>
                <a:cs typeface="Times New Roman" pitchFamily="18" charset="0"/>
              </a:rPr>
              <a:t>1, 6, 3, 8, 2, 4 is hardly a sorted array, but we can see that, as promised, the 1 is on the left of the array. Trace yourself what the array looks like after each of the 5 passes. </a:t>
            </a:r>
          </a:p>
          <a:p>
            <a:r>
              <a:rPr lang="en-US" b="1" dirty="0" smtClean="0">
                <a:latin typeface="Times New Roman" pitchFamily="18" charset="0"/>
                <a:cs typeface="Times New Roman" pitchFamily="18" charset="0"/>
              </a:rPr>
              <a:t>Pass 2: 1, 2, 6, 8, 3, 4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Pass 3: 1, 2, 3, 8, 6, 4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Pass 4: 1, 2, 3, 4, 8, 6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Pass 5: 1, 2, 3, 4, 6, 8	</a:t>
            </a:r>
            <a:r>
              <a:rPr lang="en-US" b="1" dirty="0" smtClean="0">
                <a:solidFill>
                  <a:srgbClr val="FF0000"/>
                </a:solidFill>
                <a:latin typeface="Times New Roman" pitchFamily="18" charset="0"/>
                <a:cs typeface="Times New Roman" pitchFamily="18" charset="0"/>
              </a:rPr>
              <a:t>//sorting complete</a:t>
            </a:r>
            <a:endParaRPr lang="en-US" b="1" dirty="0">
              <a:solidFill>
                <a:srgbClr val="FF0000"/>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dirty="0"/>
          </a:p>
        </p:txBody>
      </p:sp>
    </p:spTree>
  </p:cSld>
  <p:clrMapOvr>
    <a:masterClrMapping/>
  </p:clrMapOvr>
  <p:transition spd="slow">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84109"/>
            <a:ext cx="8229600" cy="4711891"/>
          </a:xfrm>
        </p:spPr>
        <p:txBody>
          <a:bodyPr numCol="2"/>
          <a:lstStyle/>
          <a:p>
            <a:pPr algn="just">
              <a:buBlip>
                <a:blip r:embed="rId2"/>
              </a:buBlip>
            </a:pPr>
            <a:r>
              <a:rPr lang="en-US" dirty="0" smtClean="0"/>
              <a:t>An array is a group of related data items that share a common name.</a:t>
            </a:r>
          </a:p>
          <a:p>
            <a:pPr algn="just">
              <a:buBlip>
                <a:blip r:embed="rId2"/>
              </a:buBlip>
            </a:pPr>
            <a:r>
              <a:rPr lang="en-US" dirty="0" smtClean="0"/>
              <a:t>The individual data items are called elements of the array and all of them are of same data type.</a:t>
            </a:r>
          </a:p>
          <a:p>
            <a:pPr algn="just">
              <a:buBlip>
                <a:blip r:embed="rId2"/>
              </a:buBlip>
            </a:pPr>
            <a:endParaRPr lang="en-US" dirty="0" smtClean="0"/>
          </a:p>
          <a:p>
            <a:pPr>
              <a:buBlip>
                <a:blip r:embed="rId2"/>
              </a:buBlip>
            </a:pPr>
            <a:r>
              <a:rPr lang="en-US" dirty="0" smtClean="0"/>
              <a:t>The individual elements are characterized by array name followed by one or more subscripts (or indices) enclosed in square brackets.</a:t>
            </a:r>
            <a:endParaRPr lang="en-US" dirty="0"/>
          </a:p>
        </p:txBody>
      </p:sp>
      <p:sp>
        <p:nvSpPr>
          <p:cNvPr id="2" name="Title 1"/>
          <p:cNvSpPr>
            <a:spLocks noGrp="1"/>
          </p:cNvSpPr>
          <p:nvPr>
            <p:ph type="title"/>
          </p:nvPr>
        </p:nvSpPr>
        <p:spPr>
          <a:xfrm>
            <a:off x="457200" y="228600"/>
            <a:ext cx="8229600" cy="1143000"/>
          </a:xfrm>
        </p:spPr>
        <p:txBody>
          <a:bodyPr/>
          <a:lstStyle/>
          <a:p>
            <a:r>
              <a:rPr lang="en-US" dirty="0" smtClean="0"/>
              <a:t>Array Introduction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dirty="0"/>
          </a:p>
        </p:txBody>
      </p:sp>
      <p:cxnSp>
        <p:nvCxnSpPr>
          <p:cNvPr id="7" name="Straight Connector 6"/>
          <p:cNvCxnSpPr/>
          <p:nvPr/>
        </p:nvCxnSpPr>
        <p:spPr>
          <a:xfrm>
            <a:off x="4648200" y="1219200"/>
            <a:ext cx="0" cy="4711891"/>
          </a:xfrm>
          <a:prstGeom prst="line">
            <a:avLst/>
          </a:prstGeom>
          <a:ln w="41275" cmpd="dbl">
            <a:solidFill>
              <a:schemeClr val="accent2"/>
            </a:solidFill>
            <a:headEnd w="lg" len="lg"/>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slow">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numCol="1">
            <a:normAutofit lnSpcReduction="10000"/>
          </a:bodyPr>
          <a:lstStyle/>
          <a:p>
            <a:pPr algn="just"/>
            <a:r>
              <a:rPr lang="en-US" dirty="0" smtClean="0"/>
              <a:t>Multidimensional arrays are those having more than one dimension.</a:t>
            </a:r>
          </a:p>
          <a:p>
            <a:pPr algn="just"/>
            <a:r>
              <a:rPr lang="en-US" dirty="0" smtClean="0"/>
              <a:t>Multidimensional arrays are defined in the same way as one dimensional arrays, except that a separate pair of square brackets is required for each subscript or dimension or index.</a:t>
            </a:r>
          </a:p>
          <a:p>
            <a:pPr algn="just"/>
            <a:r>
              <a:rPr lang="en-US" dirty="0" smtClean="0"/>
              <a:t>Thus a 2-D (two dimensional) array requires two pairs of square brackets, a 3-D array requires three pairs of square brackets and so 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dirty="0"/>
          </a:p>
        </p:txBody>
      </p:sp>
      <p:sp>
        <p:nvSpPr>
          <p:cNvPr id="5" name="Title 4"/>
          <p:cNvSpPr>
            <a:spLocks noGrp="1"/>
          </p:cNvSpPr>
          <p:nvPr>
            <p:ph type="title"/>
          </p:nvPr>
        </p:nvSpPr>
        <p:spPr/>
        <p:txBody>
          <a:bodyPr/>
          <a:lstStyle/>
          <a:p>
            <a:r>
              <a:rPr lang="en-US" dirty="0" smtClean="0"/>
              <a:t>Multidimensional Arrays</a:t>
            </a:r>
            <a:endParaRPr lang="en-US" dirty="0"/>
          </a:p>
        </p:txBody>
      </p:sp>
    </p:spTree>
  </p:cSld>
  <p:clrMapOvr>
    <a:masterClrMapping/>
  </p:clrMapOvr>
  <p:transition spd="slow">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5257800"/>
          </a:xfrm>
        </p:spPr>
        <p:txBody>
          <a:bodyPr>
            <a:normAutofit fontScale="92500" lnSpcReduction="10000"/>
          </a:bodyPr>
          <a:lstStyle/>
          <a:p>
            <a:pPr algn="just"/>
            <a:r>
              <a:rPr lang="en-US" dirty="0" smtClean="0"/>
              <a:t>Syntax for defining multidimensional array is:</a:t>
            </a:r>
          </a:p>
          <a:p>
            <a:pPr algn="just">
              <a:buNone/>
            </a:pPr>
            <a:endParaRPr lang="en-US" sz="200" dirty="0" smtClean="0"/>
          </a:p>
          <a:p>
            <a:pPr algn="just">
              <a:buNone/>
            </a:pPr>
            <a:r>
              <a:rPr lang="en-US" sz="2200" b="1" dirty="0" smtClean="0">
                <a:solidFill>
                  <a:srgbClr val="FF0000"/>
                </a:solidFill>
              </a:rPr>
              <a:t>storage_class data_type array_name[dim1][dim2]…[dimN];</a:t>
            </a:r>
          </a:p>
          <a:p>
            <a:pPr algn="just">
              <a:buNone/>
            </a:pPr>
            <a:r>
              <a:rPr lang="en-US" sz="2000" dirty="0" smtClean="0"/>
              <a:t>	Here, dim1, dim2,…,dimN are positive valued integer expressions that indicate the number of array elements associated with each subscript. Thus, total no. of elements=dim1*dim2*…*dimN</a:t>
            </a:r>
          </a:p>
          <a:p>
            <a:pPr algn="just"/>
            <a:r>
              <a:rPr lang="en-US" dirty="0" smtClean="0"/>
              <a:t>E.g. </a:t>
            </a:r>
          </a:p>
          <a:p>
            <a:pPr algn="just">
              <a:buNone/>
            </a:pPr>
            <a:r>
              <a:rPr lang="en-US" dirty="0" smtClean="0"/>
              <a:t>		</a:t>
            </a:r>
            <a:r>
              <a:rPr lang="en-US" dirty="0" smtClean="0">
                <a:solidFill>
                  <a:srgbClr val="FF0000"/>
                </a:solidFill>
              </a:rPr>
              <a:t>int survey[3][5][12];</a:t>
            </a:r>
          </a:p>
          <a:p>
            <a:pPr algn="just">
              <a:buNone/>
            </a:pPr>
            <a:r>
              <a:rPr lang="en-US" dirty="0" smtClean="0"/>
              <a:t>	Here, survey  is a 3-D array that can contain 3*5*12=180 integer type data. This array survey may represent a survey data of rainfall during last three </a:t>
            </a:r>
            <a:r>
              <a:rPr lang="en-US" dirty="0" smtClean="0">
                <a:solidFill>
                  <a:srgbClr val="FF0000"/>
                </a:solidFill>
              </a:rPr>
              <a:t>years</a:t>
            </a:r>
            <a:r>
              <a:rPr lang="en-US" dirty="0" smtClean="0"/>
              <a:t> (2009,2010,2011) from </a:t>
            </a:r>
            <a:r>
              <a:rPr lang="en-US" dirty="0" smtClean="0">
                <a:solidFill>
                  <a:srgbClr val="FF0000"/>
                </a:solidFill>
              </a:rPr>
              <a:t>months</a:t>
            </a:r>
            <a:r>
              <a:rPr lang="en-US" dirty="0" smtClean="0"/>
              <a:t> Jan. to Dec. in five </a:t>
            </a:r>
            <a:r>
              <a:rPr lang="en-US" dirty="0" smtClean="0">
                <a:solidFill>
                  <a:srgbClr val="FF0000"/>
                </a:solidFill>
              </a:rPr>
              <a:t>cities</a:t>
            </a:r>
            <a:r>
              <a:rPr lang="en-US" dirty="0" smtClean="0"/>
              <a:t>. Its individual elements are from survey[0][0][0] to survey[2][4][11].</a:t>
            </a:r>
          </a:p>
          <a:p>
            <a:pPr algn="just"/>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dirty="0"/>
          </a:p>
        </p:txBody>
      </p:sp>
      <p:sp>
        <p:nvSpPr>
          <p:cNvPr id="5" name="Title 4"/>
          <p:cNvSpPr>
            <a:spLocks noGrp="1"/>
          </p:cNvSpPr>
          <p:nvPr>
            <p:ph type="title"/>
          </p:nvPr>
        </p:nvSpPr>
        <p:spPr>
          <a:xfrm>
            <a:off x="457200" y="76200"/>
            <a:ext cx="8229600" cy="1143000"/>
          </a:xfrm>
        </p:spPr>
        <p:txBody>
          <a:bodyPr/>
          <a:lstStyle/>
          <a:p>
            <a:r>
              <a:rPr lang="en-US" dirty="0" smtClean="0"/>
              <a:t>Multidimensional Arrays…</a:t>
            </a:r>
            <a:endParaRPr lang="en-US" dirty="0"/>
          </a:p>
        </p:txBody>
      </p:sp>
    </p:spTree>
  </p:cSld>
  <p:clrMapOvr>
    <a:masterClrMapping/>
  </p:clrMapOvr>
  <p:transition spd="slow">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8991600" cy="5105400"/>
          </a:xfrm>
        </p:spPr>
        <p:txBody>
          <a:bodyPr>
            <a:normAutofit/>
          </a:bodyPr>
          <a:lstStyle/>
          <a:p>
            <a:pPr algn="just"/>
            <a:r>
              <a:rPr lang="en-US" dirty="0" smtClean="0"/>
              <a:t>E.g. </a:t>
            </a:r>
          </a:p>
          <a:p>
            <a:pPr algn="just">
              <a:buNone/>
            </a:pPr>
            <a:r>
              <a:rPr lang="en-US" dirty="0" smtClean="0"/>
              <a:t>		</a:t>
            </a:r>
            <a:r>
              <a:rPr lang="en-US" dirty="0" smtClean="0">
                <a:solidFill>
                  <a:srgbClr val="FF0000"/>
                </a:solidFill>
              </a:rPr>
              <a:t>int matrix[2][3];</a:t>
            </a:r>
          </a:p>
          <a:p>
            <a:pPr algn="just">
              <a:buNone/>
            </a:pPr>
            <a:r>
              <a:rPr lang="en-US" dirty="0" smtClean="0"/>
              <a:t>	Here, matrix is a 2-D array that can contain 2*3=6 elements. This array matrix can represent a table having 2 rows and 3 columns from matrix[0][0] to matrix[1][2].</a:t>
            </a:r>
          </a:p>
          <a:p>
            <a:pPr algn="just">
              <a:buNone/>
            </a:pPr>
            <a:endParaRPr lang="en-US" dirty="0" smtClean="0">
              <a:solidFill>
                <a:srgbClr val="FF0000"/>
              </a:solidFill>
            </a:endParaRPr>
          </a:p>
          <a:p>
            <a:pPr algn="just">
              <a:buNone/>
            </a:pPr>
            <a:endParaRPr lang="en-US" dirty="0" smtClean="0">
              <a:solidFill>
                <a:srgbClr val="FF0000"/>
              </a:solidFill>
            </a:endParaRPr>
          </a:p>
          <a:p>
            <a:pPr algn="just">
              <a:buNone/>
            </a:pPr>
            <a:endParaRPr lang="en-US" dirty="0" smtClean="0">
              <a:solidFill>
                <a:srgbClr val="FF0000"/>
              </a:solidFill>
            </a:endParaRPr>
          </a:p>
          <a:p>
            <a:pPr algn="just">
              <a:buNone/>
            </a:pPr>
            <a:r>
              <a:rPr lang="en-US" dirty="0" smtClean="0">
                <a:solidFill>
                  <a:srgbClr val="FF0000"/>
                </a:solidFill>
              </a:rPr>
              <a:t>We will study 2-D arrays in detail which can be generalized to multidimensional arrays.</a:t>
            </a:r>
          </a:p>
          <a:p>
            <a:pPr algn="just">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dirty="0"/>
          </a:p>
        </p:txBody>
      </p:sp>
      <p:sp>
        <p:nvSpPr>
          <p:cNvPr id="5" name="Title 4"/>
          <p:cNvSpPr>
            <a:spLocks noGrp="1"/>
          </p:cNvSpPr>
          <p:nvPr>
            <p:ph type="title"/>
          </p:nvPr>
        </p:nvSpPr>
        <p:spPr>
          <a:xfrm>
            <a:off x="457200" y="76200"/>
            <a:ext cx="8229600" cy="1143000"/>
          </a:xfrm>
        </p:spPr>
        <p:txBody>
          <a:bodyPr/>
          <a:lstStyle/>
          <a:p>
            <a:r>
              <a:rPr lang="en-US" dirty="0" smtClean="0"/>
              <a:t>Multidimensional Arrays…</a:t>
            </a:r>
            <a:endParaRPr lang="en-US" dirty="0"/>
          </a:p>
        </p:txBody>
      </p:sp>
      <p:graphicFrame>
        <p:nvGraphicFramePr>
          <p:cNvPr id="6" name="Table 5"/>
          <p:cNvGraphicFramePr>
            <a:graphicFrameLocks noGrp="1"/>
          </p:cNvGraphicFramePr>
          <p:nvPr/>
        </p:nvGraphicFramePr>
        <p:xfrm>
          <a:off x="1524000" y="3733800"/>
          <a:ext cx="6096000" cy="1219200"/>
        </p:xfrm>
        <a:graphic>
          <a:graphicData uri="http://schemas.openxmlformats.org/drawingml/2006/table">
            <a:tbl>
              <a:tblPr firstRow="1" bandRow="1">
                <a:tableStyleId>{5C22544A-7EE6-4342-B048-85BDC9FD1C3A}</a:tableStyleId>
              </a:tblPr>
              <a:tblGrid>
                <a:gridCol w="1524000"/>
                <a:gridCol w="1524000"/>
                <a:gridCol w="1524000"/>
                <a:gridCol w="1524000"/>
              </a:tblGrid>
              <a:tr h="406400">
                <a:tc>
                  <a:txBody>
                    <a:bodyPr/>
                    <a:lstStyle/>
                    <a:p>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Column1</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Column2</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Column3</a:t>
                      </a:r>
                      <a:endParaRPr lang="en-US" b="1" dirty="0">
                        <a:latin typeface="Times New Roman" pitchFamily="18" charset="0"/>
                        <a:cs typeface="Times New Roman" pitchFamily="18" charset="0"/>
                      </a:endParaRPr>
                    </a:p>
                  </a:txBody>
                  <a:tcPr/>
                </a:tc>
              </a:tr>
              <a:tr h="406400">
                <a:tc>
                  <a:txBody>
                    <a:bodyPr/>
                    <a:lstStyle/>
                    <a:p>
                      <a:r>
                        <a:rPr lang="en-US" b="1" dirty="0" smtClean="0">
                          <a:latin typeface="Times New Roman" pitchFamily="18" charset="0"/>
                          <a:cs typeface="Times New Roman" pitchFamily="18" charset="0"/>
                        </a:rPr>
                        <a:t>Row1</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matrix[0][0]</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matrix[0][1]</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matrix[0][2]</a:t>
                      </a:r>
                      <a:endParaRPr lang="en-US" b="1" dirty="0">
                        <a:latin typeface="Times New Roman" pitchFamily="18" charset="0"/>
                        <a:cs typeface="Times New Roman" pitchFamily="18" charset="0"/>
                      </a:endParaRPr>
                    </a:p>
                  </a:txBody>
                  <a:tcPr/>
                </a:tc>
              </a:tr>
              <a:tr h="406400">
                <a:tc>
                  <a:txBody>
                    <a:bodyPr/>
                    <a:lstStyle/>
                    <a:p>
                      <a:r>
                        <a:rPr lang="en-US" b="1" dirty="0" smtClean="0">
                          <a:latin typeface="Times New Roman" pitchFamily="18" charset="0"/>
                          <a:cs typeface="Times New Roman" pitchFamily="18" charset="0"/>
                        </a:rPr>
                        <a:t>Row2</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matrix[1][0]</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matrix[1][1]</a:t>
                      </a:r>
                      <a:endParaRPr lang="en-US" b="1" dirty="0">
                        <a:latin typeface="Times New Roman" pitchFamily="18" charset="0"/>
                        <a:cs typeface="Times New Roman" pitchFamily="18" charset="0"/>
                      </a:endParaRPr>
                    </a:p>
                  </a:txBody>
                  <a:tcPr/>
                </a:tc>
                <a:tc>
                  <a:txBody>
                    <a:bodyPr/>
                    <a:lstStyle/>
                    <a:p>
                      <a:r>
                        <a:rPr lang="en-US" b="1" dirty="0" smtClean="0">
                          <a:latin typeface="Times New Roman" pitchFamily="18" charset="0"/>
                          <a:cs typeface="Times New Roman" pitchFamily="18" charset="0"/>
                        </a:rPr>
                        <a:t>matrix[1][2]</a:t>
                      </a:r>
                      <a:endParaRPr lang="en-US" b="1" dirty="0">
                        <a:latin typeface="Times New Roman" pitchFamily="18" charset="0"/>
                        <a:cs typeface="Times New Roman" pitchFamily="18" charset="0"/>
                      </a:endParaRPr>
                    </a:p>
                  </a:txBody>
                  <a:tcPr/>
                </a:tc>
              </a:tr>
            </a:tbl>
          </a:graphicData>
        </a:graphic>
      </p:graphicFrame>
      <p:sp>
        <p:nvSpPr>
          <p:cNvPr id="7" name="Rectangle 6"/>
          <p:cNvSpPr/>
          <p:nvPr/>
        </p:nvSpPr>
        <p:spPr>
          <a:xfrm>
            <a:off x="41646" y="3657600"/>
            <a:ext cx="1406154" cy="584775"/>
          </a:xfrm>
          <a:prstGeom prst="rect">
            <a:avLst/>
          </a:prstGeom>
          <a:noFill/>
        </p:spPr>
        <p:txBody>
          <a:bodyPr wrap="none" lIns="91440" tIns="45720" rIns="91440" bIns="45720">
            <a:spAutoFit/>
          </a:bodyPr>
          <a:lstStyle/>
          <a:p>
            <a:pPr algn="ctr"/>
            <a:r>
              <a:rPr lang="en-US" sz="32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TABLE</a:t>
            </a:r>
            <a:endParaRPr lang="en-US" sz="32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slow">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The two dimensional array is also called matrix.</a:t>
            </a:r>
          </a:p>
          <a:p>
            <a:pPr algn="just"/>
            <a:r>
              <a:rPr lang="en-US" dirty="0" smtClean="0"/>
              <a:t>An m*n two dimensional array can be thought as tables of values having m rows and n columns.</a:t>
            </a:r>
          </a:p>
          <a:p>
            <a:pPr algn="just"/>
            <a:r>
              <a:rPr lang="en-US" dirty="0" smtClean="0"/>
              <a:t>Like 1-D arrays, 2-D arrays must also be </a:t>
            </a:r>
            <a:r>
              <a:rPr lang="en-US" dirty="0" smtClean="0">
                <a:solidFill>
                  <a:srgbClr val="C00000"/>
                </a:solidFill>
              </a:rPr>
              <a:t>declared</a:t>
            </a:r>
            <a:r>
              <a:rPr lang="en-US" dirty="0" smtClean="0"/>
              <a:t> before using it. The syntax is:</a:t>
            </a:r>
          </a:p>
          <a:p>
            <a:pPr algn="just">
              <a:buNone/>
            </a:pPr>
            <a:r>
              <a:rPr lang="en-US" sz="2600" dirty="0" smtClean="0">
                <a:solidFill>
                  <a:srgbClr val="FF0000"/>
                </a:solidFill>
                <a:latin typeface="Times New Roman" pitchFamily="18" charset="0"/>
                <a:cs typeface="Times New Roman" pitchFamily="18" charset="0"/>
              </a:rPr>
              <a:t>storage_class data_type array_name[row-size][col_size];</a:t>
            </a:r>
          </a:p>
          <a:p>
            <a:pPr algn="just"/>
            <a:r>
              <a:rPr lang="en-US" dirty="0" smtClean="0"/>
              <a:t>E.g. </a:t>
            </a:r>
          </a:p>
          <a:p>
            <a:pPr algn="just">
              <a:buNone/>
            </a:pPr>
            <a:r>
              <a:rPr lang="en-US" dirty="0" smtClean="0"/>
              <a:t>		</a:t>
            </a:r>
            <a:r>
              <a:rPr lang="en-US" dirty="0" smtClean="0">
                <a:solidFill>
                  <a:srgbClr val="FF0000"/>
                </a:solidFill>
              </a:rPr>
              <a:t>float matrix[3][4];  </a:t>
            </a:r>
            <a:r>
              <a:rPr lang="en-US" dirty="0" smtClean="0">
                <a:solidFill>
                  <a:srgbClr val="002060"/>
                </a:solidFill>
              </a:rPr>
              <a:t>//contains 12 elements</a:t>
            </a:r>
          </a:p>
          <a:p>
            <a:pPr algn="just">
              <a:buNone/>
            </a:pPr>
            <a:r>
              <a:rPr lang="en-US" dirty="0" smtClean="0">
                <a:solidFill>
                  <a:srgbClr val="FF0000"/>
                </a:solidFill>
              </a:rPr>
              <a:t>		char students[10][15];</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dirty="0"/>
          </a:p>
        </p:txBody>
      </p:sp>
      <p:sp>
        <p:nvSpPr>
          <p:cNvPr id="5" name="Title 4"/>
          <p:cNvSpPr>
            <a:spLocks noGrp="1"/>
          </p:cNvSpPr>
          <p:nvPr>
            <p:ph type="title"/>
          </p:nvPr>
        </p:nvSpPr>
        <p:spPr/>
        <p:txBody>
          <a:bodyPr>
            <a:noAutofit/>
          </a:bodyPr>
          <a:lstStyle/>
          <a:p>
            <a:r>
              <a:rPr lang="en-US" sz="4800" dirty="0" smtClean="0"/>
              <a:t>2-D Arrays (Declaration)</a:t>
            </a:r>
            <a:endParaRPr lang="en-US" sz="2800" dirty="0"/>
          </a:p>
        </p:txBody>
      </p:sp>
    </p:spTree>
  </p:cSld>
  <p:clrMapOvr>
    <a:masterClrMapping/>
  </p:clrMapOvr>
  <p:transition spd="slow">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Like 1-D arrays, 2-D arrays can be </a:t>
            </a:r>
            <a:r>
              <a:rPr lang="en-US" dirty="0" smtClean="0">
                <a:solidFill>
                  <a:srgbClr val="FF0000"/>
                </a:solidFill>
              </a:rPr>
              <a:t>initialized</a:t>
            </a:r>
            <a:r>
              <a:rPr lang="en-US" dirty="0" smtClean="0"/>
              <a:t> at the time of array definition or declaration.</a:t>
            </a:r>
          </a:p>
          <a:p>
            <a:pPr algn="just"/>
            <a:r>
              <a:rPr lang="en-US" dirty="0" smtClean="0"/>
              <a:t>E.g.</a:t>
            </a:r>
          </a:p>
          <a:p>
            <a:pPr algn="just">
              <a:buNone/>
            </a:pPr>
            <a:r>
              <a:rPr lang="en-US" dirty="0" smtClean="0"/>
              <a:t>		</a:t>
            </a:r>
            <a:r>
              <a:rPr lang="en-US" dirty="0" smtClean="0">
                <a:solidFill>
                  <a:srgbClr val="C00000"/>
                </a:solidFill>
              </a:rPr>
              <a:t>int marks[2][3]={0,0,0,1,1,1};</a:t>
            </a:r>
          </a:p>
          <a:p>
            <a:pPr algn="just">
              <a:buNone/>
            </a:pPr>
            <a:r>
              <a:rPr lang="en-US" dirty="0" smtClean="0"/>
              <a:t>	Here, elements of first row are initialized to 0 and the second row to one. The initialization is done row-by-row. The above statement can be equivalently written by surrounding the elements of each row by braces as:</a:t>
            </a:r>
          </a:p>
          <a:p>
            <a:pPr algn="just">
              <a:buNone/>
            </a:pPr>
            <a:r>
              <a:rPr lang="en-US" dirty="0" smtClean="0"/>
              <a:t>		</a:t>
            </a:r>
            <a:r>
              <a:rPr lang="en-US" dirty="0" smtClean="0">
                <a:solidFill>
                  <a:srgbClr val="C00000"/>
                </a:solidFill>
              </a:rPr>
              <a:t>int marks[2][3]={{0,0,0},{1,1,1}};</a:t>
            </a:r>
          </a:p>
          <a:p>
            <a:pPr algn="just">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dirty="0"/>
          </a:p>
        </p:txBody>
      </p:sp>
      <p:sp>
        <p:nvSpPr>
          <p:cNvPr id="5" name="Title 4"/>
          <p:cNvSpPr>
            <a:spLocks noGrp="1"/>
          </p:cNvSpPr>
          <p:nvPr>
            <p:ph type="title"/>
          </p:nvPr>
        </p:nvSpPr>
        <p:spPr/>
        <p:txBody>
          <a:bodyPr>
            <a:noAutofit/>
          </a:bodyPr>
          <a:lstStyle/>
          <a:p>
            <a:r>
              <a:rPr lang="en-US" sz="4400" dirty="0" smtClean="0"/>
              <a:t>2-D Arrays (Initialization)</a:t>
            </a:r>
            <a:endParaRPr lang="en-US" sz="4400" dirty="0"/>
          </a:p>
        </p:txBody>
      </p:sp>
    </p:spTree>
  </p:cSld>
  <p:clrMapOvr>
    <a:masterClrMapping/>
  </p:clrMapOvr>
  <p:transition spd="slow">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fontScale="77500" lnSpcReduction="20000"/>
          </a:bodyPr>
          <a:lstStyle/>
          <a:p>
            <a:pPr algn="just"/>
            <a:r>
              <a:rPr lang="en-US" dirty="0" smtClean="0"/>
              <a:t>We can also initialize a 2-D array in the form of a matrix as:</a:t>
            </a:r>
          </a:p>
          <a:p>
            <a:pPr algn="just">
              <a:buNone/>
            </a:pPr>
            <a:r>
              <a:rPr lang="en-US" dirty="0" smtClean="0"/>
              <a:t>		</a:t>
            </a:r>
            <a:r>
              <a:rPr lang="en-US" dirty="0" smtClean="0">
                <a:solidFill>
                  <a:srgbClr val="FF0000"/>
                </a:solidFill>
              </a:rPr>
              <a:t>int marks[2][3]={</a:t>
            </a:r>
          </a:p>
          <a:p>
            <a:pPr algn="just">
              <a:buNone/>
            </a:pPr>
            <a:r>
              <a:rPr lang="en-US" dirty="0" smtClean="0">
                <a:solidFill>
                  <a:srgbClr val="FF0000"/>
                </a:solidFill>
              </a:rPr>
              <a:t>						{0,0,0},</a:t>
            </a:r>
          </a:p>
          <a:p>
            <a:pPr algn="just">
              <a:buNone/>
            </a:pPr>
            <a:r>
              <a:rPr lang="en-US" dirty="0" smtClean="0">
                <a:solidFill>
                  <a:srgbClr val="FF0000"/>
                </a:solidFill>
              </a:rPr>
              <a:t>						{1,1,1}</a:t>
            </a:r>
          </a:p>
          <a:p>
            <a:pPr algn="just">
              <a:buNone/>
            </a:pPr>
            <a:r>
              <a:rPr lang="en-US" dirty="0" smtClean="0">
                <a:solidFill>
                  <a:srgbClr val="FF0000"/>
                </a:solidFill>
              </a:rPr>
              <a:t>				    };</a:t>
            </a:r>
          </a:p>
          <a:p>
            <a:pPr algn="just"/>
            <a:r>
              <a:rPr lang="en-US" dirty="0" smtClean="0"/>
              <a:t>If the values are missing in an initialization statement, they are automatically set to zero.</a:t>
            </a:r>
          </a:p>
          <a:p>
            <a:pPr algn="just">
              <a:buNone/>
            </a:pPr>
            <a:r>
              <a:rPr lang="en-US" dirty="0" smtClean="0"/>
              <a:t>	E.g.</a:t>
            </a:r>
          </a:p>
          <a:p>
            <a:pPr algn="just">
              <a:buNone/>
            </a:pPr>
            <a:r>
              <a:rPr lang="en-US" dirty="0" smtClean="0">
                <a:solidFill>
                  <a:srgbClr val="FF0000"/>
                </a:solidFill>
              </a:rPr>
              <a:t>		int marks[2][3]={</a:t>
            </a:r>
          </a:p>
          <a:p>
            <a:pPr algn="just">
              <a:buNone/>
            </a:pPr>
            <a:r>
              <a:rPr lang="en-US" dirty="0" smtClean="0">
                <a:solidFill>
                  <a:srgbClr val="FF0000"/>
                </a:solidFill>
              </a:rPr>
              <a:t>						{1,1},</a:t>
            </a:r>
          </a:p>
          <a:p>
            <a:pPr algn="just">
              <a:buNone/>
            </a:pPr>
            <a:r>
              <a:rPr lang="en-US" dirty="0" smtClean="0">
                <a:solidFill>
                  <a:srgbClr val="FF0000"/>
                </a:solidFill>
              </a:rPr>
              <a:t>						{2}</a:t>
            </a:r>
          </a:p>
          <a:p>
            <a:pPr algn="just">
              <a:buNone/>
            </a:pPr>
            <a:r>
              <a:rPr lang="en-US" dirty="0" smtClean="0">
                <a:solidFill>
                  <a:srgbClr val="FF0000"/>
                </a:solidFill>
              </a:rPr>
              <a:t>				    };</a:t>
            </a:r>
          </a:p>
          <a:p>
            <a:pPr algn="just">
              <a:buNone/>
            </a:pPr>
            <a:r>
              <a:rPr lang="en-US" dirty="0" smtClean="0"/>
              <a:t>	Here the first two elements of the first row are initialized to one, the first element of the second row to two, and all other elements are zero.</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dirty="0"/>
          </a:p>
        </p:txBody>
      </p:sp>
      <p:sp>
        <p:nvSpPr>
          <p:cNvPr id="5" name="Title 4"/>
          <p:cNvSpPr>
            <a:spLocks noGrp="1"/>
          </p:cNvSpPr>
          <p:nvPr>
            <p:ph type="title"/>
          </p:nvPr>
        </p:nvSpPr>
        <p:spPr>
          <a:xfrm>
            <a:off x="457200" y="76200"/>
            <a:ext cx="8229600" cy="1143000"/>
          </a:xfrm>
        </p:spPr>
        <p:txBody>
          <a:bodyPr>
            <a:noAutofit/>
          </a:bodyPr>
          <a:lstStyle/>
          <a:p>
            <a:r>
              <a:rPr lang="en-US" sz="4000" dirty="0" smtClean="0"/>
              <a:t>2-D Arrays (Initialization)…</a:t>
            </a:r>
            <a:endParaRPr lang="en-US" sz="4000" dirty="0"/>
          </a:p>
        </p:txBody>
      </p:sp>
    </p:spTree>
  </p:cSld>
  <p:clrMapOvr>
    <a:masterClrMapping/>
  </p:clrMapOvr>
  <p:transition spd="slow">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4788091"/>
          </a:xfrm>
        </p:spPr>
        <p:txBody>
          <a:bodyPr>
            <a:normAutofit fontScale="92500" lnSpcReduction="20000"/>
          </a:bodyPr>
          <a:lstStyle/>
          <a:p>
            <a:pPr algn="just"/>
            <a:r>
              <a:rPr lang="en-US" dirty="0" smtClean="0"/>
              <a:t>When all the elements are to be initialized to zero, the following short-cut method may be used:</a:t>
            </a:r>
          </a:p>
          <a:p>
            <a:pPr algn="just">
              <a:buNone/>
            </a:pPr>
            <a:r>
              <a:rPr lang="en-US" dirty="0" smtClean="0"/>
              <a:t>		</a:t>
            </a:r>
            <a:r>
              <a:rPr lang="en-US" dirty="0" smtClean="0">
                <a:solidFill>
                  <a:srgbClr val="FF0000"/>
                </a:solidFill>
              </a:rPr>
              <a:t>int marks[3][5]={{0}, {0}, {0}};</a:t>
            </a:r>
          </a:p>
          <a:p>
            <a:pPr algn="just">
              <a:buNone/>
            </a:pPr>
            <a:r>
              <a:rPr lang="en-US" dirty="0" smtClean="0"/>
              <a:t>	Here, the elements of each row is explicitly initialized to zero while other elements are automatically initialized to zero.</a:t>
            </a:r>
          </a:p>
          <a:p>
            <a:pPr algn="just"/>
            <a:r>
              <a:rPr lang="en-US" dirty="0" smtClean="0">
                <a:solidFill>
                  <a:srgbClr val="FF0000"/>
                </a:solidFill>
              </a:rPr>
              <a:t>Note: First dimension may be empty while initialization of 2-D array.</a:t>
            </a:r>
          </a:p>
          <a:p>
            <a:pPr algn="just">
              <a:buNone/>
            </a:pPr>
            <a:r>
              <a:rPr lang="en-US" dirty="0" smtClean="0"/>
              <a:t>	E.g.</a:t>
            </a:r>
          </a:p>
          <a:p>
            <a:pPr algn="just">
              <a:buNone/>
            </a:pPr>
            <a:r>
              <a:rPr lang="en-US" dirty="0" smtClean="0"/>
              <a:t>		</a:t>
            </a:r>
            <a:r>
              <a:rPr lang="en-US" dirty="0" smtClean="0">
                <a:solidFill>
                  <a:srgbClr val="FF0000"/>
                </a:solidFill>
              </a:rPr>
              <a:t>int marks[ ][3]={{2, 4, 6},{8, 10, 12}};</a:t>
            </a:r>
          </a:p>
          <a:p>
            <a:pPr algn="just">
              <a:buNone/>
            </a:pPr>
            <a:r>
              <a:rPr lang="en-US" dirty="0" smtClean="0"/>
              <a:t>			is equivalent to</a:t>
            </a:r>
          </a:p>
          <a:p>
            <a:pPr algn="just">
              <a:buNone/>
            </a:pPr>
            <a:r>
              <a:rPr lang="en-US" dirty="0" smtClean="0">
                <a:solidFill>
                  <a:srgbClr val="FF0000"/>
                </a:solidFill>
              </a:rPr>
              <a:t>marks[0][0]=2;	marks[0][1]=4;	marks[0][2]=6;</a:t>
            </a:r>
          </a:p>
          <a:p>
            <a:pPr algn="just">
              <a:buNone/>
            </a:pPr>
            <a:r>
              <a:rPr lang="en-US" dirty="0" smtClean="0">
                <a:solidFill>
                  <a:srgbClr val="FF0000"/>
                </a:solidFill>
              </a:rPr>
              <a:t>marks[1][0]=8;	marks[1][1]=10;	marks[1][2]=12;</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dirty="0"/>
          </a:p>
        </p:txBody>
      </p:sp>
      <p:sp>
        <p:nvSpPr>
          <p:cNvPr id="5" name="Title 4"/>
          <p:cNvSpPr>
            <a:spLocks noGrp="1"/>
          </p:cNvSpPr>
          <p:nvPr>
            <p:ph type="title"/>
          </p:nvPr>
        </p:nvSpPr>
        <p:spPr>
          <a:xfrm>
            <a:off x="457200" y="76200"/>
            <a:ext cx="8229600" cy="1143000"/>
          </a:xfrm>
        </p:spPr>
        <p:txBody>
          <a:bodyPr>
            <a:noAutofit/>
          </a:bodyPr>
          <a:lstStyle/>
          <a:p>
            <a:r>
              <a:rPr lang="en-US" sz="4000" dirty="0" smtClean="0"/>
              <a:t>2-D Arrays (Initialization)…</a:t>
            </a:r>
            <a:endParaRPr lang="en-US" sz="4000" dirty="0"/>
          </a:p>
        </p:txBody>
      </p:sp>
    </p:spTree>
  </p:cSld>
  <p:clrMapOvr>
    <a:masterClrMapping/>
  </p:clrMapOvr>
  <p:transition spd="slow">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19200"/>
            <a:ext cx="8839200" cy="4953000"/>
          </a:xfrm>
        </p:spPr>
        <p:txBody>
          <a:bodyPr>
            <a:normAutofit/>
          </a:bodyPr>
          <a:lstStyle/>
          <a:p>
            <a:pPr algn="just">
              <a:buNone/>
            </a:pPr>
            <a:endParaRPr lang="en-US" dirty="0" smtClean="0"/>
          </a:p>
          <a:p>
            <a:pPr algn="just"/>
            <a:endParaRPr lang="en-US" dirty="0" smtClean="0"/>
          </a:p>
          <a:p>
            <a:pPr algn="just"/>
            <a:r>
              <a:rPr lang="en-US" dirty="0" smtClean="0"/>
              <a:t>Identify marks[0][0],marks[0][1],… in the example below:</a:t>
            </a:r>
          </a:p>
          <a:p>
            <a:pPr algn="just">
              <a:buNone/>
            </a:pPr>
            <a:r>
              <a:rPr lang="en-US" dirty="0" smtClean="0">
                <a:solidFill>
                  <a:srgbClr val="FF0000"/>
                </a:solidFill>
              </a:rPr>
              <a:t>			int marks4[ ][3]={2, 4, 6, 8, 10};</a:t>
            </a:r>
          </a:p>
          <a:p>
            <a:pPr algn="just"/>
            <a:endParaRPr lang="en-US" dirty="0" smtClean="0"/>
          </a:p>
          <a:p>
            <a:pPr algn="just"/>
            <a:r>
              <a:rPr lang="en-US" dirty="0" smtClean="0"/>
              <a:t>Note: Invalid initializations</a:t>
            </a:r>
          </a:p>
          <a:p>
            <a:pPr algn="just">
              <a:buNone/>
            </a:pPr>
            <a:r>
              <a:rPr lang="en-US" dirty="0" smtClean="0">
                <a:solidFill>
                  <a:srgbClr val="FF0000"/>
                </a:solidFill>
              </a:rPr>
              <a:t>		int marks[3][ ]={2, 4, 6, 8, 10, 12};</a:t>
            </a:r>
          </a:p>
          <a:p>
            <a:pPr algn="just">
              <a:buNone/>
            </a:pPr>
            <a:r>
              <a:rPr lang="en-US" dirty="0" smtClean="0">
                <a:solidFill>
                  <a:srgbClr val="FF0000"/>
                </a:solidFill>
              </a:rPr>
              <a:t>		int marks[ ][ ]={2, 4, 6, 8, 10};</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27</a:t>
            </a:fld>
            <a:endParaRPr lang="en-US" dirty="0"/>
          </a:p>
        </p:txBody>
      </p:sp>
      <p:sp>
        <p:nvSpPr>
          <p:cNvPr id="5" name="Title 4"/>
          <p:cNvSpPr>
            <a:spLocks noGrp="1"/>
          </p:cNvSpPr>
          <p:nvPr>
            <p:ph type="title"/>
          </p:nvPr>
        </p:nvSpPr>
        <p:spPr>
          <a:xfrm>
            <a:off x="457200" y="76200"/>
            <a:ext cx="8229600" cy="1143000"/>
          </a:xfrm>
        </p:spPr>
        <p:txBody>
          <a:bodyPr>
            <a:noAutofit/>
          </a:bodyPr>
          <a:lstStyle/>
          <a:p>
            <a:r>
              <a:rPr lang="en-US" sz="4000" dirty="0" smtClean="0"/>
              <a:t>2-D Arrays (Initialization)…</a:t>
            </a:r>
            <a:endParaRPr lang="en-US" sz="4000" dirty="0"/>
          </a:p>
        </p:txBody>
      </p:sp>
      <p:sp>
        <p:nvSpPr>
          <p:cNvPr id="6" name="Rectangle 5"/>
          <p:cNvSpPr/>
          <p:nvPr/>
        </p:nvSpPr>
        <p:spPr>
          <a:xfrm>
            <a:off x="3352800" y="1219200"/>
            <a:ext cx="1808508"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TEST</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Rectangle 6"/>
          <p:cNvSpPr/>
          <p:nvPr/>
        </p:nvSpPr>
        <p:spPr>
          <a:xfrm>
            <a:off x="827233" y="5358825"/>
            <a:ext cx="7489551" cy="461665"/>
          </a:xfrm>
          <a:prstGeom prst="rect">
            <a:avLst/>
          </a:prstGeom>
          <a:noFill/>
        </p:spPr>
        <p:txBody>
          <a:bodyPr wrap="none" lIns="91440" tIns="45720" rIns="91440" bIns="45720">
            <a:spAutoFit/>
          </a:bodyPr>
          <a:lstStyle/>
          <a:p>
            <a:pPr algn="ctr"/>
            <a:r>
              <a:rPr lang="en-US" sz="2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Reason: Second dimension (column) is necessary</a:t>
            </a:r>
            <a:endParaRPr lang="en-US" sz="2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
        <p:nvSpPr>
          <p:cNvPr id="8" name="Rectangle 7"/>
          <p:cNvSpPr/>
          <p:nvPr/>
        </p:nvSpPr>
        <p:spPr>
          <a:xfrm>
            <a:off x="2214747" y="5786735"/>
            <a:ext cx="5019324" cy="461665"/>
          </a:xfrm>
          <a:prstGeom prst="rect">
            <a:avLst/>
          </a:prstGeom>
          <a:noFill/>
        </p:spPr>
        <p:txBody>
          <a:bodyPr wrap="none" lIns="91440" tIns="45720" rIns="91440" bIns="45720">
            <a:spAutoFit/>
          </a:bodyPr>
          <a:lstStyle/>
          <a:p>
            <a:pPr algn="ctr"/>
            <a:r>
              <a:rPr lang="en-US" sz="2400" b="1" cap="none" spc="0"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rPr>
              <a:t>First dimension (row) is optional</a:t>
            </a:r>
            <a:endParaRPr lang="en-US" sz="2400" b="1" cap="none" spc="0"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2000" fill="hold"/>
                                        <p:tgtEl>
                                          <p:spTgt spid="6"/>
                                        </p:tgtEl>
                                        <p:attrNameLst>
                                          <p:attrName>ppt_x</p:attrName>
                                        </p:attrNameLst>
                                      </p:cBhvr>
                                      <p:tavLst>
                                        <p:tav tm="0">
                                          <p:val>
                                            <p:strVal val="#ppt_x"/>
                                          </p:val>
                                        </p:tav>
                                        <p:tav tm="100000">
                                          <p:val>
                                            <p:strVal val="#ppt_x"/>
                                          </p:val>
                                        </p:tav>
                                      </p:tavLst>
                                    </p:anim>
                                    <p:anim calcmode="lin" valueType="num">
                                      <p:cBhvr additive="base">
                                        <p:cTn id="8" dur="20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 presetClass="entr" presetSubtype="16"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box(in)">
                                      <p:cBhvr>
                                        <p:cTn id="13" dur="2000"/>
                                        <p:tgtEl>
                                          <p:spTgt spid="2">
                                            <p:txEl>
                                              <p:pRg st="2" end="2"/>
                                            </p:txEl>
                                          </p:spTgt>
                                        </p:tgtEl>
                                      </p:cBhvr>
                                    </p:animEffect>
                                  </p:childTnLst>
                                </p:cTn>
                              </p:par>
                              <p:par>
                                <p:cTn id="14" presetID="4" presetClass="entr" presetSubtype="16"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box(in)">
                                      <p:cBhvr>
                                        <p:cTn id="16" dur="2000"/>
                                        <p:tgtEl>
                                          <p:spTgt spid="2">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blinds(horizontal)">
                                      <p:cBhvr>
                                        <p:cTn id="21" dur="500"/>
                                        <p:tgtEl>
                                          <p:spTgt spid="2">
                                            <p:txEl>
                                              <p:pRg st="5" end="5"/>
                                            </p:txEl>
                                          </p:spTgt>
                                        </p:tgtEl>
                                      </p:cBhvr>
                                    </p:animEffect>
                                  </p:childTnLst>
                                </p:cTn>
                              </p:par>
                              <p:par>
                                <p:cTn id="22" presetID="3" presetClass="entr" presetSubtype="10" fill="hold"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blinds(horizontal)">
                                      <p:cBhvr>
                                        <p:cTn id="24" dur="500"/>
                                        <p:tgtEl>
                                          <p:spTgt spid="2">
                                            <p:txEl>
                                              <p:pRg st="6" end="6"/>
                                            </p:txEl>
                                          </p:spTgt>
                                        </p:tgtEl>
                                      </p:cBhvr>
                                    </p:animEffect>
                                  </p:childTnLst>
                                </p:cTn>
                              </p:par>
                              <p:par>
                                <p:cTn id="25" presetID="3" presetClass="entr" presetSubtype="10" fill="hold"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blinds(horizontal)">
                                      <p:cBhvr>
                                        <p:cTn id="27" dur="500"/>
                                        <p:tgtEl>
                                          <p:spTgt spid="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 presetClass="entr" presetSubtype="10"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checkerboard(across)">
                                      <p:cBhvr>
                                        <p:cTn id="32" dur="5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plus(in)">
                                      <p:cBhvr>
                                        <p:cTn id="3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5029200"/>
          </a:xfrm>
        </p:spPr>
        <p:txBody>
          <a:bodyPr>
            <a:normAutofit lnSpcReduction="10000"/>
          </a:bodyPr>
          <a:lstStyle/>
          <a:p>
            <a:pPr algn="just"/>
            <a:r>
              <a:rPr lang="en-US" dirty="0" smtClean="0"/>
              <a:t>In a 2-D array declaration, the first dimension specifies no. of rows and second dimension specifies no. of columns.</a:t>
            </a:r>
          </a:p>
          <a:p>
            <a:pPr algn="just"/>
            <a:r>
              <a:rPr lang="en-US" dirty="0" smtClean="0"/>
              <a:t>Consider an array </a:t>
            </a:r>
            <a:r>
              <a:rPr lang="en-US" i="1" dirty="0" smtClean="0"/>
              <a:t>marks</a:t>
            </a:r>
            <a:r>
              <a:rPr lang="en-US" dirty="0" smtClean="0"/>
              <a:t> of size 4*3 with elements having values:</a:t>
            </a:r>
          </a:p>
          <a:p>
            <a:pPr algn="just">
              <a:buNone/>
            </a:pPr>
            <a:r>
              <a:rPr lang="en-US" sz="2400" dirty="0" smtClean="0">
                <a:solidFill>
                  <a:srgbClr val="FF0000"/>
                </a:solidFill>
              </a:rPr>
              <a:t>	int marks[4][3]={35,10,11,34,90,76,13,8,5,76,4,1};</a:t>
            </a:r>
            <a:endParaRPr lang="en-US" dirty="0" smtClean="0">
              <a:solidFill>
                <a:srgbClr val="FF0000"/>
              </a:solidFill>
            </a:endParaRPr>
          </a:p>
          <a:p>
            <a:pPr algn="just"/>
            <a:r>
              <a:rPr lang="en-US" dirty="0" smtClean="0"/>
              <a:t>This array can be realized as a matrix having 4 rows and 3 columns as:</a:t>
            </a:r>
          </a:p>
          <a:p>
            <a:pPr algn="just">
              <a:buNone/>
            </a:pPr>
            <a:r>
              <a:rPr lang="en-US" dirty="0" smtClean="0"/>
              <a:t>		35		10		11</a:t>
            </a:r>
          </a:p>
          <a:p>
            <a:pPr algn="just">
              <a:buNone/>
            </a:pPr>
            <a:r>
              <a:rPr lang="en-US" dirty="0" smtClean="0"/>
              <a:t>		34		90		76</a:t>
            </a:r>
          </a:p>
          <a:p>
            <a:pPr algn="just">
              <a:buNone/>
            </a:pPr>
            <a:r>
              <a:rPr lang="en-US" dirty="0" smtClean="0"/>
              <a:t>		13		8		5</a:t>
            </a:r>
          </a:p>
          <a:p>
            <a:pPr algn="just">
              <a:buNone/>
            </a:pPr>
            <a:r>
              <a:rPr lang="en-US" dirty="0" smtClean="0"/>
              <a:t>		76		4		1</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dirty="0"/>
          </a:p>
        </p:txBody>
      </p:sp>
      <p:sp>
        <p:nvSpPr>
          <p:cNvPr id="5" name="Title 4"/>
          <p:cNvSpPr>
            <a:spLocks noGrp="1"/>
          </p:cNvSpPr>
          <p:nvPr>
            <p:ph type="title"/>
          </p:nvPr>
        </p:nvSpPr>
        <p:spPr/>
        <p:txBody>
          <a:bodyPr/>
          <a:lstStyle/>
          <a:p>
            <a:r>
              <a:rPr lang="en-US" dirty="0" smtClean="0"/>
              <a:t>Accessing 2-D Array Elements</a:t>
            </a:r>
            <a:endParaRPr lang="en-US" dirty="0"/>
          </a:p>
        </p:txBody>
      </p:sp>
    </p:spTree>
  </p:cSld>
  <p:clrMapOvr>
    <a:masterClrMapping/>
  </p:clrMapOvr>
  <p:transition spd="slow">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normAutofit/>
          </a:bodyPr>
          <a:lstStyle/>
          <a:p>
            <a:pPr algn="just"/>
            <a:r>
              <a:rPr lang="en-US" dirty="0" smtClean="0"/>
              <a:t>To access a particular element of a 2-D array, we have to specify the array name, followed by two square brackets with row and column number inside it.</a:t>
            </a:r>
          </a:p>
          <a:p>
            <a:pPr algn="just"/>
            <a:r>
              <a:rPr lang="en-US" dirty="0" smtClean="0"/>
              <a:t>Thus, marks[0][0] accesses 35, marks[1][1] accesses 90, marks[2][2] accesses 5 and so on.</a:t>
            </a:r>
          </a:p>
          <a:p>
            <a:pPr algn="just"/>
            <a:r>
              <a:rPr lang="en-US" dirty="0" smtClean="0">
                <a:solidFill>
                  <a:srgbClr val="FF0000"/>
                </a:solidFill>
              </a:rPr>
              <a:t>Note: </a:t>
            </a:r>
            <a:r>
              <a:rPr lang="en-US" u="sng" dirty="0" smtClean="0">
                <a:solidFill>
                  <a:srgbClr val="FF0000"/>
                </a:solidFill>
              </a:rPr>
              <a:t>Array traversal is row-by-row</a:t>
            </a:r>
            <a:r>
              <a:rPr lang="en-US" i="1" dirty="0" smtClean="0">
                <a:solidFill>
                  <a:srgbClr val="FF0000"/>
                </a:solidFill>
              </a:rPr>
              <a:t>.</a:t>
            </a:r>
            <a:endParaRPr lang="en-US" dirty="0" smtClean="0">
              <a:solidFill>
                <a:srgbClr val="FF0000"/>
              </a:solidFill>
            </a:endParaRPr>
          </a:p>
          <a:p>
            <a:pPr algn="just"/>
            <a:r>
              <a:rPr lang="en-US" dirty="0" smtClean="0">
                <a:solidFill>
                  <a:srgbClr val="FF0000"/>
                </a:solidFill>
              </a:rPr>
              <a:t>Note: Nested loops are used to traverse the 2-D arrays.</a:t>
            </a:r>
            <a:endParaRPr lang="en-US"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dirty="0"/>
          </a:p>
        </p:txBody>
      </p:sp>
      <p:sp>
        <p:nvSpPr>
          <p:cNvPr id="5" name="Title 4"/>
          <p:cNvSpPr>
            <a:spLocks noGrp="1"/>
          </p:cNvSpPr>
          <p:nvPr>
            <p:ph type="title"/>
          </p:nvPr>
        </p:nvSpPr>
        <p:spPr/>
        <p:txBody>
          <a:bodyPr>
            <a:normAutofit fontScale="90000"/>
          </a:bodyPr>
          <a:lstStyle/>
          <a:p>
            <a:r>
              <a:rPr lang="en-US" dirty="0" smtClean="0"/>
              <a:t>Accessing 2-D Array Elements…</a:t>
            </a:r>
            <a:endParaRPr lang="en-US" dirty="0"/>
          </a:p>
        </p:txBody>
      </p:sp>
    </p:spTree>
  </p:cSld>
  <p:clrMapOvr>
    <a:masterClrMapping/>
  </p:clrMapOvr>
  <p:transition spd="slow">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81601"/>
          </a:xfrm>
        </p:spPr>
        <p:txBody>
          <a:bodyPr>
            <a:normAutofit/>
          </a:bodyPr>
          <a:lstStyle/>
          <a:p>
            <a:pPr algn="just"/>
            <a:r>
              <a:rPr lang="en-US" dirty="0" smtClean="0"/>
              <a:t>Now to declare 30 integer type data, we can simply write,</a:t>
            </a:r>
          </a:p>
          <a:p>
            <a:pPr algn="just">
              <a:buNone/>
            </a:pPr>
            <a:r>
              <a:rPr lang="en-US" dirty="0" smtClean="0"/>
              <a:t>				</a:t>
            </a:r>
            <a:r>
              <a:rPr lang="en-US" dirty="0" smtClean="0">
                <a:solidFill>
                  <a:srgbClr val="FF0000"/>
                </a:solidFill>
              </a:rPr>
              <a:t>int num[30];</a:t>
            </a:r>
          </a:p>
          <a:p>
            <a:pPr algn="just"/>
            <a:r>
              <a:rPr lang="en-US" dirty="0" smtClean="0"/>
              <a:t>This statement tells the compiler that </a:t>
            </a:r>
            <a:r>
              <a:rPr lang="en-US" i="1" dirty="0" smtClean="0"/>
              <a:t>num</a:t>
            </a:r>
            <a:r>
              <a:rPr lang="en-US" dirty="0" smtClean="0"/>
              <a:t> is an array of type </a:t>
            </a:r>
            <a:r>
              <a:rPr lang="en-US" i="1" dirty="0" smtClean="0"/>
              <a:t>int </a:t>
            </a:r>
            <a:r>
              <a:rPr lang="en-US" dirty="0" smtClean="0"/>
              <a:t>and can store 30 integers.</a:t>
            </a:r>
          </a:p>
          <a:p>
            <a:pPr algn="just"/>
            <a:r>
              <a:rPr lang="en-US" dirty="0" smtClean="0"/>
              <a:t>The individual elements of </a:t>
            </a:r>
            <a:r>
              <a:rPr lang="en-US" i="1" dirty="0" smtClean="0"/>
              <a:t>num </a:t>
            </a:r>
            <a:r>
              <a:rPr lang="en-US" dirty="0" smtClean="0"/>
              <a:t>are recognized by </a:t>
            </a:r>
            <a:r>
              <a:rPr lang="en-US" i="1" dirty="0" smtClean="0">
                <a:solidFill>
                  <a:srgbClr val="FF0000"/>
                </a:solidFill>
              </a:rPr>
              <a:t>num[0]</a:t>
            </a:r>
            <a:r>
              <a:rPr lang="en-US" dirty="0" smtClean="0"/>
              <a:t>, </a:t>
            </a:r>
            <a:r>
              <a:rPr lang="en-US" i="1" dirty="0" smtClean="0">
                <a:solidFill>
                  <a:srgbClr val="FF0000"/>
                </a:solidFill>
              </a:rPr>
              <a:t>num[1]</a:t>
            </a:r>
            <a:r>
              <a:rPr lang="en-US" dirty="0" smtClean="0"/>
              <a:t>,…, </a:t>
            </a:r>
            <a:r>
              <a:rPr lang="en-US" i="1" dirty="0" smtClean="0">
                <a:solidFill>
                  <a:srgbClr val="FF0000"/>
                </a:solidFill>
              </a:rPr>
              <a:t>num[29]</a:t>
            </a:r>
            <a:r>
              <a:rPr lang="en-US" dirty="0" smtClean="0"/>
              <a:t>.</a:t>
            </a:r>
          </a:p>
          <a:p>
            <a:pPr algn="just"/>
            <a:r>
              <a:rPr lang="en-US" dirty="0" smtClean="0"/>
              <a:t>The integer value within square bracket (i.e.   [ ]) is called </a:t>
            </a:r>
            <a:r>
              <a:rPr lang="en-US" i="1" dirty="0" smtClean="0">
                <a:solidFill>
                  <a:srgbClr val="FF0000"/>
                </a:solidFill>
              </a:rPr>
              <a:t>subscript</a:t>
            </a:r>
            <a:r>
              <a:rPr lang="en-US" dirty="0" smtClean="0"/>
              <a:t> or </a:t>
            </a:r>
            <a:r>
              <a:rPr lang="en-US" i="1" dirty="0" smtClean="0">
                <a:solidFill>
                  <a:srgbClr val="FF0000"/>
                </a:solidFill>
              </a:rPr>
              <a:t>index</a:t>
            </a:r>
            <a:r>
              <a:rPr lang="en-US" dirty="0" smtClean="0"/>
              <a:t> of the array.</a:t>
            </a:r>
          </a:p>
          <a:p>
            <a:pPr algn="just"/>
            <a:r>
              <a:rPr lang="en-US" i="1" dirty="0" smtClean="0">
                <a:solidFill>
                  <a:srgbClr val="FF0000"/>
                </a:solidFill>
              </a:rPr>
              <a:t>Index</a:t>
            </a:r>
            <a:r>
              <a:rPr lang="en-US" dirty="0" smtClean="0"/>
              <a:t> of an array always starts from 0 and ends with one less than the size of the array.</a:t>
            </a:r>
            <a:endParaRPr lang="en-US" dirty="0"/>
          </a:p>
        </p:txBody>
      </p:sp>
      <p:sp>
        <p:nvSpPr>
          <p:cNvPr id="2" name="Title 1"/>
          <p:cNvSpPr>
            <a:spLocks noGrp="1"/>
          </p:cNvSpPr>
          <p:nvPr>
            <p:ph type="title"/>
          </p:nvPr>
        </p:nvSpPr>
        <p:spPr>
          <a:xfrm>
            <a:off x="457200" y="0"/>
            <a:ext cx="8229600" cy="1143000"/>
          </a:xfrm>
        </p:spPr>
        <p:txBody>
          <a:bodyPr/>
          <a:lstStyle/>
          <a:p>
            <a:r>
              <a:rPr lang="en-US" dirty="0" smtClean="0"/>
              <a:t>Array Introduction…</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dirty="0"/>
          </a:p>
        </p:txBody>
      </p:sp>
    </p:spTree>
  </p:cSld>
  <p:clrMapOvr>
    <a:masterClrMapping/>
  </p:clrMapOvr>
  <p:transition spd="slow">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77500" lnSpcReduction="20000"/>
          </a:bodyPr>
          <a:lstStyle/>
          <a:p>
            <a:pPr algn="just">
              <a:buNone/>
            </a:pPr>
            <a:r>
              <a:rPr lang="en-US" sz="4000" b="1" dirty="0" smtClean="0"/>
              <a:t>//Program to display a matrix on screen</a:t>
            </a:r>
          </a:p>
          <a:p>
            <a:pPr>
              <a:buNone/>
            </a:pPr>
            <a:r>
              <a:rPr lang="en-US" b="1" dirty="0" smtClean="0"/>
              <a:t>#include &lt;stdio.h&gt;</a:t>
            </a:r>
          </a:p>
          <a:p>
            <a:pPr>
              <a:buNone/>
            </a:pPr>
            <a:r>
              <a:rPr lang="en-US" b="1" dirty="0" smtClean="0"/>
              <a:t>#include &lt;conio.h&gt;</a:t>
            </a:r>
          </a:p>
          <a:p>
            <a:pPr>
              <a:buNone/>
            </a:pPr>
            <a:r>
              <a:rPr lang="en-US" b="1" dirty="0" smtClean="0"/>
              <a:t>void main()</a:t>
            </a:r>
          </a:p>
          <a:p>
            <a:pPr>
              <a:buNone/>
            </a:pPr>
            <a:r>
              <a:rPr lang="en-US" b="1" dirty="0" smtClean="0"/>
              <a:t>{</a:t>
            </a:r>
          </a:p>
          <a:p>
            <a:pPr>
              <a:buNone/>
            </a:pPr>
            <a:r>
              <a:rPr lang="en-US" b="1" dirty="0" smtClean="0"/>
              <a:t>int matrix[][3]={12,15,18,9,16}, i, j;</a:t>
            </a:r>
          </a:p>
          <a:p>
            <a:pPr>
              <a:buNone/>
            </a:pPr>
            <a:r>
              <a:rPr lang="en-US" b="1" dirty="0" smtClean="0"/>
              <a:t>clrscr();</a:t>
            </a:r>
          </a:p>
          <a:p>
            <a:pPr>
              <a:buNone/>
            </a:pPr>
            <a:r>
              <a:rPr lang="en-US" b="1" dirty="0" smtClean="0"/>
              <a:t>printf("\nThe entered matrix is:\n");</a:t>
            </a:r>
          </a:p>
          <a:p>
            <a:pPr>
              <a:buNone/>
            </a:pPr>
            <a:r>
              <a:rPr lang="en-US" b="1" dirty="0" smtClean="0"/>
              <a:t>	for(i=0;i&lt;2;i++)</a:t>
            </a:r>
          </a:p>
          <a:p>
            <a:pPr>
              <a:buNone/>
            </a:pPr>
            <a:r>
              <a:rPr lang="en-US" b="1" dirty="0" smtClean="0"/>
              <a:t>		{</a:t>
            </a:r>
          </a:p>
          <a:p>
            <a:pPr>
              <a:buNone/>
            </a:pPr>
            <a:r>
              <a:rPr lang="en-US" b="1" dirty="0" smtClean="0"/>
              <a:t>		for(j=0;j&lt;3;j++)</a:t>
            </a:r>
          </a:p>
          <a:p>
            <a:pPr>
              <a:buNone/>
            </a:pPr>
            <a:r>
              <a:rPr lang="en-US" b="1" dirty="0" smtClean="0"/>
              <a:t>			{</a:t>
            </a:r>
          </a:p>
          <a:p>
            <a:pPr>
              <a:buNone/>
            </a:pPr>
            <a:r>
              <a:rPr lang="en-US" b="1" dirty="0" smtClean="0"/>
              <a:t>			printf("%d\t", matrix[i][j]);</a:t>
            </a:r>
          </a:p>
          <a:p>
            <a:pPr>
              <a:buNone/>
            </a:pPr>
            <a:r>
              <a:rPr lang="en-US" b="1" dirty="0" smtClean="0"/>
              <a:t>			}</a:t>
            </a:r>
          </a:p>
          <a:p>
            <a:pPr>
              <a:buNone/>
            </a:pPr>
            <a:r>
              <a:rPr lang="en-US" b="1" dirty="0" smtClean="0"/>
              <a:t>		printf("\n");</a:t>
            </a:r>
          </a:p>
          <a:p>
            <a:pPr>
              <a:buNone/>
            </a:pPr>
            <a:r>
              <a:rPr lang="en-US" b="1" dirty="0" smtClean="0"/>
              <a:t>		}</a:t>
            </a:r>
          </a:p>
          <a:p>
            <a:pPr>
              <a:buNone/>
            </a:pPr>
            <a:r>
              <a:rPr lang="en-US" b="1" dirty="0" smtClean="0"/>
              <a:t>getch();</a:t>
            </a:r>
          </a:p>
          <a:p>
            <a:pPr>
              <a:buNone/>
            </a:pPr>
            <a:r>
              <a:rPr lang="en-US" b="1" dirty="0" smtClean="0"/>
              <a:t>}</a:t>
            </a:r>
          </a:p>
          <a:p>
            <a:pPr algn="just">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dirty="0"/>
          </a:p>
        </p:txBody>
      </p:sp>
      <p:sp>
        <p:nvSpPr>
          <p:cNvPr id="5" name="Rectangle 4"/>
          <p:cNvSpPr/>
          <p:nvPr/>
        </p:nvSpPr>
        <p:spPr>
          <a:xfrm>
            <a:off x="4613363" y="2743200"/>
            <a:ext cx="4225837"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Nested loop</a:t>
            </a:r>
            <a:endParaRPr lang="en-US"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6" name="Right Brace 5"/>
          <p:cNvSpPr/>
          <p:nvPr/>
        </p:nvSpPr>
        <p:spPr>
          <a:xfrm>
            <a:off x="3962400" y="2743200"/>
            <a:ext cx="762000" cy="762000"/>
          </a:xfrm>
          <a:prstGeom prst="rightBrace">
            <a:avLst/>
          </a:prstGeom>
          <a:ln w="22225" cmpd="sng"/>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ransition spd="slow">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
            <a:ext cx="8229600" cy="6172200"/>
          </a:xfrm>
        </p:spPr>
        <p:txBody>
          <a:bodyPr>
            <a:normAutofit fontScale="40000" lnSpcReduction="20000"/>
          </a:bodyPr>
          <a:lstStyle/>
          <a:p>
            <a:pPr algn="just">
              <a:buNone/>
            </a:pPr>
            <a:r>
              <a:rPr lang="en-US" sz="4000" b="1" dirty="0" smtClean="0"/>
              <a:t>//Program to read a matrix of size M*N from user and display it on screen</a:t>
            </a:r>
          </a:p>
          <a:p>
            <a:pPr>
              <a:buNone/>
            </a:pPr>
            <a:r>
              <a:rPr lang="en-US" sz="3500" b="1" dirty="0" smtClean="0"/>
              <a:t>#define M 2</a:t>
            </a:r>
          </a:p>
          <a:p>
            <a:pPr>
              <a:buNone/>
            </a:pPr>
            <a:r>
              <a:rPr lang="en-US" sz="3500" b="1" dirty="0" smtClean="0"/>
              <a:t>#define N 4</a:t>
            </a:r>
          </a:p>
          <a:p>
            <a:pPr>
              <a:buNone/>
            </a:pPr>
            <a:r>
              <a:rPr lang="en-US" sz="3500" b="1" dirty="0" smtClean="0"/>
              <a:t>void main()</a:t>
            </a:r>
          </a:p>
          <a:p>
            <a:pPr>
              <a:buNone/>
            </a:pPr>
            <a:r>
              <a:rPr lang="en-US" sz="3500" b="1" dirty="0" smtClean="0"/>
              <a:t>{</a:t>
            </a:r>
          </a:p>
          <a:p>
            <a:pPr>
              <a:buNone/>
            </a:pPr>
            <a:r>
              <a:rPr lang="en-US" sz="3500" b="1" dirty="0" smtClean="0"/>
              <a:t>int matrix[M][N], i, j;</a:t>
            </a:r>
          </a:p>
          <a:p>
            <a:pPr>
              <a:buNone/>
            </a:pPr>
            <a:r>
              <a:rPr lang="en-US" sz="3500" b="1" dirty="0" smtClean="0"/>
              <a:t>clrscr();</a:t>
            </a:r>
          </a:p>
          <a:p>
            <a:pPr>
              <a:buNone/>
            </a:pPr>
            <a:r>
              <a:rPr lang="en-US" sz="3500" b="1" dirty="0" smtClean="0"/>
              <a:t>printf("\nEnter the matrix elements:\t");</a:t>
            </a:r>
          </a:p>
          <a:p>
            <a:pPr>
              <a:buNone/>
            </a:pPr>
            <a:r>
              <a:rPr lang="en-US" sz="3500" b="1" dirty="0" smtClean="0"/>
              <a:t>	for(i=0;i&lt;M;i++)</a:t>
            </a:r>
          </a:p>
          <a:p>
            <a:pPr>
              <a:buNone/>
            </a:pPr>
            <a:r>
              <a:rPr lang="en-US" sz="3500" b="1" dirty="0" smtClean="0"/>
              <a:t>		{</a:t>
            </a:r>
          </a:p>
          <a:p>
            <a:pPr>
              <a:buNone/>
            </a:pPr>
            <a:r>
              <a:rPr lang="en-US" sz="3500" b="1" dirty="0" smtClean="0"/>
              <a:t>		for(j=0;j&lt;N;j++)</a:t>
            </a:r>
          </a:p>
          <a:p>
            <a:pPr>
              <a:buNone/>
            </a:pPr>
            <a:r>
              <a:rPr lang="en-US" sz="3500" b="1" dirty="0" smtClean="0"/>
              <a:t>			{</a:t>
            </a:r>
          </a:p>
          <a:p>
            <a:pPr>
              <a:buNone/>
            </a:pPr>
            <a:r>
              <a:rPr lang="en-US" sz="3500" b="1" dirty="0" smtClean="0"/>
              <a:t>			scanf("%d", &amp;matrix[i][j]);</a:t>
            </a:r>
          </a:p>
          <a:p>
            <a:pPr>
              <a:buNone/>
            </a:pPr>
            <a:r>
              <a:rPr lang="en-US" sz="3500" b="1" dirty="0" smtClean="0"/>
              <a:t>			}</a:t>
            </a:r>
          </a:p>
          <a:p>
            <a:pPr>
              <a:buNone/>
            </a:pPr>
            <a:r>
              <a:rPr lang="en-US" sz="3500" b="1" dirty="0" smtClean="0"/>
              <a:t>		}</a:t>
            </a:r>
          </a:p>
          <a:p>
            <a:pPr>
              <a:buNone/>
            </a:pPr>
            <a:r>
              <a:rPr lang="en-US" sz="3500" b="1" dirty="0" smtClean="0"/>
              <a:t>printf("\nThe entered matrix is:\n");</a:t>
            </a:r>
          </a:p>
          <a:p>
            <a:pPr>
              <a:buNone/>
            </a:pPr>
            <a:r>
              <a:rPr lang="en-US" sz="3500" b="1" dirty="0" smtClean="0"/>
              <a:t>	for(i=0;i&lt;M;i++)</a:t>
            </a:r>
          </a:p>
          <a:p>
            <a:pPr>
              <a:buNone/>
            </a:pPr>
            <a:r>
              <a:rPr lang="en-US" sz="3500" b="1" dirty="0" smtClean="0"/>
              <a:t>		{</a:t>
            </a:r>
          </a:p>
          <a:p>
            <a:pPr>
              <a:buNone/>
            </a:pPr>
            <a:r>
              <a:rPr lang="en-US" sz="3500" b="1" dirty="0" smtClean="0"/>
              <a:t>		for(j=0;j&lt;N;j++)</a:t>
            </a:r>
          </a:p>
          <a:p>
            <a:pPr>
              <a:buNone/>
            </a:pPr>
            <a:r>
              <a:rPr lang="en-US" sz="3500" b="1" dirty="0" smtClean="0"/>
              <a:t>			{</a:t>
            </a:r>
          </a:p>
          <a:p>
            <a:pPr>
              <a:buNone/>
            </a:pPr>
            <a:r>
              <a:rPr lang="en-US" sz="3500" b="1" dirty="0" smtClean="0"/>
              <a:t>			printf("%d\t", matrix[i][j]);</a:t>
            </a:r>
          </a:p>
          <a:p>
            <a:pPr>
              <a:buNone/>
            </a:pPr>
            <a:r>
              <a:rPr lang="en-US" sz="3500" b="1" dirty="0" smtClean="0"/>
              <a:t>			}</a:t>
            </a:r>
          </a:p>
          <a:p>
            <a:pPr>
              <a:buNone/>
            </a:pPr>
            <a:r>
              <a:rPr lang="en-US" sz="3500" b="1" dirty="0" smtClean="0"/>
              <a:t>		printf("\n");</a:t>
            </a:r>
          </a:p>
          <a:p>
            <a:pPr>
              <a:buNone/>
            </a:pPr>
            <a:r>
              <a:rPr lang="en-US" sz="3500" b="1" dirty="0" smtClean="0"/>
              <a:t>		}</a:t>
            </a:r>
          </a:p>
          <a:p>
            <a:pPr>
              <a:buNone/>
            </a:pPr>
            <a:r>
              <a:rPr lang="en-US" sz="3500" b="1" dirty="0" smtClean="0"/>
              <a:t>getch();</a:t>
            </a:r>
          </a:p>
          <a:p>
            <a:pPr>
              <a:buNone/>
            </a:pPr>
            <a:r>
              <a:rPr lang="en-US" sz="3500" b="1" dirty="0" smtClean="0"/>
              <a: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dirty="0"/>
          </a:p>
        </p:txBody>
      </p:sp>
    </p:spTree>
  </p:cSld>
  <p:clrMapOvr>
    <a:masterClrMapping/>
  </p:clrMapOvr>
  <p:transition spd="slow">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40000" lnSpcReduction="20000"/>
          </a:bodyPr>
          <a:lstStyle/>
          <a:p>
            <a:pPr algn="just">
              <a:buNone/>
            </a:pPr>
            <a:r>
              <a:rPr lang="en-US" sz="3800" b="1" dirty="0" smtClean="0"/>
              <a:t>/*Program to read two M*N matrices and display their sum/difference*/</a:t>
            </a:r>
          </a:p>
          <a:p>
            <a:pPr>
              <a:buNone/>
            </a:pPr>
            <a:r>
              <a:rPr lang="en-US" sz="3500" b="1" dirty="0" smtClean="0"/>
              <a:t>#include &lt;stdio.h&gt;</a:t>
            </a:r>
          </a:p>
          <a:p>
            <a:pPr>
              <a:buNone/>
            </a:pPr>
            <a:r>
              <a:rPr lang="en-US" sz="3500" b="1" dirty="0" smtClean="0"/>
              <a:t>#include &lt;conio.h&gt;</a:t>
            </a:r>
          </a:p>
          <a:p>
            <a:pPr>
              <a:buNone/>
            </a:pPr>
            <a:r>
              <a:rPr lang="en-US" sz="3500" b="1" dirty="0" smtClean="0"/>
              <a:t>#define M 3</a:t>
            </a:r>
          </a:p>
          <a:p>
            <a:pPr>
              <a:buNone/>
            </a:pPr>
            <a:r>
              <a:rPr lang="en-US" sz="3500" b="1" dirty="0" smtClean="0"/>
              <a:t>#define N 3</a:t>
            </a:r>
          </a:p>
          <a:p>
            <a:pPr>
              <a:buNone/>
            </a:pPr>
            <a:r>
              <a:rPr lang="en-US" sz="3500" b="1" dirty="0" smtClean="0"/>
              <a:t>void main()</a:t>
            </a:r>
          </a:p>
          <a:p>
            <a:pPr>
              <a:buNone/>
            </a:pPr>
            <a:r>
              <a:rPr lang="en-US" sz="3500" b="1" dirty="0" smtClean="0"/>
              <a:t>{</a:t>
            </a:r>
          </a:p>
          <a:p>
            <a:pPr>
              <a:buNone/>
            </a:pPr>
            <a:r>
              <a:rPr lang="pt-BR" sz="3500" b="1" dirty="0" smtClean="0"/>
              <a:t>int matrix1[M][N], matrix2[M][N], sum[M][N], i, j;</a:t>
            </a:r>
          </a:p>
          <a:p>
            <a:pPr>
              <a:buNone/>
            </a:pPr>
            <a:r>
              <a:rPr lang="en-US" sz="3500" b="1" dirty="0" smtClean="0"/>
              <a:t>clrscr();</a:t>
            </a:r>
          </a:p>
          <a:p>
            <a:pPr>
              <a:buNone/>
            </a:pPr>
            <a:r>
              <a:rPr lang="en-US" sz="3500" b="1" dirty="0" smtClean="0"/>
              <a:t>printf("\nEnter the elements of first matrix:\t");</a:t>
            </a:r>
          </a:p>
          <a:p>
            <a:pPr>
              <a:buNone/>
            </a:pPr>
            <a:r>
              <a:rPr lang="en-US" sz="3500" b="1" dirty="0" smtClean="0"/>
              <a:t>for(i=0;i&lt;M;i++)</a:t>
            </a:r>
          </a:p>
          <a:p>
            <a:pPr>
              <a:buNone/>
            </a:pPr>
            <a:r>
              <a:rPr lang="en-US" sz="3500" b="1" dirty="0" smtClean="0"/>
              <a:t>	{</a:t>
            </a:r>
          </a:p>
          <a:p>
            <a:pPr>
              <a:buNone/>
            </a:pPr>
            <a:r>
              <a:rPr lang="en-US" sz="3500" b="1" dirty="0" smtClean="0"/>
              <a:t>	for(j=0;j&lt;N;j++)</a:t>
            </a:r>
          </a:p>
          <a:p>
            <a:pPr>
              <a:buNone/>
            </a:pPr>
            <a:r>
              <a:rPr lang="en-US" sz="3500" b="1" dirty="0" smtClean="0"/>
              <a:t>		{</a:t>
            </a:r>
          </a:p>
          <a:p>
            <a:pPr>
              <a:buNone/>
            </a:pPr>
            <a:r>
              <a:rPr lang="en-US" sz="3500" b="1" dirty="0" smtClean="0"/>
              <a:t>		scanf("%d", &amp;matrix1[i][j]);</a:t>
            </a:r>
          </a:p>
          <a:p>
            <a:pPr>
              <a:buNone/>
            </a:pPr>
            <a:r>
              <a:rPr lang="en-US" sz="3500" b="1" dirty="0" smtClean="0"/>
              <a:t>		}</a:t>
            </a:r>
          </a:p>
          <a:p>
            <a:pPr>
              <a:buNone/>
            </a:pPr>
            <a:r>
              <a:rPr lang="en-US" sz="3500" b="1" dirty="0" smtClean="0"/>
              <a:t>	}</a:t>
            </a:r>
          </a:p>
          <a:p>
            <a:pPr>
              <a:buNone/>
            </a:pPr>
            <a:r>
              <a:rPr lang="en-US" sz="3500" b="1" dirty="0" smtClean="0"/>
              <a:t>printf("\nThe first matrix is:\n");</a:t>
            </a:r>
          </a:p>
          <a:p>
            <a:pPr>
              <a:buNone/>
            </a:pPr>
            <a:r>
              <a:rPr lang="en-US" sz="3500" b="1" dirty="0" smtClean="0"/>
              <a:t>for(i=0;i&lt;M;i++)</a:t>
            </a:r>
          </a:p>
          <a:p>
            <a:pPr>
              <a:buNone/>
            </a:pPr>
            <a:r>
              <a:rPr lang="en-US" sz="3500" b="1" dirty="0" smtClean="0"/>
              <a:t>	{</a:t>
            </a:r>
          </a:p>
          <a:p>
            <a:pPr>
              <a:buNone/>
            </a:pPr>
            <a:r>
              <a:rPr lang="en-US" sz="3500" b="1" dirty="0" smtClean="0"/>
              <a:t>	for(j=0;j&lt;N;j++)</a:t>
            </a:r>
          </a:p>
          <a:p>
            <a:pPr>
              <a:buNone/>
            </a:pPr>
            <a:r>
              <a:rPr lang="en-US" sz="3500" b="1" dirty="0" smtClean="0"/>
              <a:t>		{</a:t>
            </a:r>
          </a:p>
          <a:p>
            <a:pPr>
              <a:buNone/>
            </a:pPr>
            <a:r>
              <a:rPr lang="en-US" sz="3500" b="1" dirty="0" smtClean="0"/>
              <a:t>		printf("%d\t", matrix1[i][j]);</a:t>
            </a:r>
          </a:p>
          <a:p>
            <a:pPr>
              <a:buNone/>
            </a:pPr>
            <a:r>
              <a:rPr lang="en-US" sz="3500" b="1" dirty="0" smtClean="0"/>
              <a:t>		}</a:t>
            </a:r>
          </a:p>
          <a:p>
            <a:pPr>
              <a:buNone/>
            </a:pPr>
            <a:r>
              <a:rPr lang="en-US" sz="3500" b="1" dirty="0" smtClean="0"/>
              <a:t>	printf("\n");</a:t>
            </a:r>
          </a:p>
          <a:p>
            <a:pPr>
              <a:buNone/>
            </a:pPr>
            <a:r>
              <a:rPr lang="en-US" sz="3500" b="1" dirty="0" smtClean="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32</a:t>
            </a:fld>
            <a:endParaRPr lang="en-US" dirty="0"/>
          </a:p>
        </p:txBody>
      </p:sp>
    </p:spTree>
  </p:cSld>
  <p:clrMapOvr>
    <a:masterClrMapping/>
  </p:clrMapOvr>
  <p:transition spd="slow">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85000" lnSpcReduction="20000"/>
          </a:bodyPr>
          <a:lstStyle/>
          <a:p>
            <a:pPr>
              <a:buNone/>
            </a:pPr>
            <a:r>
              <a:rPr lang="en-US" b="1" dirty="0" smtClean="0"/>
              <a:t>printf("\nEnter the elements of second matrix:\t");</a:t>
            </a:r>
          </a:p>
          <a:p>
            <a:pPr>
              <a:buNone/>
            </a:pPr>
            <a:r>
              <a:rPr lang="en-US" b="1" dirty="0" smtClean="0"/>
              <a:t>for(i=0;i&lt;M;i++)</a:t>
            </a:r>
          </a:p>
          <a:p>
            <a:pPr>
              <a:buNone/>
            </a:pPr>
            <a:r>
              <a:rPr lang="en-US" b="1" dirty="0" smtClean="0"/>
              <a:t>	{</a:t>
            </a:r>
          </a:p>
          <a:p>
            <a:pPr>
              <a:buNone/>
            </a:pPr>
            <a:r>
              <a:rPr lang="en-US" b="1" dirty="0" smtClean="0"/>
              <a:t>	for(j=0;j&lt;N;j++)</a:t>
            </a:r>
          </a:p>
          <a:p>
            <a:pPr>
              <a:buNone/>
            </a:pPr>
            <a:r>
              <a:rPr lang="en-US" b="1" dirty="0" smtClean="0"/>
              <a:t>		{</a:t>
            </a:r>
          </a:p>
          <a:p>
            <a:pPr>
              <a:buNone/>
            </a:pPr>
            <a:r>
              <a:rPr lang="en-US" b="1" dirty="0" smtClean="0"/>
              <a:t>		scanf("%d",&amp;matrix2[i][j]);</a:t>
            </a:r>
          </a:p>
          <a:p>
            <a:pPr>
              <a:buNone/>
            </a:pPr>
            <a:r>
              <a:rPr lang="en-US" b="1" dirty="0" smtClean="0"/>
              <a:t>		}</a:t>
            </a:r>
          </a:p>
          <a:p>
            <a:pPr>
              <a:buNone/>
            </a:pPr>
            <a:r>
              <a:rPr lang="en-US" b="1" dirty="0" smtClean="0"/>
              <a:t>	}</a:t>
            </a:r>
          </a:p>
          <a:p>
            <a:pPr>
              <a:buNone/>
            </a:pPr>
            <a:endParaRPr lang="en-US" b="1" dirty="0" smtClean="0"/>
          </a:p>
          <a:p>
            <a:pPr>
              <a:buNone/>
            </a:pPr>
            <a:r>
              <a:rPr lang="en-US" b="1" dirty="0" smtClean="0"/>
              <a:t>printf("\nThe second matrix is:\n");</a:t>
            </a:r>
          </a:p>
          <a:p>
            <a:pPr>
              <a:buNone/>
            </a:pPr>
            <a:r>
              <a:rPr lang="en-US" b="1" dirty="0" smtClean="0"/>
              <a:t>for(i=0;i&lt;M;i++)</a:t>
            </a:r>
          </a:p>
          <a:p>
            <a:pPr>
              <a:buNone/>
            </a:pPr>
            <a:r>
              <a:rPr lang="en-US" b="1" dirty="0" smtClean="0"/>
              <a:t>	{</a:t>
            </a:r>
          </a:p>
          <a:p>
            <a:pPr>
              <a:buNone/>
            </a:pPr>
            <a:r>
              <a:rPr lang="en-US" b="1" dirty="0" smtClean="0"/>
              <a:t>	for(j=0;j&lt;N;j++)</a:t>
            </a:r>
          </a:p>
          <a:p>
            <a:pPr>
              <a:buNone/>
            </a:pPr>
            <a:r>
              <a:rPr lang="en-US" b="1" dirty="0" smtClean="0"/>
              <a:t>		{</a:t>
            </a:r>
          </a:p>
          <a:p>
            <a:pPr>
              <a:buNone/>
            </a:pPr>
            <a:r>
              <a:rPr lang="en-US" b="1" dirty="0" smtClean="0"/>
              <a:t>		printf("%d\t",matrix2[i][j]);</a:t>
            </a:r>
          </a:p>
          <a:p>
            <a:pPr>
              <a:buNone/>
            </a:pPr>
            <a:r>
              <a:rPr lang="en-US" b="1" dirty="0" smtClean="0"/>
              <a:t>		}</a:t>
            </a:r>
          </a:p>
          <a:p>
            <a:pPr>
              <a:buNone/>
            </a:pPr>
            <a:r>
              <a:rPr lang="en-US" b="1" dirty="0" smtClean="0"/>
              <a:t>	printf("\n");</a:t>
            </a:r>
          </a:p>
          <a:p>
            <a:pPr>
              <a:buNone/>
            </a:pPr>
            <a:r>
              <a:rPr lang="en-US" b="1" dirty="0" smtClean="0"/>
              <a:t>	}</a:t>
            </a:r>
          </a:p>
          <a:p>
            <a:pPr>
              <a:buNone/>
            </a:pPr>
            <a:endParaRPr lang="en-US" dirty="0" smtClean="0"/>
          </a:p>
          <a:p>
            <a:pPr>
              <a:buNone/>
            </a:pPr>
            <a:endParaRPr lang="en-US"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33</a:t>
            </a:fld>
            <a:endParaRPr lang="en-US" dirty="0"/>
          </a:p>
        </p:txBody>
      </p:sp>
    </p:spTree>
  </p:cSld>
  <p:clrMapOvr>
    <a:masterClrMapping/>
  </p:clrMapOvr>
  <p:transition spd="slow">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77500" lnSpcReduction="20000"/>
          </a:bodyPr>
          <a:lstStyle/>
          <a:p>
            <a:pPr>
              <a:buNone/>
            </a:pPr>
            <a:r>
              <a:rPr lang="en-US" b="1" dirty="0" smtClean="0"/>
              <a:t>for(i=0;i&lt;M;i++)</a:t>
            </a:r>
          </a:p>
          <a:p>
            <a:pPr>
              <a:buNone/>
            </a:pPr>
            <a:r>
              <a:rPr lang="en-US" b="1" dirty="0" smtClean="0"/>
              <a:t>	{</a:t>
            </a:r>
          </a:p>
          <a:p>
            <a:pPr>
              <a:buNone/>
            </a:pPr>
            <a:r>
              <a:rPr lang="en-US" b="1" dirty="0" smtClean="0"/>
              <a:t>	for(j=0;j&lt;N;j++)</a:t>
            </a:r>
          </a:p>
          <a:p>
            <a:pPr>
              <a:buNone/>
            </a:pPr>
            <a:r>
              <a:rPr lang="en-US" b="1" dirty="0" smtClean="0"/>
              <a:t>		{</a:t>
            </a:r>
          </a:p>
          <a:p>
            <a:pPr>
              <a:buNone/>
            </a:pPr>
            <a:r>
              <a:rPr lang="pl-PL" b="1" dirty="0" smtClean="0"/>
              <a:t>		sum[i][j]=matrix1[i][j]+matrix2[i][j];</a:t>
            </a:r>
          </a:p>
          <a:p>
            <a:pPr>
              <a:buNone/>
            </a:pPr>
            <a:r>
              <a:rPr lang="en-US" b="1" dirty="0" smtClean="0"/>
              <a:t>		}</a:t>
            </a:r>
          </a:p>
          <a:p>
            <a:pPr>
              <a:buNone/>
            </a:pPr>
            <a:r>
              <a:rPr lang="en-US" b="1" dirty="0" smtClean="0"/>
              <a:t>	}</a:t>
            </a:r>
          </a:p>
          <a:p>
            <a:pPr>
              <a:buNone/>
            </a:pPr>
            <a:endParaRPr lang="en-US" b="1" dirty="0" smtClean="0"/>
          </a:p>
          <a:p>
            <a:pPr>
              <a:buNone/>
            </a:pPr>
            <a:r>
              <a:rPr lang="en-US" b="1" dirty="0" smtClean="0"/>
              <a:t>printf("\nThe sum of the matrices is:\n");</a:t>
            </a:r>
          </a:p>
          <a:p>
            <a:pPr>
              <a:buNone/>
            </a:pPr>
            <a:r>
              <a:rPr lang="en-US" b="1" dirty="0" smtClean="0"/>
              <a:t>for(i=0;i&lt;M;i++)</a:t>
            </a:r>
          </a:p>
          <a:p>
            <a:pPr>
              <a:buNone/>
            </a:pPr>
            <a:r>
              <a:rPr lang="en-US" b="1" dirty="0" smtClean="0"/>
              <a:t>	{</a:t>
            </a:r>
          </a:p>
          <a:p>
            <a:pPr>
              <a:buNone/>
            </a:pPr>
            <a:r>
              <a:rPr lang="en-US" b="1" dirty="0" smtClean="0"/>
              <a:t>	for(j=0;j&lt;N;j++)</a:t>
            </a:r>
          </a:p>
          <a:p>
            <a:pPr>
              <a:buNone/>
            </a:pPr>
            <a:r>
              <a:rPr lang="en-US" b="1" dirty="0" smtClean="0"/>
              <a:t>		{</a:t>
            </a:r>
          </a:p>
          <a:p>
            <a:pPr>
              <a:buNone/>
            </a:pPr>
            <a:r>
              <a:rPr lang="en-US" b="1" dirty="0" smtClean="0"/>
              <a:t>		printf("\t%d", sum[i][j]);</a:t>
            </a:r>
          </a:p>
          <a:p>
            <a:pPr>
              <a:buNone/>
            </a:pPr>
            <a:r>
              <a:rPr lang="en-US" b="1" dirty="0" smtClean="0"/>
              <a:t>		}</a:t>
            </a:r>
          </a:p>
          <a:p>
            <a:pPr>
              <a:buNone/>
            </a:pPr>
            <a:r>
              <a:rPr lang="en-US" b="1" dirty="0" smtClean="0"/>
              <a:t>	printf("\n");</a:t>
            </a:r>
          </a:p>
          <a:p>
            <a:pPr>
              <a:buNone/>
            </a:pPr>
            <a:r>
              <a:rPr lang="en-US" b="1" dirty="0" smtClean="0"/>
              <a:t>	}</a:t>
            </a:r>
          </a:p>
          <a:p>
            <a:pPr>
              <a:buNone/>
            </a:pPr>
            <a:r>
              <a:rPr lang="en-US" b="1" dirty="0" smtClean="0"/>
              <a:t>getch();</a:t>
            </a:r>
          </a:p>
          <a:p>
            <a:pPr>
              <a:buNone/>
            </a:pPr>
            <a:r>
              <a:rPr lang="en-US" b="1"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34</a:t>
            </a:fld>
            <a:endParaRPr lang="en-US" dirty="0"/>
          </a:p>
        </p:txBody>
      </p:sp>
    </p:spTree>
  </p:cSld>
  <p:clrMapOvr>
    <a:masterClrMapping/>
  </p:clrMapOvr>
  <p:transition spd="slow">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324600"/>
          </a:xfrm>
        </p:spPr>
        <p:txBody>
          <a:bodyPr>
            <a:noAutofit/>
          </a:bodyPr>
          <a:lstStyle/>
          <a:p>
            <a:pPr>
              <a:buNone/>
            </a:pPr>
            <a:r>
              <a:rPr lang="en-US" sz="1400" b="1" dirty="0" smtClean="0"/>
              <a:t>// Program to find transpose of a matrix</a:t>
            </a:r>
          </a:p>
          <a:p>
            <a:pPr>
              <a:buNone/>
            </a:pPr>
            <a:r>
              <a:rPr lang="en-US" sz="1200" b="1" dirty="0" smtClean="0"/>
              <a:t>#include &lt;stdio.h&gt;</a:t>
            </a:r>
          </a:p>
          <a:p>
            <a:pPr>
              <a:buNone/>
            </a:pPr>
            <a:r>
              <a:rPr lang="en-US" sz="1200" b="1" dirty="0" smtClean="0"/>
              <a:t>#include &lt;conio.h&gt;</a:t>
            </a:r>
          </a:p>
          <a:p>
            <a:pPr>
              <a:buNone/>
            </a:pPr>
            <a:r>
              <a:rPr lang="en-US" sz="1200" b="1" dirty="0" smtClean="0"/>
              <a:t>#define M 3</a:t>
            </a:r>
          </a:p>
          <a:p>
            <a:pPr>
              <a:buNone/>
            </a:pPr>
            <a:r>
              <a:rPr lang="en-US" sz="1200" b="1" dirty="0" smtClean="0"/>
              <a:t>#define N 3</a:t>
            </a:r>
          </a:p>
          <a:p>
            <a:pPr>
              <a:buNone/>
            </a:pPr>
            <a:r>
              <a:rPr lang="en-US" sz="1200" b="1" dirty="0" smtClean="0"/>
              <a:t>void main()</a:t>
            </a:r>
          </a:p>
          <a:p>
            <a:pPr>
              <a:buNone/>
            </a:pPr>
            <a:r>
              <a:rPr lang="en-US" sz="1200" b="1" dirty="0" smtClean="0"/>
              <a:t>{</a:t>
            </a:r>
          </a:p>
          <a:p>
            <a:pPr>
              <a:buNone/>
            </a:pPr>
            <a:r>
              <a:rPr lang="pt-BR" sz="1200" b="1" dirty="0" smtClean="0"/>
              <a:t>int matrix[M][N],transpose[N][M],i,j;</a:t>
            </a:r>
          </a:p>
          <a:p>
            <a:pPr>
              <a:buNone/>
            </a:pPr>
            <a:r>
              <a:rPr lang="en-US" sz="1200" b="1" dirty="0" smtClean="0"/>
              <a:t>clrscr();</a:t>
            </a:r>
          </a:p>
          <a:p>
            <a:pPr>
              <a:buNone/>
            </a:pPr>
            <a:r>
              <a:rPr lang="en-US" sz="1200" b="1" dirty="0" smtClean="0"/>
              <a:t>printf("\nEnter the elements of matrix:\t");</a:t>
            </a:r>
          </a:p>
          <a:p>
            <a:pPr>
              <a:buNone/>
            </a:pPr>
            <a:r>
              <a:rPr lang="en-US" sz="1200" b="1" dirty="0" smtClean="0"/>
              <a:t>	for(i=0;i&lt;M;i++)</a:t>
            </a:r>
          </a:p>
          <a:p>
            <a:pPr>
              <a:buNone/>
            </a:pPr>
            <a:r>
              <a:rPr lang="en-US" sz="1200" b="1" dirty="0" smtClean="0"/>
              <a:t>		{</a:t>
            </a:r>
          </a:p>
          <a:p>
            <a:pPr>
              <a:buNone/>
            </a:pPr>
            <a:r>
              <a:rPr lang="en-US" sz="1200" b="1" dirty="0" smtClean="0"/>
              <a:t>		for(j=0;j&lt;N;j++)</a:t>
            </a:r>
          </a:p>
          <a:p>
            <a:pPr>
              <a:buNone/>
            </a:pPr>
            <a:r>
              <a:rPr lang="en-US" sz="1200" b="1" dirty="0" smtClean="0"/>
              <a:t>			{</a:t>
            </a:r>
          </a:p>
          <a:p>
            <a:pPr>
              <a:buNone/>
            </a:pPr>
            <a:r>
              <a:rPr lang="en-US" sz="1200" b="1" dirty="0" smtClean="0"/>
              <a:t>			scanf("%d", &amp;matrix[i][j]);</a:t>
            </a:r>
          </a:p>
          <a:p>
            <a:pPr>
              <a:buNone/>
            </a:pPr>
            <a:r>
              <a:rPr lang="en-US" sz="1200" b="1" dirty="0" smtClean="0"/>
              <a:t>			}</a:t>
            </a:r>
          </a:p>
          <a:p>
            <a:pPr>
              <a:buNone/>
            </a:pPr>
            <a:r>
              <a:rPr lang="en-US" sz="1200" b="1" dirty="0" smtClean="0"/>
              <a:t>		}</a:t>
            </a:r>
          </a:p>
          <a:p>
            <a:pPr>
              <a:buNone/>
            </a:pPr>
            <a:r>
              <a:rPr lang="en-US" sz="1200" b="1" dirty="0" smtClean="0"/>
              <a:t>printf("\nThe matrix to be transposed is:\n");</a:t>
            </a:r>
          </a:p>
          <a:p>
            <a:pPr>
              <a:buNone/>
            </a:pPr>
            <a:r>
              <a:rPr lang="en-US" sz="1200" b="1" dirty="0" smtClean="0"/>
              <a:t>	for(i=0;i&lt;M;i++)</a:t>
            </a:r>
          </a:p>
          <a:p>
            <a:pPr>
              <a:buNone/>
            </a:pPr>
            <a:r>
              <a:rPr lang="en-US" sz="1200" b="1" dirty="0" smtClean="0"/>
              <a:t>		{</a:t>
            </a:r>
          </a:p>
          <a:p>
            <a:pPr>
              <a:buNone/>
            </a:pPr>
            <a:r>
              <a:rPr lang="en-US" sz="1200" b="1" dirty="0" smtClean="0"/>
              <a:t>		for(j=0;j&lt;N;j++)</a:t>
            </a:r>
          </a:p>
          <a:p>
            <a:pPr>
              <a:buNone/>
            </a:pPr>
            <a:r>
              <a:rPr lang="en-US" sz="1200" b="1" dirty="0" smtClean="0"/>
              <a:t>			{</a:t>
            </a:r>
          </a:p>
          <a:p>
            <a:pPr>
              <a:buNone/>
            </a:pPr>
            <a:r>
              <a:rPr lang="en-US" sz="1200" b="1" dirty="0" smtClean="0"/>
              <a:t>			printf("%d\t", matrix[i][j]);</a:t>
            </a:r>
          </a:p>
          <a:p>
            <a:pPr>
              <a:buNone/>
            </a:pPr>
            <a:r>
              <a:rPr lang="en-US" sz="1200" b="1" dirty="0" smtClean="0"/>
              <a:t>			}</a:t>
            </a:r>
          </a:p>
          <a:p>
            <a:pPr>
              <a:buNone/>
            </a:pPr>
            <a:r>
              <a:rPr lang="en-US" sz="1200" b="1" dirty="0" smtClean="0"/>
              <a:t>		printf("\n");</a:t>
            </a:r>
          </a:p>
          <a:p>
            <a:pPr>
              <a:buNone/>
            </a:pPr>
            <a:r>
              <a:rPr lang="en-US" sz="1200" b="1" dirty="0" smtClean="0"/>
              <a:t>		}</a:t>
            </a:r>
          </a:p>
          <a:p>
            <a:pPr>
              <a:buNone/>
            </a:pPr>
            <a:endParaRPr lang="en-US" sz="12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35</a:t>
            </a:fld>
            <a:endParaRPr lang="en-US" dirty="0"/>
          </a:p>
        </p:txBody>
      </p:sp>
    </p:spTree>
  </p:cSld>
  <p:clrMapOvr>
    <a:masterClrMapping/>
  </p:clrMapOvr>
  <p:transition spd="slow">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5867400"/>
          </a:xfrm>
        </p:spPr>
        <p:txBody>
          <a:bodyPr>
            <a:noAutofit/>
          </a:bodyPr>
          <a:lstStyle/>
          <a:p>
            <a:pPr>
              <a:buNone/>
            </a:pPr>
            <a:r>
              <a:rPr lang="en-US" sz="1400" b="1" dirty="0" smtClean="0"/>
              <a:t>/*finding transpose matrix*/</a:t>
            </a:r>
          </a:p>
          <a:p>
            <a:pPr>
              <a:buNone/>
            </a:pPr>
            <a:r>
              <a:rPr lang="en-US" sz="1400" b="1" dirty="0" smtClean="0"/>
              <a:t>for(i=0;i&lt;M;i++)</a:t>
            </a:r>
          </a:p>
          <a:p>
            <a:pPr>
              <a:buNone/>
            </a:pPr>
            <a:r>
              <a:rPr lang="en-US" sz="1400" b="1" dirty="0" smtClean="0"/>
              <a:t>	{</a:t>
            </a:r>
          </a:p>
          <a:p>
            <a:pPr>
              <a:buNone/>
            </a:pPr>
            <a:r>
              <a:rPr lang="en-US" sz="1400" b="1" dirty="0" smtClean="0"/>
              <a:t>	for(j=0;j&lt;N;j++)</a:t>
            </a:r>
          </a:p>
          <a:p>
            <a:pPr>
              <a:buNone/>
            </a:pPr>
            <a:r>
              <a:rPr lang="en-US" sz="1400" b="1" dirty="0" smtClean="0"/>
              <a:t>		{</a:t>
            </a:r>
          </a:p>
          <a:p>
            <a:pPr>
              <a:buNone/>
            </a:pPr>
            <a:r>
              <a:rPr lang="en-US" sz="1400" b="1" dirty="0" smtClean="0"/>
              <a:t>		transpose[j][i]=matrix[i][j];</a:t>
            </a:r>
          </a:p>
          <a:p>
            <a:pPr>
              <a:buNone/>
            </a:pPr>
            <a:r>
              <a:rPr lang="en-US" sz="1400" b="1" dirty="0" smtClean="0"/>
              <a:t>		}</a:t>
            </a:r>
          </a:p>
          <a:p>
            <a:pPr>
              <a:buNone/>
            </a:pPr>
            <a:r>
              <a:rPr lang="en-US" sz="1400" b="1" dirty="0" smtClean="0"/>
              <a:t>	}</a:t>
            </a:r>
          </a:p>
          <a:p>
            <a:pPr>
              <a:buNone/>
            </a:pPr>
            <a:endParaRPr lang="en-US" sz="1400" b="1" dirty="0" smtClean="0"/>
          </a:p>
          <a:p>
            <a:pPr>
              <a:buNone/>
            </a:pPr>
            <a:r>
              <a:rPr lang="en-US" sz="1400" b="1" dirty="0" smtClean="0"/>
              <a:t>printf("\nThe transpose matrix is:\n");</a:t>
            </a:r>
          </a:p>
          <a:p>
            <a:pPr>
              <a:buNone/>
            </a:pPr>
            <a:r>
              <a:rPr lang="en-US" sz="1400" b="1" dirty="0" smtClean="0"/>
              <a:t>for(i=0;i&lt;M;i++)</a:t>
            </a:r>
          </a:p>
          <a:p>
            <a:pPr>
              <a:buNone/>
            </a:pPr>
            <a:r>
              <a:rPr lang="en-US" sz="1400" b="1" dirty="0" smtClean="0"/>
              <a:t>	{</a:t>
            </a:r>
          </a:p>
          <a:p>
            <a:pPr>
              <a:buNone/>
            </a:pPr>
            <a:r>
              <a:rPr lang="en-US" sz="1400" b="1" dirty="0" smtClean="0"/>
              <a:t>	for(j=0;j&lt;N;j++)</a:t>
            </a:r>
          </a:p>
          <a:p>
            <a:pPr>
              <a:buNone/>
            </a:pPr>
            <a:r>
              <a:rPr lang="en-US" sz="1400" b="1" dirty="0" smtClean="0"/>
              <a:t>		{</a:t>
            </a:r>
          </a:p>
          <a:p>
            <a:pPr>
              <a:buNone/>
            </a:pPr>
            <a:r>
              <a:rPr lang="en-US" sz="1400" b="1" dirty="0" smtClean="0"/>
              <a:t>		printf("%d\t",transpose[i][j]);</a:t>
            </a:r>
          </a:p>
          <a:p>
            <a:pPr>
              <a:buNone/>
            </a:pPr>
            <a:r>
              <a:rPr lang="en-US" sz="1400" b="1" dirty="0" smtClean="0"/>
              <a:t>		}</a:t>
            </a:r>
          </a:p>
          <a:p>
            <a:pPr>
              <a:buNone/>
            </a:pPr>
            <a:r>
              <a:rPr lang="en-US" sz="1400" b="1" dirty="0" smtClean="0"/>
              <a:t>	printf("\n");</a:t>
            </a:r>
          </a:p>
          <a:p>
            <a:pPr>
              <a:buNone/>
            </a:pPr>
            <a:r>
              <a:rPr lang="en-US" sz="1400" b="1" dirty="0" smtClean="0"/>
              <a:t>	}</a:t>
            </a:r>
          </a:p>
          <a:p>
            <a:pPr>
              <a:buNone/>
            </a:pPr>
            <a:endParaRPr lang="en-US" sz="1400" b="1" dirty="0" smtClean="0"/>
          </a:p>
          <a:p>
            <a:pPr>
              <a:buNone/>
            </a:pPr>
            <a:r>
              <a:rPr lang="en-US" sz="1400" b="1" dirty="0" smtClean="0"/>
              <a:t>getch();</a:t>
            </a:r>
          </a:p>
          <a:p>
            <a:pPr>
              <a:buNone/>
            </a:pPr>
            <a:r>
              <a:rPr lang="en-US" sz="1400" b="1"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36</a:t>
            </a:fld>
            <a:endParaRPr lang="en-US" dirty="0"/>
          </a:p>
        </p:txBody>
      </p:sp>
    </p:spTree>
  </p:cSld>
  <p:clrMapOvr>
    <a:masterClrMapping/>
  </p:clrMapOvr>
  <p:transition spd="slow">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172200"/>
          </a:xfrm>
        </p:spPr>
        <p:txBody>
          <a:bodyPr>
            <a:normAutofit fontScale="62500" lnSpcReduction="20000"/>
          </a:bodyPr>
          <a:lstStyle/>
          <a:p>
            <a:pPr>
              <a:buNone/>
            </a:pPr>
            <a:r>
              <a:rPr lang="en-US" b="1" dirty="0" smtClean="0"/>
              <a:t>//Program to find the sum of squares in a diagonal of a square matrix</a:t>
            </a:r>
          </a:p>
          <a:p>
            <a:pPr>
              <a:buNone/>
            </a:pPr>
            <a:r>
              <a:rPr lang="en-US" b="1" dirty="0" smtClean="0"/>
              <a:t>#include &lt;stdio.h&gt;</a:t>
            </a:r>
          </a:p>
          <a:p>
            <a:pPr>
              <a:buNone/>
            </a:pPr>
            <a:r>
              <a:rPr lang="en-US" b="1" dirty="0" smtClean="0"/>
              <a:t>#include &lt;conio.h&gt;</a:t>
            </a:r>
          </a:p>
          <a:p>
            <a:pPr>
              <a:buNone/>
            </a:pPr>
            <a:r>
              <a:rPr lang="en-US" b="1" dirty="0" smtClean="0"/>
              <a:t>void main()</a:t>
            </a:r>
          </a:p>
          <a:p>
            <a:pPr>
              <a:buNone/>
            </a:pPr>
            <a:r>
              <a:rPr lang="en-US" b="1" dirty="0" smtClean="0"/>
              <a:t>{</a:t>
            </a:r>
          </a:p>
          <a:p>
            <a:pPr>
              <a:buNone/>
            </a:pPr>
            <a:r>
              <a:rPr lang="en-US" b="1" dirty="0" smtClean="0"/>
              <a:t>int matrix[10][10],i,j,sum=0,M,N;</a:t>
            </a:r>
          </a:p>
          <a:p>
            <a:pPr>
              <a:buNone/>
            </a:pPr>
            <a:r>
              <a:rPr lang="en-US" b="1" dirty="0" smtClean="0"/>
              <a:t>clrscr();</a:t>
            </a:r>
          </a:p>
          <a:p>
            <a:pPr>
              <a:buNone/>
            </a:pPr>
            <a:r>
              <a:rPr lang="en-US" b="1" dirty="0" smtClean="0"/>
              <a:t>printf("\nEnter order of square matrix (less than 10*10):\t");</a:t>
            </a:r>
          </a:p>
          <a:p>
            <a:pPr>
              <a:buNone/>
            </a:pPr>
            <a:r>
              <a:rPr lang="pt-BR" b="1" dirty="0" smtClean="0"/>
              <a:t>scanf("%d %d",&amp;M,&amp;N);</a:t>
            </a:r>
          </a:p>
          <a:p>
            <a:pPr>
              <a:buNone/>
            </a:pPr>
            <a:r>
              <a:rPr lang="en-US" b="1" dirty="0" smtClean="0"/>
              <a:t>	if(M&gt;10 || N&gt;10)</a:t>
            </a:r>
          </a:p>
          <a:p>
            <a:pPr>
              <a:buNone/>
            </a:pPr>
            <a:r>
              <a:rPr lang="en-US" b="1" dirty="0" smtClean="0"/>
              <a:t>	{</a:t>
            </a:r>
          </a:p>
          <a:p>
            <a:pPr>
              <a:buNone/>
            </a:pPr>
            <a:r>
              <a:rPr lang="en-US" b="1" dirty="0" smtClean="0"/>
              <a:t>	printf("\nThe order is out of range.\n");</a:t>
            </a:r>
          </a:p>
          <a:p>
            <a:pPr>
              <a:buNone/>
            </a:pPr>
            <a:r>
              <a:rPr lang="en-US" b="1" dirty="0" smtClean="0"/>
              <a:t>	getch();</a:t>
            </a:r>
          </a:p>
          <a:p>
            <a:pPr>
              <a:buNone/>
            </a:pPr>
            <a:r>
              <a:rPr lang="en-US" b="1" dirty="0" smtClean="0"/>
              <a:t>	exit();</a:t>
            </a:r>
          </a:p>
          <a:p>
            <a:pPr>
              <a:buNone/>
            </a:pPr>
            <a:r>
              <a:rPr lang="en-US" b="1" dirty="0" smtClean="0"/>
              <a:t>	}</a:t>
            </a:r>
          </a:p>
          <a:p>
            <a:pPr>
              <a:buNone/>
            </a:pPr>
            <a:r>
              <a:rPr lang="en-US" b="1" dirty="0" smtClean="0"/>
              <a:t>		if(M!=N)</a:t>
            </a:r>
          </a:p>
          <a:p>
            <a:pPr>
              <a:buNone/>
            </a:pPr>
            <a:r>
              <a:rPr lang="en-US" b="1" dirty="0" smtClean="0"/>
              <a:t>		{</a:t>
            </a:r>
          </a:p>
          <a:p>
            <a:pPr>
              <a:buNone/>
            </a:pPr>
            <a:r>
              <a:rPr lang="en-US" b="1" dirty="0" smtClean="0"/>
              <a:t>		printf("Not square matrix.\n");</a:t>
            </a:r>
          </a:p>
          <a:p>
            <a:pPr>
              <a:buNone/>
            </a:pPr>
            <a:r>
              <a:rPr lang="en-US" b="1" dirty="0" smtClean="0"/>
              <a:t>		getch();</a:t>
            </a:r>
          </a:p>
          <a:p>
            <a:pPr>
              <a:buNone/>
            </a:pPr>
            <a:r>
              <a:rPr lang="en-US" b="1" dirty="0" smtClean="0"/>
              <a:t>		exit();</a:t>
            </a:r>
          </a:p>
          <a:p>
            <a:pPr>
              <a:buNone/>
            </a:pPr>
            <a:r>
              <a:rPr lang="en-US" b="1" dirty="0" smtClean="0"/>
              <a:t>		}</a:t>
            </a:r>
          </a:p>
          <a:p>
            <a:pPr>
              <a:buNone/>
            </a:pPr>
            <a:endParaRPr lang="en-US"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spTree>
  </p:cSld>
  <p:clrMapOvr>
    <a:masterClrMapping/>
  </p:clrMapOvr>
  <p:transition spd="slow">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943600"/>
          </a:xfrm>
        </p:spPr>
        <p:txBody>
          <a:bodyPr>
            <a:noAutofit/>
          </a:bodyPr>
          <a:lstStyle/>
          <a:p>
            <a:pPr>
              <a:buNone/>
            </a:pPr>
            <a:r>
              <a:rPr lang="en-US" sz="1800" b="1" dirty="0" smtClean="0"/>
              <a:t>printf("\nEnter the elements of matrix:\t");</a:t>
            </a:r>
          </a:p>
          <a:p>
            <a:pPr>
              <a:buNone/>
            </a:pPr>
            <a:r>
              <a:rPr lang="en-US" sz="1800" b="1" dirty="0" smtClean="0"/>
              <a:t>for(i=0;i&lt;M;i++)</a:t>
            </a:r>
          </a:p>
          <a:p>
            <a:pPr>
              <a:buNone/>
            </a:pPr>
            <a:r>
              <a:rPr lang="en-US" sz="1800" b="1" dirty="0" smtClean="0"/>
              <a:t>	{</a:t>
            </a:r>
          </a:p>
          <a:p>
            <a:pPr>
              <a:buNone/>
            </a:pPr>
            <a:r>
              <a:rPr lang="en-US" sz="1800" b="1" dirty="0" smtClean="0"/>
              <a:t>	for(j=0;j&lt;N;j++)</a:t>
            </a:r>
          </a:p>
          <a:p>
            <a:pPr>
              <a:buNone/>
            </a:pPr>
            <a:r>
              <a:rPr lang="en-US" sz="1800" b="1" dirty="0" smtClean="0"/>
              <a:t>		{</a:t>
            </a:r>
          </a:p>
          <a:p>
            <a:pPr>
              <a:buNone/>
            </a:pPr>
            <a:r>
              <a:rPr lang="en-US" sz="1800" b="1" dirty="0" smtClean="0"/>
              <a:t>		scanf("%d",&amp;matrix[i][j]);</a:t>
            </a:r>
          </a:p>
          <a:p>
            <a:pPr>
              <a:buNone/>
            </a:pPr>
            <a:r>
              <a:rPr lang="en-US" sz="1800" b="1" dirty="0" smtClean="0"/>
              <a:t>		}</a:t>
            </a:r>
          </a:p>
          <a:p>
            <a:pPr>
              <a:buNone/>
            </a:pPr>
            <a:r>
              <a:rPr lang="en-US" sz="1800" b="1" dirty="0" smtClean="0"/>
              <a:t>	}</a:t>
            </a:r>
          </a:p>
          <a:p>
            <a:pPr>
              <a:buNone/>
            </a:pPr>
            <a:r>
              <a:rPr lang="en-US" sz="1800" b="1" dirty="0" smtClean="0"/>
              <a:t>printf("\nThe matrix is:\n");</a:t>
            </a:r>
          </a:p>
          <a:p>
            <a:pPr>
              <a:buNone/>
            </a:pPr>
            <a:r>
              <a:rPr lang="en-US" sz="1800" b="1" dirty="0" smtClean="0"/>
              <a:t>for(i=0;i&lt;M;i++)</a:t>
            </a:r>
          </a:p>
          <a:p>
            <a:pPr>
              <a:buNone/>
            </a:pPr>
            <a:r>
              <a:rPr lang="en-US" sz="1800" b="1" dirty="0" smtClean="0"/>
              <a:t>	{</a:t>
            </a:r>
          </a:p>
          <a:p>
            <a:pPr>
              <a:buNone/>
            </a:pPr>
            <a:r>
              <a:rPr lang="en-US" sz="1800" b="1" dirty="0" smtClean="0"/>
              <a:t>	for(j=0;j&lt;N;j++)</a:t>
            </a:r>
          </a:p>
          <a:p>
            <a:pPr>
              <a:buNone/>
            </a:pPr>
            <a:r>
              <a:rPr lang="en-US" sz="1800" b="1" dirty="0" smtClean="0"/>
              <a:t>		{</a:t>
            </a:r>
          </a:p>
          <a:p>
            <a:pPr>
              <a:buNone/>
            </a:pPr>
            <a:r>
              <a:rPr lang="en-US" sz="1800" b="1" dirty="0" smtClean="0"/>
              <a:t>		printf("%d\t",matrix[i][j]);</a:t>
            </a:r>
          </a:p>
          <a:p>
            <a:pPr>
              <a:buNone/>
            </a:pPr>
            <a:r>
              <a:rPr lang="en-US" sz="1800" b="1" dirty="0" smtClean="0"/>
              <a:t>		}</a:t>
            </a:r>
          </a:p>
          <a:p>
            <a:pPr>
              <a:buNone/>
            </a:pPr>
            <a:r>
              <a:rPr lang="en-US" sz="1800" b="1" dirty="0" smtClean="0"/>
              <a:t>	printf("\n");</a:t>
            </a:r>
          </a:p>
          <a:p>
            <a:pPr>
              <a:buNone/>
            </a:pPr>
            <a:r>
              <a:rPr lang="en-US" sz="1800" b="1" dirty="0" smtClean="0"/>
              <a:t>	}</a:t>
            </a:r>
          </a:p>
          <a:p>
            <a:pPr>
              <a:buNone/>
            </a:pPr>
            <a:endParaRPr lang="en-US" sz="1800" b="1" dirty="0" smtClean="0"/>
          </a:p>
          <a:p>
            <a:pPr>
              <a:buNone/>
            </a:pPr>
            <a:endParaRPr lang="en-US" sz="1800" b="1" dirty="0" smtClean="0"/>
          </a:p>
          <a:p>
            <a:pPr>
              <a:buNone/>
            </a:pPr>
            <a:endParaRPr lang="en-US" sz="18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38</a:t>
            </a:fld>
            <a:endParaRPr lang="en-US" dirty="0"/>
          </a:p>
        </p:txBody>
      </p:sp>
    </p:spTree>
  </p:cSld>
  <p:clrMapOvr>
    <a:masterClrMapping/>
  </p:clrMapOvr>
  <p:transition spd="slow">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533400"/>
            <a:ext cx="8229600" cy="5638800"/>
          </a:xfrm>
        </p:spPr>
        <p:txBody>
          <a:bodyPr>
            <a:noAutofit/>
          </a:bodyPr>
          <a:lstStyle/>
          <a:p>
            <a:pPr>
              <a:buNone/>
            </a:pPr>
            <a:r>
              <a:rPr lang="en-US" sz="1800" b="1" dirty="0" smtClean="0"/>
              <a:t>for(i=0;i&lt;M;i++)</a:t>
            </a:r>
          </a:p>
          <a:p>
            <a:pPr>
              <a:buNone/>
            </a:pPr>
            <a:r>
              <a:rPr lang="en-US" sz="1800" b="1" dirty="0" smtClean="0"/>
              <a:t>	{</a:t>
            </a:r>
          </a:p>
          <a:p>
            <a:pPr>
              <a:buNone/>
            </a:pPr>
            <a:r>
              <a:rPr lang="en-US" sz="1800" b="1" dirty="0" smtClean="0"/>
              <a:t>	for(j=0;j&lt;N;j++)</a:t>
            </a:r>
          </a:p>
          <a:p>
            <a:pPr>
              <a:buNone/>
            </a:pPr>
            <a:r>
              <a:rPr lang="en-US" sz="1800" b="1" dirty="0" smtClean="0"/>
              <a:t>		{</a:t>
            </a:r>
          </a:p>
          <a:p>
            <a:pPr>
              <a:buNone/>
            </a:pPr>
            <a:r>
              <a:rPr lang="en-US" sz="1800" b="1" dirty="0" smtClean="0"/>
              <a:t>		if(i==j)</a:t>
            </a:r>
          </a:p>
          <a:p>
            <a:pPr>
              <a:buNone/>
            </a:pPr>
            <a:r>
              <a:rPr lang="en-US" sz="1800" b="1" dirty="0" smtClean="0"/>
              <a:t>		sum = sum + matrix[i][j]*matrix[i][j];</a:t>
            </a:r>
          </a:p>
          <a:p>
            <a:pPr>
              <a:buNone/>
            </a:pPr>
            <a:r>
              <a:rPr lang="en-US" sz="1800" b="1" dirty="0" smtClean="0"/>
              <a:t>		}</a:t>
            </a:r>
          </a:p>
          <a:p>
            <a:pPr>
              <a:buNone/>
            </a:pPr>
            <a:r>
              <a:rPr lang="en-US" sz="1800" b="1" dirty="0" smtClean="0"/>
              <a:t>	}</a:t>
            </a:r>
          </a:p>
          <a:p>
            <a:pPr>
              <a:buNone/>
            </a:pPr>
            <a:r>
              <a:rPr lang="en-US" sz="1800" b="1" dirty="0" smtClean="0"/>
              <a:t>printf("\nThe sum of squares of elements on a diagonal is:%d", sum);</a:t>
            </a:r>
          </a:p>
          <a:p>
            <a:pPr>
              <a:buNone/>
            </a:pPr>
            <a:r>
              <a:rPr lang="en-US" sz="1800" b="1" dirty="0" smtClean="0"/>
              <a:t>getch();</a:t>
            </a:r>
          </a:p>
          <a:p>
            <a:pPr>
              <a:buNone/>
            </a:pPr>
            <a:r>
              <a:rPr lang="en-US" sz="1800" b="1"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Tree>
  </p:cSld>
  <p:clrMapOvr>
    <a:masterClrMapping/>
  </p:clrMapOvr>
  <p:transition spd="slow">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457200"/>
            <a:ext cx="8229600" cy="5550091"/>
          </a:xfrm>
        </p:spPr>
        <p:txBody>
          <a:bodyPr/>
          <a:lstStyle/>
          <a:p>
            <a:pPr>
              <a:buNone/>
            </a:pP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The most important property of an array is that its elements are stored in contiguous memory locations. </a:t>
            </a:r>
          </a:p>
          <a:p>
            <a:pPr>
              <a:buNone/>
            </a:pP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E.g.</a:t>
            </a:r>
          </a:p>
          <a:p>
            <a:pPr>
              <a:buNone/>
            </a:pPr>
            <a:r>
              <a:rPr lang="en-US" sz="28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int num[5];</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dirty="0"/>
          </a:p>
        </p:txBody>
      </p:sp>
      <p:graphicFrame>
        <p:nvGraphicFramePr>
          <p:cNvPr id="8" name="Table 7"/>
          <p:cNvGraphicFramePr>
            <a:graphicFrameLocks noGrp="1"/>
          </p:cNvGraphicFramePr>
          <p:nvPr/>
        </p:nvGraphicFramePr>
        <p:xfrm>
          <a:off x="1524000" y="3073400"/>
          <a:ext cx="6096000" cy="1422400"/>
        </p:xfrm>
        <a:graphic>
          <a:graphicData uri="http://schemas.openxmlformats.org/drawingml/2006/table">
            <a:tbl>
              <a:tblPr firstRow="1" bandRow="1">
                <a:tableStyleId>{5C22544A-7EE6-4342-B048-85BDC9FD1C3A}</a:tableStyleId>
              </a:tblPr>
              <a:tblGrid>
                <a:gridCol w="1219200"/>
                <a:gridCol w="1219200"/>
                <a:gridCol w="1219200"/>
                <a:gridCol w="1219200"/>
                <a:gridCol w="1219200"/>
              </a:tblGrid>
              <a:tr h="1422400">
                <a:tc>
                  <a:txBody>
                    <a:bodyPr/>
                    <a:lstStyle/>
                    <a:p>
                      <a:r>
                        <a:rPr lang="en-US" dirty="0" smtClean="0">
                          <a:solidFill>
                            <a:srgbClr val="FFFF00"/>
                          </a:solidFill>
                        </a:rPr>
                        <a:t>1</a:t>
                      </a:r>
                      <a:r>
                        <a:rPr lang="en-US" baseline="30000" dirty="0" smtClean="0">
                          <a:solidFill>
                            <a:srgbClr val="FFFF00"/>
                          </a:solidFill>
                        </a:rPr>
                        <a:t>st</a:t>
                      </a:r>
                      <a:r>
                        <a:rPr lang="en-US" dirty="0" smtClean="0">
                          <a:solidFill>
                            <a:srgbClr val="FFFF00"/>
                          </a:solidFill>
                        </a:rPr>
                        <a:t> element</a:t>
                      </a:r>
                    </a:p>
                    <a:p>
                      <a:endParaRPr lang="en-US" dirty="0" smtClean="0">
                        <a:solidFill>
                          <a:srgbClr val="FFFF00"/>
                        </a:solidFill>
                      </a:endParaRPr>
                    </a:p>
                    <a:p>
                      <a:r>
                        <a:rPr lang="en-US" dirty="0" smtClean="0">
                          <a:solidFill>
                            <a:srgbClr val="FFFF00"/>
                          </a:solidFill>
                        </a:rPr>
                        <a:t>num[0]</a:t>
                      </a:r>
                      <a:endParaRPr lang="en-US" dirty="0">
                        <a:solidFill>
                          <a:srgbClr val="FFFF00"/>
                        </a:solidFill>
                      </a:endParaRPr>
                    </a:p>
                  </a:txBody>
                  <a:tcPr/>
                </a:tc>
                <a:tc>
                  <a:txBody>
                    <a:bodyPr/>
                    <a:lstStyle/>
                    <a:p>
                      <a:r>
                        <a:rPr lang="en-US" dirty="0" smtClean="0">
                          <a:solidFill>
                            <a:srgbClr val="FFFF00"/>
                          </a:solidFill>
                        </a:rPr>
                        <a:t>2</a:t>
                      </a:r>
                      <a:r>
                        <a:rPr lang="en-US" baseline="30000" dirty="0" smtClean="0">
                          <a:solidFill>
                            <a:srgbClr val="FFFF00"/>
                          </a:solidFill>
                        </a:rPr>
                        <a:t>nd</a:t>
                      </a:r>
                      <a:r>
                        <a:rPr lang="en-US" dirty="0" smtClean="0">
                          <a:solidFill>
                            <a:srgbClr val="FFFF00"/>
                          </a:solidFill>
                        </a:rPr>
                        <a:t> element</a:t>
                      </a:r>
                    </a:p>
                    <a:p>
                      <a:endParaRPr lang="en-US" dirty="0" smtClean="0">
                        <a:solidFill>
                          <a:srgbClr val="FFFF00"/>
                        </a:solidFill>
                      </a:endParaRPr>
                    </a:p>
                    <a:p>
                      <a:r>
                        <a:rPr lang="en-US" dirty="0" smtClean="0">
                          <a:solidFill>
                            <a:srgbClr val="FFFF00"/>
                          </a:solidFill>
                        </a:rPr>
                        <a:t>num[1]</a:t>
                      </a:r>
                      <a:endParaRPr lang="en-US" dirty="0">
                        <a:solidFill>
                          <a:srgbClr val="FFFF00"/>
                        </a:solidFill>
                      </a:endParaRPr>
                    </a:p>
                  </a:txBody>
                  <a:tcPr/>
                </a:tc>
                <a:tc>
                  <a:txBody>
                    <a:bodyPr/>
                    <a:lstStyle/>
                    <a:p>
                      <a:r>
                        <a:rPr lang="en-US" dirty="0" smtClean="0">
                          <a:solidFill>
                            <a:srgbClr val="FFFF00"/>
                          </a:solidFill>
                        </a:rPr>
                        <a:t>3</a:t>
                      </a:r>
                      <a:r>
                        <a:rPr lang="en-US" baseline="30000" dirty="0" smtClean="0">
                          <a:solidFill>
                            <a:srgbClr val="FFFF00"/>
                          </a:solidFill>
                        </a:rPr>
                        <a:t>rd</a:t>
                      </a:r>
                      <a:r>
                        <a:rPr lang="en-US" dirty="0" smtClean="0">
                          <a:solidFill>
                            <a:srgbClr val="FFFF00"/>
                          </a:solidFill>
                        </a:rPr>
                        <a:t> element</a:t>
                      </a:r>
                    </a:p>
                    <a:p>
                      <a:endParaRPr lang="en-US" dirty="0" smtClean="0">
                        <a:solidFill>
                          <a:srgbClr val="FFFF00"/>
                        </a:solidFill>
                      </a:endParaRPr>
                    </a:p>
                    <a:p>
                      <a:r>
                        <a:rPr lang="en-US" dirty="0" smtClean="0">
                          <a:solidFill>
                            <a:srgbClr val="FFFF00"/>
                          </a:solidFill>
                        </a:rPr>
                        <a:t>num[2]</a:t>
                      </a:r>
                      <a:endParaRPr lang="en-US" dirty="0">
                        <a:solidFill>
                          <a:srgbClr val="FFFF00"/>
                        </a:solidFill>
                      </a:endParaRPr>
                    </a:p>
                  </a:txBody>
                  <a:tcPr/>
                </a:tc>
                <a:tc>
                  <a:txBody>
                    <a:bodyPr/>
                    <a:lstStyle/>
                    <a:p>
                      <a:r>
                        <a:rPr lang="en-US" dirty="0" smtClean="0">
                          <a:solidFill>
                            <a:srgbClr val="FFFF00"/>
                          </a:solidFill>
                        </a:rPr>
                        <a:t>4</a:t>
                      </a:r>
                      <a:r>
                        <a:rPr lang="en-US" baseline="30000" dirty="0" smtClean="0">
                          <a:solidFill>
                            <a:srgbClr val="FFFF00"/>
                          </a:solidFill>
                        </a:rPr>
                        <a:t>th</a:t>
                      </a:r>
                      <a:r>
                        <a:rPr lang="en-US" dirty="0" smtClean="0">
                          <a:solidFill>
                            <a:srgbClr val="FFFF00"/>
                          </a:solidFill>
                        </a:rPr>
                        <a:t> element</a:t>
                      </a:r>
                    </a:p>
                    <a:p>
                      <a:endParaRPr lang="en-US" dirty="0" smtClean="0">
                        <a:solidFill>
                          <a:srgbClr val="FFFF00"/>
                        </a:solidFill>
                      </a:endParaRPr>
                    </a:p>
                    <a:p>
                      <a:r>
                        <a:rPr lang="en-US" dirty="0" smtClean="0">
                          <a:solidFill>
                            <a:srgbClr val="FFFF00"/>
                          </a:solidFill>
                        </a:rPr>
                        <a:t>num[3]</a:t>
                      </a:r>
                      <a:endParaRPr lang="en-US" dirty="0">
                        <a:solidFill>
                          <a:srgbClr val="FFFF00"/>
                        </a:solidFill>
                      </a:endParaRPr>
                    </a:p>
                  </a:txBody>
                  <a:tcPr/>
                </a:tc>
                <a:tc>
                  <a:txBody>
                    <a:bodyPr/>
                    <a:lstStyle/>
                    <a:p>
                      <a:r>
                        <a:rPr lang="en-US" dirty="0" smtClean="0">
                          <a:solidFill>
                            <a:srgbClr val="FFFF00"/>
                          </a:solidFill>
                        </a:rPr>
                        <a:t>5</a:t>
                      </a:r>
                      <a:r>
                        <a:rPr lang="en-US" baseline="30000" dirty="0" smtClean="0">
                          <a:solidFill>
                            <a:srgbClr val="FFFF00"/>
                          </a:solidFill>
                        </a:rPr>
                        <a:t>th</a:t>
                      </a:r>
                      <a:r>
                        <a:rPr lang="en-US" dirty="0" smtClean="0">
                          <a:solidFill>
                            <a:srgbClr val="FFFF00"/>
                          </a:solidFill>
                        </a:rPr>
                        <a:t> element</a:t>
                      </a:r>
                    </a:p>
                    <a:p>
                      <a:endParaRPr lang="en-US" dirty="0" smtClean="0">
                        <a:solidFill>
                          <a:srgbClr val="FFFF00"/>
                        </a:solidFill>
                      </a:endParaRPr>
                    </a:p>
                    <a:p>
                      <a:r>
                        <a:rPr lang="en-US" dirty="0" smtClean="0">
                          <a:solidFill>
                            <a:srgbClr val="FFFF00"/>
                          </a:solidFill>
                        </a:rPr>
                        <a:t>num[4]</a:t>
                      </a:r>
                      <a:endParaRPr lang="en-US" dirty="0">
                        <a:solidFill>
                          <a:srgbClr val="FFFF00"/>
                        </a:solidFill>
                      </a:endParaRPr>
                    </a:p>
                  </a:txBody>
                  <a:tcPr/>
                </a:tc>
              </a:tr>
            </a:tbl>
          </a:graphicData>
        </a:graphic>
      </p:graphicFrame>
      <p:sp>
        <p:nvSpPr>
          <p:cNvPr id="9" name="Rectangle 8"/>
          <p:cNvSpPr/>
          <p:nvPr/>
        </p:nvSpPr>
        <p:spPr>
          <a:xfrm>
            <a:off x="1676400" y="4572000"/>
            <a:ext cx="5843266" cy="40011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2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1001     1003       1005      1007        1009</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10" name="Rectangle 9"/>
          <p:cNvSpPr/>
          <p:nvPr/>
        </p:nvSpPr>
        <p:spPr>
          <a:xfrm>
            <a:off x="152400" y="4552890"/>
            <a:ext cx="1241044" cy="400110"/>
          </a:xfrm>
          <a:prstGeom prst="rect">
            <a:avLst/>
          </a:prstGeom>
          <a:noFill/>
        </p:spPr>
        <p:txBody>
          <a:bodyPr wrap="none" lIns="91440" tIns="45720" rIns="91440" bIns="45720">
            <a:spAutoFit/>
          </a:bodyPr>
          <a:lstStyle/>
          <a:p>
            <a:pPr algn="ctr"/>
            <a:r>
              <a:rPr lang="en-US" sz="20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Address</a:t>
            </a:r>
            <a:endParaRPr lang="en-US" sz="20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cxnSp>
        <p:nvCxnSpPr>
          <p:cNvPr id="14" name="Straight Arrow Connector 13"/>
          <p:cNvCxnSpPr/>
          <p:nvPr/>
        </p:nvCxnSpPr>
        <p:spPr>
          <a:xfrm>
            <a:off x="1524000" y="5029200"/>
            <a:ext cx="1219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661056" y="5172670"/>
            <a:ext cx="1002197" cy="369332"/>
          </a:xfrm>
          <a:prstGeom prst="rect">
            <a:avLst/>
          </a:prstGeom>
          <a:noFill/>
        </p:spPr>
        <p:txBody>
          <a:bodyPr wrap="none" lIns="91440" tIns="45720" rIns="91440" bIns="45720">
            <a:spAutoFit/>
          </a:bodyPr>
          <a:lstStyle/>
          <a:p>
            <a:pPr algn="ctr"/>
            <a:r>
              <a:rPr 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 bytes</a:t>
            </a:r>
            <a:endParaRPr lang="en-US"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cxnSp>
        <p:nvCxnSpPr>
          <p:cNvPr id="13" name="Straight Arrow Connector 12"/>
          <p:cNvCxnSpPr/>
          <p:nvPr/>
        </p:nvCxnSpPr>
        <p:spPr>
          <a:xfrm>
            <a:off x="2743200" y="5029200"/>
            <a:ext cx="1219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2884003" y="5181600"/>
            <a:ext cx="1002197" cy="369332"/>
          </a:xfrm>
          <a:prstGeom prst="rect">
            <a:avLst/>
          </a:prstGeom>
          <a:noFill/>
        </p:spPr>
        <p:txBody>
          <a:bodyPr wrap="none" lIns="91440" tIns="45720" rIns="91440" bIns="45720">
            <a:spAutoFit/>
          </a:bodyPr>
          <a:lstStyle/>
          <a:p>
            <a:pPr algn="ctr"/>
            <a:r>
              <a:rPr lang="en-US"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 bytes</a:t>
            </a:r>
            <a:endParaRPr lang="en-US"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2000" fill="hold"/>
                                        <p:tgtEl>
                                          <p:spTgt spid="14"/>
                                        </p:tgtEl>
                                        <p:attrNameLst>
                                          <p:attrName>ppt_x</p:attrName>
                                        </p:attrNameLst>
                                      </p:cBhvr>
                                      <p:tavLst>
                                        <p:tav tm="0">
                                          <p:val>
                                            <p:strVal val="#ppt_x"/>
                                          </p:val>
                                        </p:tav>
                                        <p:tav tm="100000">
                                          <p:val>
                                            <p:strVal val="#ppt_x"/>
                                          </p:val>
                                        </p:tav>
                                      </p:tavLst>
                                    </p:anim>
                                    <p:anim calcmode="lin" valueType="num">
                                      <p:cBhvr additive="base">
                                        <p:cTn id="8"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8" presetClass="entr" presetSubtype="16"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diamond(in)">
                                      <p:cBhvr>
                                        <p:cTn id="13" dur="2000"/>
                                        <p:tgtEl>
                                          <p:spTgt spid="1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additive="base">
                                        <p:cTn id="18" dur="2000" fill="hold"/>
                                        <p:tgtEl>
                                          <p:spTgt spid="13"/>
                                        </p:tgtEl>
                                        <p:attrNameLst>
                                          <p:attrName>ppt_x</p:attrName>
                                        </p:attrNameLst>
                                      </p:cBhvr>
                                      <p:tavLst>
                                        <p:tav tm="0">
                                          <p:val>
                                            <p:strVal val="#ppt_x"/>
                                          </p:val>
                                        </p:tav>
                                        <p:tav tm="100000">
                                          <p:val>
                                            <p:strVal val="#ppt_x"/>
                                          </p:val>
                                        </p:tav>
                                      </p:tavLst>
                                    </p:anim>
                                    <p:anim calcmode="lin" valueType="num">
                                      <p:cBhvr additive="base">
                                        <p:cTn id="19"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8" presetClass="entr" presetSubtype="16" fill="hold" grpId="0" nodeType="click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diamond(in)">
                                      <p:cBhvr>
                                        <p:cTn id="24" dur="20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6"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458200" cy="5854891"/>
          </a:xfrm>
        </p:spPr>
        <p:txBody>
          <a:bodyPr>
            <a:normAutofit fontScale="92500" lnSpcReduction="10000"/>
          </a:bodyPr>
          <a:lstStyle/>
          <a:p>
            <a:pPr algn="just">
              <a:buNone/>
            </a:pPr>
            <a:r>
              <a:rPr lang="en-US" sz="2000" b="1" dirty="0" smtClean="0"/>
              <a:t>/*Program to compute the product of two matrices if possible*/</a:t>
            </a:r>
          </a:p>
          <a:p>
            <a:pPr>
              <a:buNone/>
            </a:pPr>
            <a:r>
              <a:rPr lang="en-US" sz="2000" b="1" dirty="0" smtClean="0"/>
              <a:t>#include &lt;stdio.h&gt;</a:t>
            </a:r>
          </a:p>
          <a:p>
            <a:pPr>
              <a:buNone/>
            </a:pPr>
            <a:r>
              <a:rPr lang="en-US" sz="2000" b="1" dirty="0" smtClean="0"/>
              <a:t>#include &lt;conio.h&gt;</a:t>
            </a:r>
          </a:p>
          <a:p>
            <a:pPr>
              <a:buNone/>
            </a:pPr>
            <a:r>
              <a:rPr lang="en-US" sz="2000" b="1" dirty="0" smtClean="0"/>
              <a:t>void main()</a:t>
            </a:r>
          </a:p>
          <a:p>
            <a:pPr>
              <a:buNone/>
            </a:pPr>
            <a:r>
              <a:rPr lang="en-US" sz="2000" b="1" dirty="0" smtClean="0"/>
              <a:t>{</a:t>
            </a:r>
          </a:p>
          <a:p>
            <a:pPr>
              <a:buNone/>
            </a:pPr>
            <a:r>
              <a:rPr lang="fr-FR" sz="2000" b="1" dirty="0" smtClean="0"/>
              <a:t>int matrix1[10][10],matrix2[10][10],i,j,k,product[10][10],M,N,P,Q;</a:t>
            </a:r>
          </a:p>
          <a:p>
            <a:pPr>
              <a:buNone/>
            </a:pPr>
            <a:r>
              <a:rPr lang="en-US" sz="2000" b="1" dirty="0" smtClean="0"/>
              <a:t>int row_mul_col=0;</a:t>
            </a:r>
          </a:p>
          <a:p>
            <a:pPr>
              <a:buNone/>
            </a:pPr>
            <a:r>
              <a:rPr lang="en-US" sz="2000" b="1" dirty="0" smtClean="0"/>
              <a:t>clrscr();</a:t>
            </a:r>
          </a:p>
          <a:p>
            <a:pPr>
              <a:buNone/>
            </a:pPr>
            <a:r>
              <a:rPr lang="en-US" sz="2000" b="1" dirty="0" smtClean="0"/>
              <a:t>printf("\nEnter order of first matrix (less than 10*10):\t");</a:t>
            </a:r>
          </a:p>
          <a:p>
            <a:pPr>
              <a:buNone/>
            </a:pPr>
            <a:r>
              <a:rPr lang="pt-BR" sz="2000" b="1" dirty="0" smtClean="0"/>
              <a:t>scanf("%d %d",&amp;M,&amp;N);</a:t>
            </a:r>
          </a:p>
          <a:p>
            <a:pPr>
              <a:buNone/>
            </a:pPr>
            <a:r>
              <a:rPr lang="en-US" sz="2000" b="1" dirty="0" smtClean="0"/>
              <a:t>printf("\nEnter order of second matrix (less than 10*10):\t");</a:t>
            </a:r>
          </a:p>
          <a:p>
            <a:pPr>
              <a:buNone/>
            </a:pPr>
            <a:r>
              <a:rPr lang="en-US" sz="2000" b="1" dirty="0" smtClean="0"/>
              <a:t>scanf("%d %d",&amp;P,&amp;Q);</a:t>
            </a:r>
          </a:p>
          <a:p>
            <a:pPr>
              <a:buNone/>
            </a:pPr>
            <a:r>
              <a:rPr lang="en-US" sz="2000" b="1" dirty="0" smtClean="0"/>
              <a:t>	if(N!=P)</a:t>
            </a:r>
          </a:p>
          <a:p>
            <a:pPr>
              <a:buNone/>
            </a:pPr>
            <a:r>
              <a:rPr lang="en-US" sz="2000" b="1" dirty="0" smtClean="0"/>
              <a:t>	{</a:t>
            </a:r>
          </a:p>
          <a:p>
            <a:pPr>
              <a:buNone/>
            </a:pPr>
            <a:r>
              <a:rPr lang="en-US" sz="2000" b="1" dirty="0" smtClean="0"/>
              <a:t>	printf("\nThe matrices are unsuitable for multiplication.\n");</a:t>
            </a:r>
          </a:p>
          <a:p>
            <a:pPr>
              <a:buNone/>
            </a:pPr>
            <a:r>
              <a:rPr lang="en-US" sz="2000" b="1" dirty="0" smtClean="0"/>
              <a:t>	getch();</a:t>
            </a:r>
          </a:p>
          <a:p>
            <a:pPr>
              <a:buNone/>
            </a:pPr>
            <a:r>
              <a:rPr lang="en-US" sz="2000" b="1" dirty="0" smtClean="0"/>
              <a:t>	exit();</a:t>
            </a:r>
          </a:p>
          <a:p>
            <a:pPr>
              <a:buNone/>
            </a:pPr>
            <a:r>
              <a:rPr lang="en-US" sz="2000" b="1" dirty="0" smtClean="0"/>
              <a:t>	}</a:t>
            </a:r>
          </a:p>
          <a:p>
            <a:pPr algn="just">
              <a:buNone/>
            </a:pP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40</a:t>
            </a:fld>
            <a:endParaRPr lang="en-US" dirty="0"/>
          </a:p>
        </p:txBody>
      </p:sp>
    </p:spTree>
  </p:cSld>
  <p:clrMapOvr>
    <a:masterClrMapping/>
  </p:clrMapOvr>
  <p:transition spd="slow">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458200" cy="5854891"/>
          </a:xfrm>
        </p:spPr>
        <p:txBody>
          <a:bodyPr>
            <a:normAutofit lnSpcReduction="10000"/>
          </a:bodyPr>
          <a:lstStyle/>
          <a:p>
            <a:pPr>
              <a:buNone/>
            </a:pPr>
            <a:r>
              <a:rPr lang="en-US" sz="2000" b="1" dirty="0" smtClean="0"/>
              <a:t>printf("\nEnter the elements of first matrix:\t");</a:t>
            </a:r>
          </a:p>
          <a:p>
            <a:pPr>
              <a:buNone/>
            </a:pPr>
            <a:r>
              <a:rPr lang="en-US" sz="2000" b="1" dirty="0" smtClean="0"/>
              <a:t>for(i=0;i&lt;M;i++)</a:t>
            </a:r>
          </a:p>
          <a:p>
            <a:pPr>
              <a:buNone/>
            </a:pPr>
            <a:r>
              <a:rPr lang="en-US" sz="2000" b="1" dirty="0" smtClean="0"/>
              <a:t>	{</a:t>
            </a:r>
          </a:p>
          <a:p>
            <a:pPr>
              <a:buNone/>
            </a:pPr>
            <a:r>
              <a:rPr lang="en-US" sz="2000" b="1" dirty="0" smtClean="0"/>
              <a:t>	for(j=0;j&lt;N;j++)</a:t>
            </a:r>
          </a:p>
          <a:p>
            <a:pPr>
              <a:buNone/>
            </a:pPr>
            <a:r>
              <a:rPr lang="en-US" sz="2000" b="1" dirty="0" smtClean="0"/>
              <a:t>		{</a:t>
            </a:r>
          </a:p>
          <a:p>
            <a:pPr>
              <a:buNone/>
            </a:pPr>
            <a:r>
              <a:rPr lang="en-US" sz="2000" b="1" dirty="0" smtClean="0"/>
              <a:t>		scanf("%d",&amp;matrix1[i][j]);</a:t>
            </a:r>
          </a:p>
          <a:p>
            <a:pPr>
              <a:buNone/>
            </a:pPr>
            <a:r>
              <a:rPr lang="en-US" sz="2000" b="1" dirty="0" smtClean="0"/>
              <a:t>		}</a:t>
            </a:r>
          </a:p>
          <a:p>
            <a:pPr>
              <a:buNone/>
            </a:pPr>
            <a:r>
              <a:rPr lang="en-US" sz="2000" b="1" dirty="0" smtClean="0"/>
              <a:t>	}</a:t>
            </a:r>
          </a:p>
          <a:p>
            <a:pPr>
              <a:buNone/>
            </a:pPr>
            <a:r>
              <a:rPr lang="en-US" sz="2000" b="1" dirty="0" smtClean="0"/>
              <a:t>printf("\nThe first matrix is:\n");</a:t>
            </a:r>
          </a:p>
          <a:p>
            <a:pPr>
              <a:buNone/>
            </a:pPr>
            <a:r>
              <a:rPr lang="en-US" sz="2000" b="1" dirty="0" smtClean="0"/>
              <a:t>for(i=0;i&lt;M;i++)</a:t>
            </a:r>
          </a:p>
          <a:p>
            <a:pPr>
              <a:buNone/>
            </a:pPr>
            <a:r>
              <a:rPr lang="en-US" sz="2000" b="1" dirty="0" smtClean="0"/>
              <a:t>	{</a:t>
            </a:r>
          </a:p>
          <a:p>
            <a:pPr>
              <a:buNone/>
            </a:pPr>
            <a:r>
              <a:rPr lang="en-US" sz="2000" b="1" dirty="0" smtClean="0"/>
              <a:t>	for(j=0;j&lt;N;j++)</a:t>
            </a:r>
          </a:p>
          <a:p>
            <a:pPr>
              <a:buNone/>
            </a:pPr>
            <a:r>
              <a:rPr lang="en-US" sz="2000" b="1" dirty="0" smtClean="0"/>
              <a:t>		{</a:t>
            </a:r>
          </a:p>
          <a:p>
            <a:pPr>
              <a:buNone/>
            </a:pPr>
            <a:r>
              <a:rPr lang="en-US" sz="2000" b="1" dirty="0" smtClean="0"/>
              <a:t>		printf("%d\t",matrix1[i][j]);</a:t>
            </a:r>
          </a:p>
          <a:p>
            <a:pPr>
              <a:buNone/>
            </a:pPr>
            <a:r>
              <a:rPr lang="en-US" sz="2000" b="1" dirty="0" smtClean="0"/>
              <a:t>		}</a:t>
            </a:r>
          </a:p>
          <a:p>
            <a:pPr>
              <a:buNone/>
            </a:pPr>
            <a:r>
              <a:rPr lang="en-US" sz="2000" b="1" dirty="0" smtClean="0"/>
              <a:t>	printf("\n");</a:t>
            </a:r>
          </a:p>
          <a:p>
            <a:pPr>
              <a:buNone/>
            </a:pPr>
            <a:r>
              <a:rPr lang="en-US" sz="2000" b="1" dirty="0" smtClean="0"/>
              <a:t>	}</a:t>
            </a:r>
          </a:p>
          <a:p>
            <a:pPr algn="just">
              <a:buNone/>
            </a:pP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41</a:t>
            </a:fld>
            <a:endParaRPr lang="en-US" dirty="0"/>
          </a:p>
        </p:txBody>
      </p:sp>
    </p:spTree>
  </p:cSld>
  <p:clrMapOvr>
    <a:masterClrMapping/>
  </p:clrMapOvr>
  <p:transition spd="slow">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458200" cy="5854891"/>
          </a:xfrm>
        </p:spPr>
        <p:txBody>
          <a:bodyPr>
            <a:normAutofit lnSpcReduction="10000"/>
          </a:bodyPr>
          <a:lstStyle/>
          <a:p>
            <a:pPr>
              <a:buNone/>
            </a:pPr>
            <a:r>
              <a:rPr lang="en-US" sz="2000" b="1" dirty="0" smtClean="0"/>
              <a:t>printf("\nEnter the elements of second matrix:\t");</a:t>
            </a:r>
          </a:p>
          <a:p>
            <a:pPr>
              <a:buNone/>
            </a:pPr>
            <a:r>
              <a:rPr lang="en-US" sz="2000" b="1" dirty="0" smtClean="0"/>
              <a:t>for(i=0;i&lt;P;i++)</a:t>
            </a:r>
          </a:p>
          <a:p>
            <a:pPr>
              <a:buNone/>
            </a:pPr>
            <a:r>
              <a:rPr lang="en-US" sz="2000" b="1" dirty="0" smtClean="0"/>
              <a:t>	{</a:t>
            </a:r>
          </a:p>
          <a:p>
            <a:pPr>
              <a:buNone/>
            </a:pPr>
            <a:r>
              <a:rPr lang="en-US" sz="2000" b="1" dirty="0" smtClean="0"/>
              <a:t>	for(j=0;j&lt;Q;j++)</a:t>
            </a:r>
          </a:p>
          <a:p>
            <a:pPr>
              <a:buNone/>
            </a:pPr>
            <a:r>
              <a:rPr lang="en-US" sz="2000" b="1" dirty="0" smtClean="0"/>
              <a:t>		{</a:t>
            </a:r>
          </a:p>
          <a:p>
            <a:pPr>
              <a:buNone/>
            </a:pPr>
            <a:r>
              <a:rPr lang="en-US" sz="2000" b="1" dirty="0" smtClean="0"/>
              <a:t>		scanf("%d",&amp;matrix2[i][j]);</a:t>
            </a:r>
          </a:p>
          <a:p>
            <a:pPr>
              <a:buNone/>
            </a:pPr>
            <a:r>
              <a:rPr lang="en-US" sz="2000" b="1" dirty="0" smtClean="0"/>
              <a:t>		}</a:t>
            </a:r>
          </a:p>
          <a:p>
            <a:pPr>
              <a:buNone/>
            </a:pPr>
            <a:r>
              <a:rPr lang="en-US" sz="2000" b="1" dirty="0" smtClean="0"/>
              <a:t>	}</a:t>
            </a:r>
          </a:p>
          <a:p>
            <a:pPr>
              <a:buNone/>
            </a:pPr>
            <a:r>
              <a:rPr lang="en-US" sz="2000" b="1" dirty="0" smtClean="0"/>
              <a:t>printf("\nThe second matrix is:\n");</a:t>
            </a:r>
          </a:p>
          <a:p>
            <a:pPr>
              <a:buNone/>
            </a:pPr>
            <a:r>
              <a:rPr lang="en-US" sz="2000" b="1" dirty="0" smtClean="0"/>
              <a:t>for(i=0;i&lt;P;i++)</a:t>
            </a:r>
          </a:p>
          <a:p>
            <a:pPr>
              <a:buNone/>
            </a:pPr>
            <a:r>
              <a:rPr lang="en-US" sz="2000" b="1" dirty="0" smtClean="0"/>
              <a:t>	{</a:t>
            </a:r>
          </a:p>
          <a:p>
            <a:pPr>
              <a:buNone/>
            </a:pPr>
            <a:r>
              <a:rPr lang="en-US" sz="2000" b="1" dirty="0" smtClean="0"/>
              <a:t>	for(j=0;j&lt;Q;j++)</a:t>
            </a:r>
          </a:p>
          <a:p>
            <a:pPr>
              <a:buNone/>
            </a:pPr>
            <a:r>
              <a:rPr lang="en-US" sz="2000" b="1" dirty="0" smtClean="0"/>
              <a:t>		{</a:t>
            </a:r>
          </a:p>
          <a:p>
            <a:pPr>
              <a:buNone/>
            </a:pPr>
            <a:r>
              <a:rPr lang="en-US" sz="2000" b="1" dirty="0" smtClean="0"/>
              <a:t>		printf("%d\t",matrix2[i][j]);</a:t>
            </a:r>
          </a:p>
          <a:p>
            <a:pPr>
              <a:buNone/>
            </a:pPr>
            <a:r>
              <a:rPr lang="en-US" sz="2000" b="1" dirty="0" smtClean="0"/>
              <a:t>		}</a:t>
            </a:r>
          </a:p>
          <a:p>
            <a:pPr>
              <a:buNone/>
            </a:pPr>
            <a:r>
              <a:rPr lang="en-US" sz="2000" b="1" dirty="0" smtClean="0"/>
              <a:t>	printf("\n");</a:t>
            </a:r>
          </a:p>
          <a:p>
            <a:pPr>
              <a:buNone/>
            </a:pPr>
            <a:r>
              <a:rPr lang="en-US" sz="2000" b="1" dirty="0" smtClean="0"/>
              <a:t>	}</a:t>
            </a:r>
          </a:p>
          <a:p>
            <a:pPr algn="just">
              <a:buNone/>
            </a:pP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42</a:t>
            </a:fld>
            <a:endParaRPr lang="en-US" dirty="0"/>
          </a:p>
        </p:txBody>
      </p:sp>
    </p:spTree>
  </p:cSld>
  <p:clrMapOvr>
    <a:masterClrMapping/>
  </p:clrMapOvr>
  <p:transition spd="slow">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458200" cy="6248400"/>
          </a:xfrm>
        </p:spPr>
        <p:txBody>
          <a:bodyPr>
            <a:normAutofit fontScale="70000" lnSpcReduction="20000"/>
          </a:bodyPr>
          <a:lstStyle/>
          <a:p>
            <a:pPr>
              <a:buNone/>
            </a:pPr>
            <a:r>
              <a:rPr lang="en-US" sz="2000" b="1" dirty="0" smtClean="0"/>
              <a:t>/*multiply two matrices*/</a:t>
            </a:r>
          </a:p>
          <a:p>
            <a:pPr>
              <a:buNone/>
            </a:pPr>
            <a:r>
              <a:rPr lang="en-US" sz="2000" b="1" dirty="0" smtClean="0"/>
              <a:t>for(i=0;i&lt;</a:t>
            </a:r>
            <a:r>
              <a:rPr lang="en-US" sz="2000" b="1" dirty="0" err="1" smtClean="0"/>
              <a:t>M;i</a:t>
            </a:r>
            <a:r>
              <a:rPr lang="en-US" sz="2000" b="1" dirty="0" smtClean="0"/>
              <a:t>++)		</a:t>
            </a:r>
            <a:r>
              <a:rPr lang="en-US" sz="2000" b="1" dirty="0" smtClean="0">
                <a:solidFill>
                  <a:srgbClr val="FF0000"/>
                </a:solidFill>
              </a:rPr>
              <a:t>//first row</a:t>
            </a:r>
          </a:p>
          <a:p>
            <a:pPr>
              <a:buNone/>
            </a:pPr>
            <a:r>
              <a:rPr lang="en-US" sz="2000" b="1" dirty="0" smtClean="0"/>
              <a:t>	{</a:t>
            </a:r>
          </a:p>
          <a:p>
            <a:pPr>
              <a:buNone/>
            </a:pPr>
            <a:r>
              <a:rPr lang="en-US" sz="2000" b="1" dirty="0" smtClean="0"/>
              <a:t>	for(j=0;j&lt;</a:t>
            </a:r>
            <a:r>
              <a:rPr lang="en-US" sz="2000" b="1" dirty="0" err="1" smtClean="0"/>
              <a:t>Q;j</a:t>
            </a:r>
            <a:r>
              <a:rPr lang="en-US" sz="2000" b="1" dirty="0" smtClean="0"/>
              <a:t>++)		</a:t>
            </a:r>
            <a:r>
              <a:rPr lang="en-US" sz="2000" b="1" dirty="0" smtClean="0">
                <a:solidFill>
                  <a:srgbClr val="FF0000"/>
                </a:solidFill>
              </a:rPr>
              <a:t>//second </a:t>
            </a:r>
            <a:r>
              <a:rPr lang="en-US" sz="2000" b="1" dirty="0" err="1" smtClean="0">
                <a:solidFill>
                  <a:srgbClr val="FF0000"/>
                </a:solidFill>
              </a:rPr>
              <a:t>col</a:t>
            </a:r>
            <a:endParaRPr lang="en-US" sz="2000" b="1" dirty="0" smtClean="0">
              <a:solidFill>
                <a:srgbClr val="FF0000"/>
              </a:solidFill>
            </a:endParaRPr>
          </a:p>
          <a:p>
            <a:pPr>
              <a:buNone/>
            </a:pPr>
            <a:r>
              <a:rPr lang="en-US" sz="2000" b="1" dirty="0" smtClean="0"/>
              <a:t>		{</a:t>
            </a:r>
          </a:p>
          <a:p>
            <a:pPr>
              <a:buNone/>
            </a:pPr>
            <a:r>
              <a:rPr lang="en-US" sz="2000" b="1" dirty="0" smtClean="0"/>
              <a:t>		for(k=0;k&lt;</a:t>
            </a:r>
            <a:r>
              <a:rPr lang="en-US" sz="2000" b="1" dirty="0" err="1" smtClean="0"/>
              <a:t>N;k</a:t>
            </a:r>
            <a:r>
              <a:rPr lang="en-US" sz="2000" b="1" dirty="0" smtClean="0"/>
              <a:t>++)	</a:t>
            </a:r>
            <a:r>
              <a:rPr lang="en-US" sz="2000" b="1" dirty="0" smtClean="0">
                <a:solidFill>
                  <a:srgbClr val="FF0000"/>
                </a:solidFill>
              </a:rPr>
              <a:t>//first </a:t>
            </a:r>
            <a:r>
              <a:rPr lang="en-US" sz="2000" b="1" dirty="0" err="1" smtClean="0">
                <a:solidFill>
                  <a:srgbClr val="FF0000"/>
                </a:solidFill>
              </a:rPr>
              <a:t>col</a:t>
            </a:r>
            <a:endParaRPr lang="en-US" sz="2000" b="1" dirty="0" smtClean="0">
              <a:solidFill>
                <a:srgbClr val="FF0000"/>
              </a:solidFill>
            </a:endParaRPr>
          </a:p>
          <a:p>
            <a:pPr>
              <a:buNone/>
            </a:pPr>
            <a:r>
              <a:rPr lang="en-US" sz="2000" b="1" dirty="0" smtClean="0"/>
              <a:t>			{</a:t>
            </a:r>
          </a:p>
          <a:p>
            <a:pPr>
              <a:buNone/>
            </a:pPr>
            <a:r>
              <a:rPr lang="it-IT" sz="2000" b="1" dirty="0" smtClean="0"/>
              <a:t>			row_mul_col += matrix1[i][k]*matrix2[k][j];</a:t>
            </a:r>
          </a:p>
          <a:p>
            <a:pPr>
              <a:buNone/>
            </a:pPr>
            <a:r>
              <a:rPr lang="en-US" sz="2000" b="1" dirty="0" smtClean="0"/>
              <a:t>			}</a:t>
            </a:r>
          </a:p>
          <a:p>
            <a:pPr>
              <a:buNone/>
            </a:pPr>
            <a:r>
              <a:rPr lang="en-US" sz="2000" b="1" dirty="0" smtClean="0"/>
              <a:t>			product[i][j]=row_mul_col;</a:t>
            </a:r>
          </a:p>
          <a:p>
            <a:pPr>
              <a:buNone/>
            </a:pPr>
            <a:r>
              <a:rPr lang="en-US" sz="2000" b="1" dirty="0" smtClean="0"/>
              <a:t>			row_mul_col=0;</a:t>
            </a:r>
          </a:p>
          <a:p>
            <a:pPr>
              <a:buNone/>
            </a:pPr>
            <a:r>
              <a:rPr lang="en-US" sz="2000" b="1" dirty="0" smtClean="0"/>
              <a:t>		}</a:t>
            </a:r>
          </a:p>
          <a:p>
            <a:pPr>
              <a:buNone/>
            </a:pPr>
            <a:r>
              <a:rPr lang="en-US" sz="2000" b="1" dirty="0" smtClean="0"/>
              <a:t>	}</a:t>
            </a:r>
          </a:p>
          <a:p>
            <a:pPr>
              <a:buNone/>
            </a:pPr>
            <a:endParaRPr lang="en-US" sz="2000" b="1" dirty="0" smtClean="0"/>
          </a:p>
          <a:p>
            <a:pPr>
              <a:buNone/>
            </a:pPr>
            <a:r>
              <a:rPr lang="en-US" sz="2000" b="1" dirty="0" smtClean="0"/>
              <a:t>printf("\nThe matrix after multiplication is:\n");</a:t>
            </a:r>
          </a:p>
          <a:p>
            <a:pPr>
              <a:buNone/>
            </a:pPr>
            <a:r>
              <a:rPr lang="en-US" sz="2000" b="1" dirty="0" smtClean="0"/>
              <a:t>for(i=0;i&lt;M;i++)</a:t>
            </a:r>
          </a:p>
          <a:p>
            <a:pPr>
              <a:buNone/>
            </a:pPr>
            <a:r>
              <a:rPr lang="en-US" sz="2000" b="1" dirty="0" smtClean="0"/>
              <a:t>	{</a:t>
            </a:r>
          </a:p>
          <a:p>
            <a:pPr>
              <a:buNone/>
            </a:pPr>
            <a:r>
              <a:rPr lang="en-US" sz="2000" b="1" dirty="0" smtClean="0"/>
              <a:t>	for(j=0;j&lt;Q;j++)</a:t>
            </a:r>
          </a:p>
          <a:p>
            <a:pPr>
              <a:buNone/>
            </a:pPr>
            <a:r>
              <a:rPr lang="en-US" sz="2000" b="1" dirty="0" smtClean="0"/>
              <a:t>		{</a:t>
            </a:r>
          </a:p>
          <a:p>
            <a:pPr>
              <a:buNone/>
            </a:pPr>
            <a:r>
              <a:rPr lang="en-US" sz="2000" b="1" dirty="0" smtClean="0"/>
              <a:t>		printf("%d\t",product[i][j]);</a:t>
            </a:r>
          </a:p>
          <a:p>
            <a:pPr>
              <a:buNone/>
            </a:pPr>
            <a:r>
              <a:rPr lang="en-US" sz="2000" b="1" dirty="0" smtClean="0"/>
              <a:t>		}</a:t>
            </a:r>
          </a:p>
          <a:p>
            <a:pPr>
              <a:buNone/>
            </a:pPr>
            <a:r>
              <a:rPr lang="en-US" sz="2000" b="1" dirty="0" smtClean="0"/>
              <a:t>	printf("\n");</a:t>
            </a:r>
          </a:p>
          <a:p>
            <a:pPr>
              <a:buNone/>
            </a:pPr>
            <a:r>
              <a:rPr lang="en-US" sz="2000" b="1" dirty="0" smtClean="0"/>
              <a:t>	}</a:t>
            </a:r>
          </a:p>
          <a:p>
            <a:pPr>
              <a:buNone/>
            </a:pPr>
            <a:endParaRPr lang="en-US" sz="2000" b="1" dirty="0" smtClean="0"/>
          </a:p>
          <a:p>
            <a:pPr>
              <a:buNone/>
            </a:pPr>
            <a:r>
              <a:rPr lang="en-US" sz="2000" b="1" dirty="0" smtClean="0"/>
              <a:t>getch();</a:t>
            </a:r>
          </a:p>
          <a:p>
            <a:pPr>
              <a:buNone/>
            </a:pPr>
            <a:r>
              <a:rPr lang="en-US" sz="2000" b="1" dirty="0" smtClean="0"/>
              <a:t>}</a:t>
            </a:r>
          </a:p>
          <a:p>
            <a:pPr algn="just">
              <a:buNone/>
            </a:pPr>
            <a:endParaRPr lang="en-US" sz="2000"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43</a:t>
            </a:fld>
            <a:endParaRPr lang="en-US" dirty="0"/>
          </a:p>
        </p:txBody>
      </p:sp>
    </p:spTree>
  </p:cSld>
  <p:clrMapOvr>
    <a:masterClrMapping/>
  </p:clrMapOvr>
  <p:transition spd="slow">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latin typeface="Times New Roman" pitchFamily="18" charset="0"/>
                <a:cs typeface="Times New Roman" pitchFamily="18" charset="0"/>
              </a:rPr>
              <a:t>Write a program that reads the elements of two matrices A</a:t>
            </a:r>
            <a:r>
              <a:rPr lang="en-US" baseline="-25000" dirty="0" smtClean="0">
                <a:latin typeface="Times New Roman" pitchFamily="18" charset="0"/>
                <a:cs typeface="Times New Roman" pitchFamily="18" charset="0"/>
              </a:rPr>
              <a:t>3*4</a:t>
            </a:r>
            <a:r>
              <a:rPr lang="en-US" dirty="0" smtClean="0">
                <a:latin typeface="Times New Roman" pitchFamily="18" charset="0"/>
                <a:cs typeface="Times New Roman" pitchFamily="18" charset="0"/>
              </a:rPr>
              <a:t> and B</a:t>
            </a:r>
            <a:r>
              <a:rPr lang="en-US" baseline="-25000" dirty="0" smtClean="0">
                <a:latin typeface="Times New Roman" pitchFamily="18" charset="0"/>
                <a:cs typeface="Times New Roman" pitchFamily="18" charset="0"/>
              </a:rPr>
              <a:t>4*3</a:t>
            </a:r>
            <a:r>
              <a:rPr lang="en-US" dirty="0" smtClean="0">
                <a:latin typeface="Times New Roman" pitchFamily="18" charset="0"/>
                <a:cs typeface="Times New Roman" pitchFamily="18" charset="0"/>
              </a:rPr>
              <a:t>, then verify B*A is not equal to A*B.</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44</a:t>
            </a:fld>
            <a:endParaRPr lang="en-US" dirty="0"/>
          </a:p>
        </p:txBody>
      </p:sp>
      <p:sp>
        <p:nvSpPr>
          <p:cNvPr id="5" name="Title 4"/>
          <p:cNvSpPr>
            <a:spLocks noGrp="1"/>
          </p:cNvSpPr>
          <p:nvPr>
            <p:ph type="title"/>
          </p:nvPr>
        </p:nvSpPr>
        <p:spPr/>
        <p:txBody>
          <a:bodyPr/>
          <a:lstStyle/>
          <a:p>
            <a:r>
              <a:rPr lang="en-US" dirty="0" smtClean="0"/>
              <a:t>Problem</a:t>
            </a:r>
            <a:endParaRPr lang="en-US" dirty="0"/>
          </a:p>
        </p:txBody>
      </p:sp>
    </p:spTree>
  </p:cSld>
  <p:clrMapOvr>
    <a:masterClrMapping/>
  </p:clrMapOvr>
  <p:transition spd="slow">
    <p:wipe dir="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88709"/>
            <a:ext cx="8991600" cy="6007291"/>
          </a:xfrm>
        </p:spPr>
        <p:txBody>
          <a:bodyPr numCol="2">
            <a:normAutofit fontScale="55000" lnSpcReduction="20000"/>
          </a:bodyPr>
          <a:lstStyle/>
          <a:p>
            <a:pPr>
              <a:buNone/>
            </a:pPr>
            <a:r>
              <a:rPr lang="en-US" b="1" dirty="0" smtClean="0">
                <a:latin typeface="Times New Roman" pitchFamily="18" charset="0"/>
                <a:cs typeface="Times New Roman" pitchFamily="18" charset="0"/>
              </a:rPr>
              <a:t>#define M 3</a:t>
            </a:r>
          </a:p>
          <a:p>
            <a:pPr>
              <a:buNone/>
            </a:pPr>
            <a:r>
              <a:rPr lang="en-US" b="1" dirty="0" smtClean="0">
                <a:latin typeface="Times New Roman" pitchFamily="18" charset="0"/>
                <a:cs typeface="Times New Roman" pitchFamily="18" charset="0"/>
              </a:rPr>
              <a:t>#define N 4</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pt-BR" b="1" dirty="0" smtClean="0">
                <a:latin typeface="Times New Roman" pitchFamily="18" charset="0"/>
                <a:cs typeface="Times New Roman" pitchFamily="18" charset="0"/>
              </a:rPr>
              <a:t>int A[M][N], B[N][M], AbyB[M][M], BbyA[N][N] ,row_mul_col=0;</a:t>
            </a:r>
          </a:p>
          <a:p>
            <a:pPr>
              <a:buNone/>
            </a:pPr>
            <a:r>
              <a:rPr lang="en-US" b="1" dirty="0" smtClean="0">
                <a:latin typeface="Times New Roman" pitchFamily="18" charset="0"/>
                <a:cs typeface="Times New Roman" pitchFamily="18" charset="0"/>
              </a:rPr>
              <a:t>int i, j, k;</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 Enter elements of matrix A of order %d*%d:",M,N);</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N;j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scanf("%d", &amp;A[i][j]);</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printf("\n Enter elements of matrix B of order %d*%d:",N,M);</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M;j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scanf("%d", &amp;B[i][j]);</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 </a:t>
            </a:r>
          </a:p>
          <a:p>
            <a:pPr>
              <a:buNone/>
            </a:pPr>
            <a:r>
              <a:rPr lang="en-US" b="1" dirty="0" smtClean="0">
                <a:latin typeface="Times New Roman" pitchFamily="18" charset="0"/>
                <a:cs typeface="Times New Roman" pitchFamily="18" charset="0"/>
              </a:rPr>
              <a:t>//Performing A*B</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M;j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for(k=0;k&lt;</a:t>
            </a:r>
            <a:r>
              <a:rPr lang="en-US" b="1" dirty="0" err="1" smtClean="0">
                <a:latin typeface="Times New Roman" pitchFamily="18" charset="0"/>
                <a:cs typeface="Times New Roman" pitchFamily="18" charset="0"/>
              </a:rPr>
              <a:t>N;k</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row_mul_col</a:t>
            </a:r>
            <a:r>
              <a:rPr lang="en-US" b="1" dirty="0" smtClean="0">
                <a:latin typeface="Times New Roman" pitchFamily="18" charset="0"/>
                <a:cs typeface="Times New Roman" pitchFamily="18" charset="0"/>
              </a:rPr>
              <a:t> = </a:t>
            </a:r>
            <a:r>
              <a:rPr lang="en-US" b="1" dirty="0" err="1" smtClean="0">
                <a:latin typeface="Times New Roman" pitchFamily="18" charset="0"/>
                <a:cs typeface="Times New Roman" pitchFamily="18" charset="0"/>
              </a:rPr>
              <a:t>row_mul_col</a:t>
            </a:r>
            <a:r>
              <a:rPr lang="en-US" b="1" dirty="0" smtClean="0">
                <a:latin typeface="Times New Roman" pitchFamily="18" charset="0"/>
                <a:cs typeface="Times New Roman" pitchFamily="18" charset="0"/>
              </a:rPr>
              <a:t> + A[i][k]*B[k][j];</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AbyB</a:t>
            </a:r>
            <a:r>
              <a:rPr lang="en-US" b="1" dirty="0" smtClean="0">
                <a:latin typeface="Times New Roman" pitchFamily="18" charset="0"/>
                <a:cs typeface="Times New Roman" pitchFamily="18" charset="0"/>
              </a:rPr>
              <a:t>[i][j] = </a:t>
            </a:r>
            <a:r>
              <a:rPr lang="en-US" b="1" dirty="0" err="1" smtClean="0">
                <a:latin typeface="Times New Roman" pitchFamily="18" charset="0"/>
                <a:cs typeface="Times New Roman" pitchFamily="18" charset="0"/>
              </a:rPr>
              <a:t>row_mul_col</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row_mul_col</a:t>
            </a:r>
            <a:r>
              <a:rPr lang="en-US" b="1" dirty="0" smtClean="0">
                <a:latin typeface="Times New Roman" pitchFamily="18" charset="0"/>
                <a:cs typeface="Times New Roman" pitchFamily="18" charset="0"/>
              </a:rPr>
              <a: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printf("\n Matrix A*B:\n");</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M;i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M;j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printf("%d\t", </a:t>
            </a:r>
            <a:r>
              <a:rPr lang="en-US" b="1" dirty="0" err="1" smtClean="0">
                <a:latin typeface="Times New Roman" pitchFamily="18" charset="0"/>
                <a:cs typeface="Times New Roman" pitchFamily="18" charset="0"/>
              </a:rPr>
              <a:t>AbyB</a:t>
            </a:r>
            <a:r>
              <a:rPr lang="en-US" b="1" dirty="0" smtClean="0">
                <a:latin typeface="Times New Roman" pitchFamily="18" charset="0"/>
                <a:cs typeface="Times New Roman" pitchFamily="18" charset="0"/>
              </a:rPr>
              <a:t>[i][j]);</a:t>
            </a:r>
          </a:p>
          <a:p>
            <a:pPr>
              <a:buNone/>
            </a:pPr>
            <a:r>
              <a:rPr lang="en-US" b="1" dirty="0" smtClean="0">
                <a:latin typeface="Times New Roman" pitchFamily="18" charset="0"/>
                <a:cs typeface="Times New Roman" pitchFamily="18" charset="0"/>
              </a:rPr>
              <a:t>	printf("\n");</a:t>
            </a:r>
          </a:p>
          <a:p>
            <a:pPr>
              <a:buNone/>
            </a:pPr>
            <a:r>
              <a:rPr lang="en-US"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45</a:t>
            </a:fld>
            <a:endParaRPr lang="en-US" dirty="0"/>
          </a:p>
        </p:txBody>
      </p:sp>
    </p:spTree>
  </p:cSld>
  <p:clrMapOvr>
    <a:masterClrMapping/>
  </p:clrMapOvr>
  <p:transition spd="slow">
    <p:wipe dir="r"/>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numCol="2">
            <a:normAutofit/>
          </a:bodyPr>
          <a:lstStyle/>
          <a:p>
            <a:pPr>
              <a:buNone/>
            </a:pPr>
            <a:r>
              <a:rPr lang="en-US" sz="2000" b="1" dirty="0" smtClean="0">
                <a:latin typeface="Times New Roman" pitchFamily="18" charset="0"/>
                <a:cs typeface="Times New Roman" pitchFamily="18" charset="0"/>
              </a:rPr>
              <a:t>//Performing B*A</a:t>
            </a:r>
          </a:p>
          <a:p>
            <a:pPr>
              <a:buNone/>
            </a:pPr>
            <a:r>
              <a:rPr lang="en-US" sz="2000" b="1" dirty="0" smtClean="0">
                <a:latin typeface="Times New Roman" pitchFamily="18" charset="0"/>
                <a:cs typeface="Times New Roman" pitchFamily="18" charset="0"/>
              </a:rPr>
              <a:t>for(i=0;i&lt;</a:t>
            </a:r>
            <a:r>
              <a:rPr lang="en-US" sz="2000" b="1" dirty="0" err="1" smtClean="0">
                <a:latin typeface="Times New Roman" pitchFamily="18" charset="0"/>
                <a:cs typeface="Times New Roman" pitchFamily="18" charset="0"/>
              </a:rPr>
              <a:t>N;i</a:t>
            </a:r>
            <a:r>
              <a:rPr lang="en-US" sz="2000" b="1" dirty="0" smtClean="0">
                <a:latin typeface="Times New Roman" pitchFamily="18" charset="0"/>
                <a:cs typeface="Times New Roman" pitchFamily="18" charset="0"/>
              </a:rPr>
              <a:t>++)</a:t>
            </a:r>
          </a:p>
          <a:p>
            <a:pPr>
              <a:buNone/>
            </a:pPr>
            <a:r>
              <a:rPr lang="en-US" sz="2000" b="1" dirty="0" smtClean="0">
                <a:latin typeface="Times New Roman" pitchFamily="18" charset="0"/>
                <a:cs typeface="Times New Roman" pitchFamily="18" charset="0"/>
              </a:rPr>
              <a:t>	{</a:t>
            </a:r>
          </a:p>
          <a:p>
            <a:pPr>
              <a:buNone/>
            </a:pPr>
            <a:r>
              <a:rPr lang="en-US" sz="2000" b="1" dirty="0" smtClean="0">
                <a:latin typeface="Times New Roman" pitchFamily="18" charset="0"/>
                <a:cs typeface="Times New Roman" pitchFamily="18" charset="0"/>
              </a:rPr>
              <a:t>	for(j=0;j&lt;</a:t>
            </a:r>
            <a:r>
              <a:rPr lang="en-US" sz="2000" b="1" dirty="0" err="1" smtClean="0">
                <a:latin typeface="Times New Roman" pitchFamily="18" charset="0"/>
                <a:cs typeface="Times New Roman" pitchFamily="18" charset="0"/>
              </a:rPr>
              <a:t>N;j</a:t>
            </a:r>
            <a:r>
              <a:rPr lang="en-US" sz="2000" b="1" dirty="0" smtClean="0">
                <a:latin typeface="Times New Roman" pitchFamily="18" charset="0"/>
                <a:cs typeface="Times New Roman" pitchFamily="18" charset="0"/>
              </a:rPr>
              <a:t>++)</a:t>
            </a:r>
          </a:p>
          <a:p>
            <a:pPr>
              <a:buNone/>
            </a:pPr>
            <a:r>
              <a:rPr lang="en-US" sz="2000" b="1" dirty="0" smtClean="0">
                <a:latin typeface="Times New Roman" pitchFamily="18" charset="0"/>
                <a:cs typeface="Times New Roman" pitchFamily="18" charset="0"/>
              </a:rPr>
              <a:t>		{</a:t>
            </a:r>
          </a:p>
          <a:p>
            <a:pPr>
              <a:buNone/>
            </a:pPr>
            <a:r>
              <a:rPr lang="en-US" sz="2000" b="1" dirty="0" smtClean="0">
                <a:latin typeface="Times New Roman" pitchFamily="18" charset="0"/>
                <a:cs typeface="Times New Roman" pitchFamily="18" charset="0"/>
              </a:rPr>
              <a:t>		for(k=0;k&lt;</a:t>
            </a:r>
            <a:r>
              <a:rPr lang="en-US" sz="2000" b="1" dirty="0" err="1" smtClean="0">
                <a:latin typeface="Times New Roman" pitchFamily="18" charset="0"/>
                <a:cs typeface="Times New Roman" pitchFamily="18" charset="0"/>
              </a:rPr>
              <a:t>M;k</a:t>
            </a:r>
            <a:r>
              <a:rPr lang="en-US" sz="2000" b="1" dirty="0" smtClean="0">
                <a:latin typeface="Times New Roman" pitchFamily="18" charset="0"/>
                <a:cs typeface="Times New Roman" pitchFamily="18" charset="0"/>
              </a:rPr>
              <a:t>++)</a:t>
            </a:r>
          </a:p>
          <a:p>
            <a:pPr>
              <a:buNone/>
            </a:pPr>
            <a:r>
              <a:rPr lang="en-US" sz="2000" b="1" dirty="0" smtClean="0">
                <a:latin typeface="Times New Roman" pitchFamily="18" charset="0"/>
                <a:cs typeface="Times New Roman" pitchFamily="18" charset="0"/>
              </a:rPr>
              <a:t>		     {</a:t>
            </a:r>
          </a:p>
          <a:p>
            <a:pPr>
              <a:buNone/>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row_mul_col</a:t>
            </a:r>
            <a:r>
              <a:rPr lang="en-US" sz="2000" b="1" dirty="0" smtClean="0">
                <a:latin typeface="Times New Roman" pitchFamily="18" charset="0"/>
                <a:cs typeface="Times New Roman" pitchFamily="18" charset="0"/>
              </a:rPr>
              <a:t> = </a:t>
            </a:r>
            <a:r>
              <a:rPr lang="en-US" sz="2000" b="1" dirty="0" err="1" smtClean="0">
                <a:latin typeface="Times New Roman" pitchFamily="18" charset="0"/>
                <a:cs typeface="Times New Roman" pitchFamily="18" charset="0"/>
              </a:rPr>
              <a:t>row_mul_col</a:t>
            </a:r>
            <a:r>
              <a:rPr lang="en-US" sz="2000" b="1" dirty="0" smtClean="0">
                <a:latin typeface="Times New Roman" pitchFamily="18" charset="0"/>
                <a:cs typeface="Times New Roman" pitchFamily="18" charset="0"/>
              </a:rPr>
              <a:t> + B[i][k]*A[k][j];</a:t>
            </a:r>
          </a:p>
          <a:p>
            <a:pPr>
              <a:buNone/>
            </a:pPr>
            <a:r>
              <a:rPr lang="en-US" sz="2000" b="1" dirty="0" smtClean="0">
                <a:latin typeface="Times New Roman" pitchFamily="18" charset="0"/>
                <a:cs typeface="Times New Roman" pitchFamily="18" charset="0"/>
              </a:rPr>
              <a:t>		     }</a:t>
            </a:r>
          </a:p>
          <a:p>
            <a:pPr>
              <a:buNone/>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BbyA</a:t>
            </a:r>
            <a:r>
              <a:rPr lang="en-US" sz="2000" b="1" dirty="0" smtClean="0">
                <a:latin typeface="Times New Roman" pitchFamily="18" charset="0"/>
                <a:cs typeface="Times New Roman" pitchFamily="18" charset="0"/>
              </a:rPr>
              <a:t>[i][j] = </a:t>
            </a:r>
            <a:r>
              <a:rPr lang="en-US" sz="2000" b="1" dirty="0" err="1" smtClean="0">
                <a:latin typeface="Times New Roman" pitchFamily="18" charset="0"/>
                <a:cs typeface="Times New Roman" pitchFamily="18" charset="0"/>
              </a:rPr>
              <a:t>row_mul_col</a:t>
            </a:r>
            <a:r>
              <a:rPr lang="en-US" sz="2000" b="1" dirty="0" smtClean="0">
                <a:latin typeface="Times New Roman" pitchFamily="18" charset="0"/>
                <a:cs typeface="Times New Roman" pitchFamily="18" charset="0"/>
              </a:rPr>
              <a:t>;</a:t>
            </a:r>
          </a:p>
          <a:p>
            <a:pPr>
              <a:buNone/>
            </a:pPr>
            <a:r>
              <a:rPr lang="en-US" sz="2000" b="1" dirty="0" smtClean="0">
                <a:latin typeface="Times New Roman" pitchFamily="18" charset="0"/>
                <a:cs typeface="Times New Roman" pitchFamily="18" charset="0"/>
              </a:rPr>
              <a:t>		     </a:t>
            </a:r>
            <a:r>
              <a:rPr lang="en-US" sz="2000" b="1" dirty="0" err="1" smtClean="0">
                <a:latin typeface="Times New Roman" pitchFamily="18" charset="0"/>
                <a:cs typeface="Times New Roman" pitchFamily="18" charset="0"/>
              </a:rPr>
              <a:t>row_mul_col</a:t>
            </a:r>
            <a:r>
              <a:rPr lang="en-US" sz="2000" b="1" dirty="0" smtClean="0">
                <a:latin typeface="Times New Roman" pitchFamily="18" charset="0"/>
                <a:cs typeface="Times New Roman" pitchFamily="18" charset="0"/>
              </a:rPr>
              <a:t>=0;</a:t>
            </a:r>
          </a:p>
          <a:p>
            <a:pPr>
              <a:buNone/>
            </a:pPr>
            <a:r>
              <a:rPr lang="en-US" sz="2000" b="1" dirty="0" smtClean="0">
                <a:latin typeface="Times New Roman" pitchFamily="18" charset="0"/>
                <a:cs typeface="Times New Roman" pitchFamily="18" charset="0"/>
              </a:rPr>
              <a:t>		}</a:t>
            </a:r>
          </a:p>
          <a:p>
            <a:pPr>
              <a:buNone/>
            </a:pPr>
            <a:r>
              <a:rPr lang="en-US" sz="2000" b="1" dirty="0" smtClean="0">
                <a:latin typeface="Times New Roman" pitchFamily="18" charset="0"/>
                <a:cs typeface="Times New Roman" pitchFamily="18" charset="0"/>
              </a:rPr>
              <a:t>	}</a:t>
            </a:r>
          </a:p>
          <a:p>
            <a:pPr>
              <a:buNone/>
            </a:pPr>
            <a:endParaRPr lang="en-US" b="1" dirty="0" smtClean="0">
              <a:latin typeface="Times New Roman" pitchFamily="18" charset="0"/>
              <a:cs typeface="Times New Roman" pitchFamily="18" charset="0"/>
            </a:endParaRPr>
          </a:p>
          <a:p>
            <a:pPr>
              <a:buNone/>
            </a:pPr>
            <a:endParaRPr lang="en-US" b="1" dirty="0" smtClean="0">
              <a:latin typeface="Times New Roman" pitchFamily="18" charset="0"/>
              <a:cs typeface="Times New Roman" pitchFamily="18" charset="0"/>
            </a:endParaRPr>
          </a:p>
          <a:p>
            <a:pPr>
              <a:buNone/>
            </a:pPr>
            <a:r>
              <a:rPr lang="en-US" sz="2400" b="1" dirty="0" smtClean="0">
                <a:latin typeface="Times New Roman" pitchFamily="18" charset="0"/>
                <a:cs typeface="Times New Roman" pitchFamily="18" charset="0"/>
              </a:rPr>
              <a:t>printf("\n Matrix B*A:\n");</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for(j=0;j&lt;</a:t>
            </a:r>
            <a:r>
              <a:rPr lang="en-US" b="1" dirty="0" err="1" smtClean="0">
                <a:latin typeface="Times New Roman" pitchFamily="18" charset="0"/>
                <a:cs typeface="Times New Roman" pitchFamily="18" charset="0"/>
              </a:rPr>
              <a:t>N;j</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sz="2400" b="1" dirty="0" smtClean="0">
                <a:latin typeface="Times New Roman" pitchFamily="18" charset="0"/>
                <a:cs typeface="Times New Roman" pitchFamily="18" charset="0"/>
              </a:rPr>
              <a:t>printf("%d\t", </a:t>
            </a:r>
            <a:r>
              <a:rPr lang="en-US" sz="2400" b="1" dirty="0" err="1" smtClean="0">
                <a:latin typeface="Times New Roman" pitchFamily="18" charset="0"/>
                <a:cs typeface="Times New Roman" pitchFamily="18" charset="0"/>
              </a:rPr>
              <a:t>BbyA</a:t>
            </a:r>
            <a:r>
              <a:rPr lang="en-US" sz="2400" b="1" dirty="0" smtClean="0">
                <a:latin typeface="Times New Roman" pitchFamily="18" charset="0"/>
                <a:cs typeface="Times New Roman" pitchFamily="18" charset="0"/>
              </a:rPr>
              <a:t>[i][j]);</a:t>
            </a:r>
          </a:p>
          <a:p>
            <a:pPr>
              <a:buNone/>
            </a:pPr>
            <a:r>
              <a:rPr lang="en-US" b="1" dirty="0" smtClean="0">
                <a:latin typeface="Times New Roman" pitchFamily="18" charset="0"/>
                <a:cs typeface="Times New Roman" pitchFamily="18" charset="0"/>
              </a:rPr>
              <a:t>	printf("\n");</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46</a:t>
            </a:fld>
            <a:endParaRPr lang="en-US" dirty="0"/>
          </a:p>
        </p:txBody>
      </p:sp>
    </p:spTree>
  </p:cSld>
  <p:clrMapOvr>
    <a:masterClrMapping/>
  </p:clrMapOvr>
  <p:transition spd="slow">
    <p:wipe dir="r"/>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40491"/>
          </a:xfrm>
        </p:spPr>
        <p:txBody>
          <a:bodyPr/>
          <a:lstStyle/>
          <a:p>
            <a:pPr algn="just"/>
            <a:r>
              <a:rPr lang="en-US" sz="4000" b="1" u="sng" dirty="0" smtClean="0"/>
              <a:t>TEST</a:t>
            </a:r>
          </a:p>
          <a:p>
            <a:pPr algn="just">
              <a:buNone/>
            </a:pPr>
            <a:endParaRPr lang="en-US" dirty="0" smtClean="0"/>
          </a:p>
          <a:p>
            <a:pPr algn="just">
              <a:buNone/>
            </a:pPr>
            <a:r>
              <a:rPr lang="en-US" dirty="0" smtClean="0"/>
              <a:t>	A 2-D array A[4][3] is stored row-wise in memory. The first element of the array is stored at location 80. Find the memory location of A[3][2] if each element of array requires 4 memory locations.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47</a:t>
            </a:fld>
            <a:endParaRPr lang="en-US" dirty="0"/>
          </a:p>
        </p:txBody>
      </p:sp>
    </p:spTree>
  </p:cSld>
  <p:clrMapOvr>
    <a:masterClrMapping/>
  </p:clrMapOvr>
  <p:transition spd="slow">
    <p:wipe dir="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24078" indent="-514350" algn="just">
              <a:buClr>
                <a:schemeClr val="accent2"/>
              </a:buClr>
              <a:buFont typeface="+mj-lt"/>
              <a:buAutoNum type="arabicParenR"/>
            </a:pPr>
            <a:r>
              <a:rPr lang="en-US" dirty="0" smtClean="0"/>
              <a:t>Write a program to enter two 3*3 matrices and calculate the product of given matrices.</a:t>
            </a:r>
          </a:p>
          <a:p>
            <a:pPr marL="624078" indent="-514350" algn="just">
              <a:buClr>
                <a:schemeClr val="accent2"/>
              </a:buClr>
              <a:buFont typeface="+mj-lt"/>
              <a:buAutoNum type="arabicParenR"/>
            </a:pPr>
            <a:r>
              <a:rPr lang="en-US" dirty="0" smtClean="0"/>
              <a:t>Write a program to obtain the product of the following matrices and explain it:</a:t>
            </a:r>
          </a:p>
          <a:p>
            <a:pPr marL="624078" indent="-514350" algn="just">
              <a:buClr>
                <a:schemeClr val="accent2"/>
              </a:buClr>
              <a:buNone/>
            </a:pPr>
            <a:r>
              <a:rPr lang="en-US" dirty="0" smtClean="0"/>
              <a:t>		      3    5    7   			7	6</a:t>
            </a:r>
          </a:p>
          <a:p>
            <a:pPr marL="624078" indent="-514350" algn="just">
              <a:buClr>
                <a:schemeClr val="accent2"/>
              </a:buClr>
              <a:buNone/>
            </a:pPr>
            <a:r>
              <a:rPr lang="en-US" dirty="0" smtClean="0"/>
              <a:t>	A  =  2   -3   4		B  = 	6	-5</a:t>
            </a:r>
          </a:p>
          <a:p>
            <a:pPr marL="624078" indent="-514350" algn="just">
              <a:buClr>
                <a:schemeClr val="accent2"/>
              </a:buClr>
              <a:buNone/>
            </a:pPr>
            <a:r>
              <a:rPr lang="en-US" dirty="0" smtClean="0"/>
              <a:t>		      4    5    2			4	3</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48</a:t>
            </a:fld>
            <a:endParaRPr lang="en-US" dirty="0"/>
          </a:p>
        </p:txBody>
      </p:sp>
      <p:sp>
        <p:nvSpPr>
          <p:cNvPr id="5" name="Title 4"/>
          <p:cNvSpPr>
            <a:spLocks noGrp="1"/>
          </p:cNvSpPr>
          <p:nvPr>
            <p:ph type="title"/>
          </p:nvPr>
        </p:nvSpPr>
        <p:spPr/>
        <p:txBody>
          <a:bodyPr/>
          <a:lstStyle/>
          <a:p>
            <a:r>
              <a:rPr lang="en-US" dirty="0" smtClean="0"/>
              <a:t>Assignment</a:t>
            </a:r>
            <a:endParaRPr lang="en-US" dirty="0"/>
          </a:p>
        </p:txBody>
      </p:sp>
      <p:grpSp>
        <p:nvGrpSpPr>
          <p:cNvPr id="10" name="Group 9"/>
          <p:cNvGrpSpPr/>
          <p:nvPr/>
        </p:nvGrpSpPr>
        <p:grpSpPr>
          <a:xfrm>
            <a:off x="1981200" y="3200400"/>
            <a:ext cx="1752600" cy="1371600"/>
            <a:chOff x="1981200" y="4495800"/>
            <a:chExt cx="1752600" cy="1371600"/>
          </a:xfrm>
        </p:grpSpPr>
        <p:sp>
          <p:nvSpPr>
            <p:cNvPr id="6" name="Left Bracket 5"/>
            <p:cNvSpPr/>
            <p:nvPr/>
          </p:nvSpPr>
          <p:spPr>
            <a:xfrm>
              <a:off x="1981200" y="4495800"/>
              <a:ext cx="228600" cy="1371600"/>
            </a:xfrm>
            <a:prstGeom prst="leftBracket">
              <a:avLst/>
            </a:prstGeom>
            <a:ln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ight Bracket 6"/>
            <p:cNvSpPr/>
            <p:nvPr/>
          </p:nvSpPr>
          <p:spPr>
            <a:xfrm>
              <a:off x="3429000" y="4495800"/>
              <a:ext cx="304800" cy="1371600"/>
            </a:xfrm>
            <a:prstGeom prst="rightBracket">
              <a:avLst/>
            </a:prstGeom>
            <a:ln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grpSp>
        <p:nvGrpSpPr>
          <p:cNvPr id="11" name="Group 10"/>
          <p:cNvGrpSpPr/>
          <p:nvPr/>
        </p:nvGrpSpPr>
        <p:grpSpPr>
          <a:xfrm>
            <a:off x="5943600" y="3200400"/>
            <a:ext cx="1447800" cy="1371600"/>
            <a:chOff x="5943600" y="4495800"/>
            <a:chExt cx="1447800" cy="1371600"/>
          </a:xfrm>
        </p:grpSpPr>
        <p:sp>
          <p:nvSpPr>
            <p:cNvPr id="8" name="Left Bracket 7"/>
            <p:cNvSpPr/>
            <p:nvPr/>
          </p:nvSpPr>
          <p:spPr>
            <a:xfrm>
              <a:off x="5943600" y="4495800"/>
              <a:ext cx="228600" cy="1371600"/>
            </a:xfrm>
            <a:prstGeom prst="leftBracket">
              <a:avLst/>
            </a:prstGeom>
            <a:ln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ight Bracket 8"/>
            <p:cNvSpPr/>
            <p:nvPr/>
          </p:nvSpPr>
          <p:spPr>
            <a:xfrm>
              <a:off x="7086600" y="4495800"/>
              <a:ext cx="304800" cy="1371600"/>
            </a:xfrm>
            <a:prstGeom prst="rightBracket">
              <a:avLst/>
            </a:prstGeom>
            <a:ln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grpSp>
    </p:spTree>
  </p:cSld>
  <p:clrMapOvr>
    <a:masterClrMapping/>
  </p:clrMapOvr>
  <p:transition spd="slow">
    <p:wipe dir="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624078" indent="-514350" algn="just">
              <a:buClr>
                <a:srgbClr val="C00000"/>
              </a:buClr>
              <a:buFont typeface="+mj-lt"/>
              <a:buAutoNum type="arabicParenR"/>
            </a:pPr>
            <a:r>
              <a:rPr lang="en-US" dirty="0" smtClean="0"/>
              <a:t>Write a program to transpose the following matrix:</a:t>
            </a:r>
          </a:p>
          <a:p>
            <a:pPr algn="just">
              <a:buNone/>
            </a:pPr>
            <a:r>
              <a:rPr lang="en-US" dirty="0" smtClean="0"/>
              <a:t>			-6	8	5	-1	4</a:t>
            </a:r>
          </a:p>
          <a:p>
            <a:pPr algn="just">
              <a:buNone/>
            </a:pPr>
            <a:r>
              <a:rPr lang="en-US" dirty="0" smtClean="0"/>
              <a:t>	A	  =	12	6	7	2	-5</a:t>
            </a:r>
          </a:p>
          <a:p>
            <a:pPr>
              <a:buNone/>
            </a:pPr>
            <a:r>
              <a:rPr lang="en-US" dirty="0" smtClean="0"/>
              <a:t>			-7	8	4	7	6</a:t>
            </a:r>
          </a:p>
          <a:p>
            <a:pPr>
              <a:buNone/>
            </a:pPr>
            <a:endParaRPr lang="en-US" dirty="0" smtClean="0"/>
          </a:p>
          <a:p>
            <a:pPr marL="624078" indent="-514350" algn="just">
              <a:buClr>
                <a:srgbClr val="C00000"/>
              </a:buClr>
              <a:buFont typeface="+mj-lt"/>
              <a:buAutoNum type="arabicParenR" startAt="2"/>
            </a:pPr>
            <a:r>
              <a:rPr lang="en-US" dirty="0" smtClean="0"/>
              <a:t>Write a program to find the sum of squares of elements on a diagonal of a square matrix.</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49</a:t>
            </a:fld>
            <a:endParaRPr lang="en-US" dirty="0"/>
          </a:p>
        </p:txBody>
      </p:sp>
      <p:sp>
        <p:nvSpPr>
          <p:cNvPr id="5" name="Title 4"/>
          <p:cNvSpPr>
            <a:spLocks noGrp="1"/>
          </p:cNvSpPr>
          <p:nvPr>
            <p:ph type="title"/>
          </p:nvPr>
        </p:nvSpPr>
        <p:spPr/>
        <p:txBody>
          <a:bodyPr/>
          <a:lstStyle/>
          <a:p>
            <a:r>
              <a:rPr lang="en-US" dirty="0" smtClean="0"/>
              <a:t>Model Questions</a:t>
            </a:r>
            <a:endParaRPr lang="en-US" dirty="0"/>
          </a:p>
        </p:txBody>
      </p:sp>
      <p:sp>
        <p:nvSpPr>
          <p:cNvPr id="6" name="Left Bracket 5"/>
          <p:cNvSpPr/>
          <p:nvPr/>
        </p:nvSpPr>
        <p:spPr>
          <a:xfrm>
            <a:off x="2362200" y="2362200"/>
            <a:ext cx="228600" cy="1371600"/>
          </a:xfrm>
          <a:prstGeom prst="leftBracket">
            <a:avLst/>
          </a:prstGeom>
          <a:ln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ight Bracket 6"/>
          <p:cNvSpPr/>
          <p:nvPr/>
        </p:nvSpPr>
        <p:spPr>
          <a:xfrm>
            <a:off x="6172200" y="2286000"/>
            <a:ext cx="304800" cy="1371600"/>
          </a:xfrm>
          <a:prstGeom prst="rightBracket">
            <a:avLst/>
          </a:prstGeom>
          <a:ln cmpd="sng">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cSld>
  <p:clrMapOvr>
    <a:masterClrMapping/>
  </p:clrMapOvr>
  <p:transition spd="slow">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685800"/>
            <a:ext cx="8229600" cy="5562600"/>
          </a:xfrm>
        </p:spPr>
        <p:txBody>
          <a:bodyPr>
            <a:normAutofit lnSpcReduction="10000"/>
          </a:bodyPr>
          <a:lstStyle/>
          <a:p>
            <a:pPr algn="just"/>
            <a:r>
              <a:rPr lang="en-US" dirty="0" smtClean="0"/>
              <a:t>Types of arrays:</a:t>
            </a:r>
          </a:p>
          <a:p>
            <a:pPr lvl="1" algn="just"/>
            <a:r>
              <a:rPr lang="en-US" dirty="0" smtClean="0"/>
              <a:t>One-Dimensional Arrays</a:t>
            </a:r>
          </a:p>
          <a:p>
            <a:pPr lvl="1" algn="just"/>
            <a:r>
              <a:rPr lang="en-US" dirty="0" smtClean="0"/>
              <a:t>Multidimensional Arrays</a:t>
            </a:r>
          </a:p>
          <a:p>
            <a:pPr algn="just"/>
            <a:r>
              <a:rPr lang="en-US" dirty="0" smtClean="0"/>
              <a:t>A list of items can be given one variable name using only one subscript (or dimension or index) and such a variable is called a </a:t>
            </a:r>
            <a:r>
              <a:rPr lang="en-US" i="1" dirty="0" smtClean="0">
                <a:solidFill>
                  <a:srgbClr val="FF0000"/>
                </a:solidFill>
              </a:rPr>
              <a:t>single-subscripted variable</a:t>
            </a:r>
            <a:r>
              <a:rPr lang="en-US" dirty="0" smtClean="0"/>
              <a:t> or a </a:t>
            </a:r>
            <a:r>
              <a:rPr lang="en-US" i="1" dirty="0" smtClean="0">
                <a:solidFill>
                  <a:srgbClr val="FF0000"/>
                </a:solidFill>
              </a:rPr>
              <a:t>one-dimensional array</a:t>
            </a:r>
            <a:r>
              <a:rPr lang="en-US" dirty="0" smtClean="0"/>
              <a:t>.</a:t>
            </a:r>
          </a:p>
          <a:p>
            <a:pPr algn="just"/>
            <a:r>
              <a:rPr lang="en-US" dirty="0" smtClean="0"/>
              <a:t>The value of the single subscript or index from 0 to n-1 refers to the individual array elements; where n is the size of the array.</a:t>
            </a:r>
          </a:p>
          <a:p>
            <a:pPr algn="just"/>
            <a:r>
              <a:rPr lang="en-US" dirty="0" smtClean="0"/>
              <a:t>E.g. the declaration </a:t>
            </a:r>
            <a:r>
              <a:rPr lang="en-US" i="1" dirty="0" smtClean="0">
                <a:solidFill>
                  <a:srgbClr val="FF0000"/>
                </a:solidFill>
              </a:rPr>
              <a:t>int a[4];</a:t>
            </a:r>
            <a:r>
              <a:rPr lang="en-US" dirty="0" smtClean="0"/>
              <a:t> is a 1-D array of integer data type with 4 elements: </a:t>
            </a:r>
            <a:r>
              <a:rPr lang="en-US" i="1" dirty="0" smtClean="0">
                <a:solidFill>
                  <a:srgbClr val="FF0000"/>
                </a:solidFill>
              </a:rPr>
              <a:t>a[0]</a:t>
            </a:r>
            <a:r>
              <a:rPr lang="en-US" dirty="0" smtClean="0"/>
              <a:t>, </a:t>
            </a:r>
            <a:r>
              <a:rPr lang="en-US" i="1" dirty="0" smtClean="0">
                <a:solidFill>
                  <a:srgbClr val="FF0000"/>
                </a:solidFill>
              </a:rPr>
              <a:t>a[1]</a:t>
            </a:r>
            <a:r>
              <a:rPr lang="en-US" dirty="0" smtClean="0"/>
              <a:t>, </a:t>
            </a:r>
            <a:r>
              <a:rPr lang="en-US" i="1" dirty="0" smtClean="0">
                <a:solidFill>
                  <a:srgbClr val="FF0000"/>
                </a:solidFill>
              </a:rPr>
              <a:t>a[2]</a:t>
            </a:r>
            <a:r>
              <a:rPr lang="en-US" dirty="0" smtClean="0"/>
              <a:t> and </a:t>
            </a:r>
            <a:r>
              <a:rPr lang="en-US" i="1" dirty="0" smtClean="0">
                <a:solidFill>
                  <a:srgbClr val="FF0000"/>
                </a:solidFill>
              </a:rPr>
              <a:t>a[3]</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dirty="0"/>
          </a:p>
        </p:txBody>
      </p:sp>
      <p:sp>
        <p:nvSpPr>
          <p:cNvPr id="5" name="Title 4"/>
          <p:cNvSpPr>
            <a:spLocks noGrp="1"/>
          </p:cNvSpPr>
          <p:nvPr>
            <p:ph type="title"/>
          </p:nvPr>
        </p:nvSpPr>
        <p:spPr>
          <a:xfrm>
            <a:off x="457200" y="0"/>
            <a:ext cx="8229600" cy="685800"/>
          </a:xfrm>
        </p:spPr>
        <p:txBody>
          <a:bodyPr>
            <a:normAutofit fontScale="90000"/>
          </a:bodyPr>
          <a:lstStyle/>
          <a:p>
            <a:r>
              <a:rPr lang="en-US" dirty="0" smtClean="0"/>
              <a:t>One-Dimensional (1-D) Array</a:t>
            </a:r>
            <a:endParaRPr lang="en-US" dirty="0"/>
          </a:p>
        </p:txBody>
      </p:sp>
    </p:spTree>
  </p:cSld>
  <p:clrMapOvr>
    <a:masterClrMapping/>
  </p:clrMapOvr>
  <p:transition spd="slow">
    <p:wipe dir="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Strings are array of characters i.e. they are characters arranged one after another in memory. Thus, a character array is called string.</a:t>
            </a:r>
          </a:p>
          <a:p>
            <a:pPr algn="just"/>
            <a:r>
              <a:rPr lang="en-US" dirty="0" smtClean="0"/>
              <a:t>Each character within the string is stored within one element of the array successively.</a:t>
            </a:r>
          </a:p>
          <a:p>
            <a:pPr algn="just"/>
            <a:r>
              <a:rPr lang="en-US" dirty="0" smtClean="0"/>
              <a:t>A string is always terminated by a null character (i.e. slash zero </a:t>
            </a:r>
            <a:r>
              <a:rPr lang="en-US" sz="2800" dirty="0" smtClean="0">
                <a:solidFill>
                  <a:srgbClr val="FF0000"/>
                </a:solidFill>
              </a:rPr>
              <a:t>\0</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50</a:t>
            </a:fld>
            <a:endParaRPr lang="en-US" dirty="0"/>
          </a:p>
        </p:txBody>
      </p:sp>
      <p:sp>
        <p:nvSpPr>
          <p:cNvPr id="5" name="Title 4"/>
          <p:cNvSpPr>
            <a:spLocks noGrp="1"/>
          </p:cNvSpPr>
          <p:nvPr>
            <p:ph type="title"/>
          </p:nvPr>
        </p:nvSpPr>
        <p:spPr/>
        <p:txBody>
          <a:bodyPr/>
          <a:lstStyle/>
          <a:p>
            <a:r>
              <a:rPr lang="en-US" dirty="0" smtClean="0"/>
              <a:t>Arrays and Strings</a:t>
            </a:r>
            <a:endParaRPr lang="en-US" dirty="0"/>
          </a:p>
        </p:txBody>
      </p:sp>
    </p:spTree>
  </p:cSld>
  <p:clrMapOvr>
    <a:masterClrMapping/>
  </p:clrMapOvr>
  <p:transition spd="slow">
    <p:wipe dir="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Operations performed on character strings include:</a:t>
            </a:r>
          </a:p>
          <a:p>
            <a:pPr lvl="1" algn="just"/>
            <a:r>
              <a:rPr lang="en-US" dirty="0" smtClean="0"/>
              <a:t>Reading and writing strings</a:t>
            </a:r>
          </a:p>
          <a:p>
            <a:pPr lvl="1" algn="just"/>
            <a:r>
              <a:rPr lang="en-US" dirty="0" smtClean="0"/>
              <a:t>Copying one string to another</a:t>
            </a:r>
          </a:p>
          <a:p>
            <a:pPr lvl="1" algn="just"/>
            <a:r>
              <a:rPr lang="en-US" dirty="0" smtClean="0"/>
              <a:t>Combining strings together</a:t>
            </a:r>
          </a:p>
          <a:p>
            <a:pPr lvl="1" algn="just"/>
            <a:r>
              <a:rPr lang="en-US" dirty="0" smtClean="0"/>
              <a:t>Comparing strings for equality</a:t>
            </a:r>
          </a:p>
          <a:p>
            <a:pPr lvl="1" algn="just"/>
            <a:r>
              <a:rPr lang="en-US" dirty="0" smtClean="0"/>
              <a:t>Extracting a portion of a string</a:t>
            </a:r>
          </a:p>
          <a:p>
            <a:pPr algn="just"/>
            <a:endParaRPr lang="en-US" dirty="0" smtClean="0"/>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51</a:t>
            </a:fld>
            <a:endParaRPr lang="en-US" dirty="0"/>
          </a:p>
        </p:txBody>
      </p:sp>
      <p:sp>
        <p:nvSpPr>
          <p:cNvPr id="5" name="Title 4"/>
          <p:cNvSpPr>
            <a:spLocks noGrp="1"/>
          </p:cNvSpPr>
          <p:nvPr>
            <p:ph type="title"/>
          </p:nvPr>
        </p:nvSpPr>
        <p:spPr/>
        <p:txBody>
          <a:bodyPr/>
          <a:lstStyle/>
          <a:p>
            <a:r>
              <a:rPr lang="en-US" dirty="0" smtClean="0"/>
              <a:t>Arrays and Strings…</a:t>
            </a:r>
            <a:endParaRPr lang="en-US" dirty="0"/>
          </a:p>
        </p:txBody>
      </p:sp>
    </p:spTree>
  </p:cSld>
  <p:clrMapOvr>
    <a:masterClrMapping/>
  </p:clrMapOvr>
  <p:transition spd="slow">
    <p:wipe dir="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38200"/>
            <a:ext cx="8229600" cy="5791200"/>
          </a:xfrm>
        </p:spPr>
        <p:txBody>
          <a:bodyPr>
            <a:normAutofit fontScale="92500"/>
          </a:bodyPr>
          <a:lstStyle/>
          <a:p>
            <a:pPr algn="just"/>
            <a:r>
              <a:rPr lang="en-US" dirty="0" smtClean="0"/>
              <a:t>A string variable is declared as an array of characters.</a:t>
            </a:r>
          </a:p>
          <a:p>
            <a:pPr algn="just"/>
            <a:r>
              <a:rPr lang="en-US" dirty="0" smtClean="0"/>
              <a:t>Syntax:</a:t>
            </a:r>
          </a:p>
          <a:p>
            <a:pPr algn="just">
              <a:buNone/>
            </a:pPr>
            <a:r>
              <a:rPr lang="en-US" dirty="0" smtClean="0"/>
              <a:t>			</a:t>
            </a:r>
            <a:r>
              <a:rPr lang="en-US" dirty="0" smtClean="0">
                <a:solidFill>
                  <a:srgbClr val="FF0000"/>
                </a:solidFill>
              </a:rPr>
              <a:t>char string_name[size];</a:t>
            </a:r>
            <a:endParaRPr lang="en-US" dirty="0" smtClean="0"/>
          </a:p>
          <a:p>
            <a:pPr algn="just">
              <a:buNone/>
            </a:pPr>
            <a:r>
              <a:rPr lang="en-US" dirty="0" smtClean="0"/>
              <a:t>	The </a:t>
            </a:r>
            <a:r>
              <a:rPr lang="en-US" i="1" dirty="0" smtClean="0"/>
              <a:t>size</a:t>
            </a:r>
            <a:r>
              <a:rPr lang="en-US" dirty="0" smtClean="0"/>
              <a:t> determines the number of characters in the </a:t>
            </a:r>
            <a:r>
              <a:rPr lang="en-US" i="1" dirty="0" smtClean="0"/>
              <a:t>string_name</a:t>
            </a:r>
            <a:r>
              <a:rPr lang="en-US" dirty="0" smtClean="0"/>
              <a:t>.</a:t>
            </a:r>
          </a:p>
          <a:p>
            <a:pPr algn="just"/>
            <a:r>
              <a:rPr lang="en-US" dirty="0" smtClean="0"/>
              <a:t>E.g.	</a:t>
            </a:r>
            <a:r>
              <a:rPr lang="en-US" dirty="0" smtClean="0">
                <a:solidFill>
                  <a:srgbClr val="FF0000"/>
                </a:solidFill>
              </a:rPr>
              <a:t>char name[20];</a:t>
            </a:r>
          </a:p>
          <a:p>
            <a:pPr algn="just">
              <a:buNone/>
            </a:pPr>
            <a:r>
              <a:rPr lang="en-US" dirty="0" smtClean="0">
                <a:solidFill>
                  <a:srgbClr val="FF0000"/>
                </a:solidFill>
              </a:rPr>
              <a:t>			char	city[15];</a:t>
            </a:r>
          </a:p>
          <a:p>
            <a:pPr algn="just"/>
            <a:r>
              <a:rPr lang="en-US" dirty="0" smtClean="0"/>
              <a:t>When the compiler assigns a character string to a character array, it automatically supplies a </a:t>
            </a:r>
            <a:r>
              <a:rPr lang="en-US" i="1" dirty="0" smtClean="0"/>
              <a:t>null character</a:t>
            </a:r>
            <a:r>
              <a:rPr lang="en-US" dirty="0" smtClean="0"/>
              <a:t> (‘\0’) at the end of the string. Thus, </a:t>
            </a:r>
            <a:r>
              <a:rPr lang="en-US" dirty="0" smtClean="0">
                <a:solidFill>
                  <a:srgbClr val="FF0000"/>
                </a:solidFill>
              </a:rPr>
              <a:t>the </a:t>
            </a:r>
            <a:r>
              <a:rPr lang="en-US" i="1" dirty="0" smtClean="0">
                <a:solidFill>
                  <a:srgbClr val="FF0000"/>
                </a:solidFill>
              </a:rPr>
              <a:t>size</a:t>
            </a:r>
            <a:r>
              <a:rPr lang="en-US" dirty="0" smtClean="0">
                <a:solidFill>
                  <a:srgbClr val="FF0000"/>
                </a:solidFill>
              </a:rPr>
              <a:t> should be equal to the maximum number of characters in the string plus one</a:t>
            </a:r>
            <a:r>
              <a:rPr lang="en-US" dirty="0" smtClean="0"/>
              <a:t>.</a:t>
            </a:r>
          </a:p>
          <a:p>
            <a:pPr algn="just">
              <a:buNone/>
            </a:pPr>
            <a:r>
              <a:rPr lang="en-US" dirty="0" smtClean="0">
                <a:solidFill>
                  <a:srgbClr val="FF0000"/>
                </a:solidFill>
              </a:rPr>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52</a:t>
            </a:fld>
            <a:endParaRPr lang="en-US" dirty="0"/>
          </a:p>
        </p:txBody>
      </p:sp>
      <p:sp>
        <p:nvSpPr>
          <p:cNvPr id="5" name="Title 4"/>
          <p:cNvSpPr>
            <a:spLocks noGrp="1"/>
          </p:cNvSpPr>
          <p:nvPr>
            <p:ph type="title"/>
          </p:nvPr>
        </p:nvSpPr>
        <p:spPr>
          <a:xfrm>
            <a:off x="457200" y="0"/>
            <a:ext cx="8229600" cy="914400"/>
          </a:xfrm>
        </p:spPr>
        <p:txBody>
          <a:bodyPr>
            <a:noAutofit/>
          </a:bodyPr>
          <a:lstStyle/>
          <a:p>
            <a:r>
              <a:rPr lang="en-US" sz="3000" dirty="0" smtClean="0"/>
              <a:t>Declaring String Variables</a:t>
            </a:r>
            <a:endParaRPr lang="en-US" sz="3000" dirty="0"/>
          </a:p>
        </p:txBody>
      </p:sp>
    </p:spTree>
  </p:cSld>
  <p:clrMapOvr>
    <a:masterClrMapping/>
  </p:clrMapOvr>
  <p:transition spd="slow">
    <p:wipe dir="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534400" cy="4711891"/>
          </a:xfrm>
        </p:spPr>
        <p:txBody>
          <a:bodyPr>
            <a:normAutofit fontScale="92500" lnSpcReduction="20000"/>
          </a:bodyPr>
          <a:lstStyle/>
          <a:p>
            <a:pPr algn="just"/>
            <a:r>
              <a:rPr lang="en-US" dirty="0" smtClean="0"/>
              <a:t>Strings are initialized in either of the following two forms:</a:t>
            </a:r>
          </a:p>
          <a:p>
            <a:pPr algn="just">
              <a:buNone/>
            </a:pPr>
            <a:r>
              <a:rPr lang="en-US" dirty="0" smtClean="0"/>
              <a:t>	</a:t>
            </a:r>
            <a:r>
              <a:rPr lang="en-US" dirty="0" smtClean="0">
                <a:solidFill>
                  <a:srgbClr val="FF0000"/>
                </a:solidFill>
              </a:rPr>
              <a:t>char name[4]={‘R’,‘A’,‘M’, ‘\0’};</a:t>
            </a:r>
          </a:p>
          <a:p>
            <a:pPr algn="just">
              <a:buNone/>
            </a:pPr>
            <a:r>
              <a:rPr lang="en-US" dirty="0" smtClean="0">
                <a:solidFill>
                  <a:srgbClr val="FF0000"/>
                </a:solidFill>
              </a:rPr>
              <a:t>	char name[]={‘R’,‘A’,‘M’, ‘\0’};</a:t>
            </a:r>
          </a:p>
          <a:p>
            <a:pPr algn="just">
              <a:buNone/>
            </a:pPr>
            <a:r>
              <a:rPr lang="en-US" dirty="0" smtClean="0">
                <a:solidFill>
                  <a:srgbClr val="FF0000"/>
                </a:solidFill>
              </a:rPr>
              <a:t>	char city[9]={‘N’,‘E’,‘W’, ‘ ’,‘Y’,‘O’,‘R’,‘K’,‘\0’};</a:t>
            </a:r>
          </a:p>
          <a:p>
            <a:pPr algn="just">
              <a:buNone/>
            </a:pPr>
            <a:endParaRPr lang="en-US" dirty="0" smtClean="0">
              <a:solidFill>
                <a:srgbClr val="FF0000"/>
              </a:solidFill>
            </a:endParaRPr>
          </a:p>
          <a:p>
            <a:pPr algn="just">
              <a:buNone/>
            </a:pPr>
            <a:r>
              <a:rPr lang="en-US" dirty="0" smtClean="0">
                <a:solidFill>
                  <a:srgbClr val="FF0000"/>
                </a:solidFill>
              </a:rPr>
              <a:t>		</a:t>
            </a:r>
          </a:p>
          <a:p>
            <a:pPr algn="just">
              <a:buNone/>
            </a:pPr>
            <a:r>
              <a:rPr lang="en-US" dirty="0" smtClean="0">
                <a:solidFill>
                  <a:srgbClr val="FF0000"/>
                </a:solidFill>
              </a:rPr>
              <a:t>	char name[4]=“RAM”;</a:t>
            </a:r>
          </a:p>
          <a:p>
            <a:pPr algn="just">
              <a:buNone/>
            </a:pPr>
            <a:r>
              <a:rPr lang="en-US" dirty="0" smtClean="0">
                <a:solidFill>
                  <a:srgbClr val="FF0000"/>
                </a:solidFill>
              </a:rPr>
              <a:t>	char name[]=“RAM”;</a:t>
            </a:r>
          </a:p>
          <a:p>
            <a:pPr algn="just">
              <a:buNone/>
            </a:pPr>
            <a:r>
              <a:rPr lang="en-US" dirty="0" smtClean="0">
                <a:solidFill>
                  <a:srgbClr val="FF0000"/>
                </a:solidFill>
              </a:rPr>
              <a:t>	char city[9]=“NEW YORK”;</a:t>
            </a:r>
          </a:p>
          <a:p>
            <a:pPr algn="just"/>
            <a:r>
              <a:rPr lang="en-US" dirty="0" smtClean="0"/>
              <a:t>When we initialize a character array by listing its elements, the null terminator or the size of the array must be provided explicitly.</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53</a:t>
            </a:fld>
            <a:endParaRPr lang="en-US" dirty="0"/>
          </a:p>
        </p:txBody>
      </p:sp>
      <p:sp>
        <p:nvSpPr>
          <p:cNvPr id="5" name="Title 4"/>
          <p:cNvSpPr>
            <a:spLocks noGrp="1"/>
          </p:cNvSpPr>
          <p:nvPr>
            <p:ph type="title"/>
          </p:nvPr>
        </p:nvSpPr>
        <p:spPr/>
        <p:txBody>
          <a:bodyPr/>
          <a:lstStyle/>
          <a:p>
            <a:r>
              <a:rPr lang="en-US" sz="4400" dirty="0" smtClean="0"/>
              <a:t>Initializing String Variables</a:t>
            </a:r>
            <a:endParaRPr lang="en-US" dirty="0"/>
          </a:p>
        </p:txBody>
      </p:sp>
      <p:sp>
        <p:nvSpPr>
          <p:cNvPr id="6" name="Rectangle 5"/>
          <p:cNvSpPr/>
          <p:nvPr/>
        </p:nvSpPr>
        <p:spPr>
          <a:xfrm>
            <a:off x="2590800" y="2971800"/>
            <a:ext cx="1160895" cy="923330"/>
          </a:xfrm>
          <a:prstGeom prst="rect">
            <a:avLst/>
          </a:prstGeom>
          <a:noFill/>
        </p:spPr>
        <p:txBody>
          <a:bodyPr wrap="none" lIns="91440" tIns="45720" rIns="91440" bIns="45720">
            <a:spAutoFit/>
          </a:bodyPr>
          <a:lstStyle/>
          <a:p>
            <a:pPr algn="ctr"/>
            <a:r>
              <a:rPr lang="en-US" sz="5400" b="1" cap="none" spc="0"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OR</a:t>
            </a:r>
            <a:endParaRPr lang="en-US" sz="5400" b="1" cap="none" spc="0"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graphicFrame>
        <p:nvGraphicFramePr>
          <p:cNvPr id="7" name="Table 6"/>
          <p:cNvGraphicFramePr>
            <a:graphicFrameLocks noGrp="1"/>
          </p:cNvGraphicFramePr>
          <p:nvPr/>
        </p:nvGraphicFramePr>
        <p:xfrm>
          <a:off x="4419601" y="3463535"/>
          <a:ext cx="4648199" cy="835341"/>
        </p:xfrm>
        <a:graphic>
          <a:graphicData uri="http://schemas.openxmlformats.org/drawingml/2006/table">
            <a:tbl>
              <a:tblPr firstRow="1" bandRow="1">
                <a:tableStyleId>{5C22544A-7EE6-4342-B048-85BDC9FD1C3A}</a:tableStyleId>
              </a:tblPr>
              <a:tblGrid>
                <a:gridCol w="1119011"/>
                <a:gridCol w="1119011"/>
                <a:gridCol w="1267177"/>
                <a:gridCol w="1143000"/>
              </a:tblGrid>
              <a:tr h="334084">
                <a:tc>
                  <a:txBody>
                    <a:bodyPr/>
                    <a:lstStyle/>
                    <a:p>
                      <a:pPr algn="ctr"/>
                      <a:r>
                        <a:rPr lang="en-US" dirty="0" smtClean="0"/>
                        <a:t>R</a:t>
                      </a:r>
                      <a:endParaRPr lang="en-US" dirty="0"/>
                    </a:p>
                  </a:txBody>
                  <a:tcPr/>
                </a:tc>
                <a:tc>
                  <a:txBody>
                    <a:bodyPr/>
                    <a:lstStyle/>
                    <a:p>
                      <a:pPr algn="ctr"/>
                      <a:r>
                        <a:rPr lang="en-US" dirty="0" smtClean="0"/>
                        <a:t>A</a:t>
                      </a:r>
                      <a:endParaRPr lang="en-US" dirty="0"/>
                    </a:p>
                  </a:txBody>
                  <a:tcPr/>
                </a:tc>
                <a:tc>
                  <a:txBody>
                    <a:bodyPr/>
                    <a:lstStyle/>
                    <a:p>
                      <a:pPr algn="ctr"/>
                      <a:r>
                        <a:rPr lang="en-US" dirty="0" smtClean="0"/>
                        <a:t>M</a:t>
                      </a:r>
                      <a:endParaRPr lang="en-US" dirty="0"/>
                    </a:p>
                  </a:txBody>
                  <a:tcPr/>
                </a:tc>
                <a:tc>
                  <a:txBody>
                    <a:bodyPr/>
                    <a:lstStyle/>
                    <a:p>
                      <a:pPr algn="ctr"/>
                      <a:r>
                        <a:rPr lang="en-US" dirty="0" smtClean="0"/>
                        <a:t>\0</a:t>
                      </a:r>
                      <a:endParaRPr lang="en-US" dirty="0"/>
                    </a:p>
                  </a:txBody>
                  <a:tcPr/>
                </a:tc>
              </a:tr>
              <a:tr h="469581">
                <a:tc>
                  <a:txBody>
                    <a:bodyPr/>
                    <a:lstStyle/>
                    <a:p>
                      <a:pPr algn="ctr"/>
                      <a:r>
                        <a:rPr lang="en-US" dirty="0" smtClean="0"/>
                        <a:t>name[0]</a:t>
                      </a:r>
                      <a:endParaRPr lang="en-US" dirty="0"/>
                    </a:p>
                  </a:txBody>
                  <a:tcPr>
                    <a:solidFill>
                      <a:schemeClr val="accent1">
                        <a:tint val="40000"/>
                      </a:schemeClr>
                    </a:solidFill>
                  </a:tcPr>
                </a:tc>
                <a:tc>
                  <a:txBody>
                    <a:bodyPr/>
                    <a:lstStyle/>
                    <a:p>
                      <a:pPr algn="ctr"/>
                      <a:r>
                        <a:rPr lang="en-US" dirty="0" smtClean="0"/>
                        <a:t>name[1]</a:t>
                      </a:r>
                      <a:endParaRPr lang="en-US" dirty="0"/>
                    </a:p>
                  </a:txBody>
                  <a:tcPr>
                    <a:solidFill>
                      <a:schemeClr val="accent1">
                        <a:tint val="40000"/>
                      </a:schemeClr>
                    </a:solidFill>
                  </a:tcPr>
                </a:tc>
                <a:tc>
                  <a:txBody>
                    <a:bodyPr/>
                    <a:lstStyle/>
                    <a:p>
                      <a:pPr algn="ctr"/>
                      <a:r>
                        <a:rPr lang="en-US" dirty="0" smtClean="0"/>
                        <a:t>name[2]</a:t>
                      </a:r>
                      <a:endParaRPr lang="en-US" dirty="0"/>
                    </a:p>
                  </a:txBody>
                  <a:tcPr>
                    <a:solidFill>
                      <a:schemeClr val="accent1">
                        <a:tint val="40000"/>
                      </a:schemeClr>
                    </a:solidFill>
                  </a:tcPr>
                </a:tc>
                <a:tc>
                  <a:txBody>
                    <a:bodyPr/>
                    <a:lstStyle/>
                    <a:p>
                      <a:pPr algn="ctr"/>
                      <a:r>
                        <a:rPr lang="en-US" dirty="0" smtClean="0"/>
                        <a:t>name[3]</a:t>
                      </a:r>
                      <a:endParaRPr lang="en-US" dirty="0"/>
                    </a:p>
                  </a:txBody>
                  <a:tcPr>
                    <a:solidFill>
                      <a:schemeClr val="accent1">
                        <a:tint val="40000"/>
                      </a:schemeClr>
                    </a:solidFill>
                  </a:tcPr>
                </a:tc>
              </a:tr>
            </a:tbl>
          </a:graphicData>
        </a:graphic>
      </p:graphicFrame>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trips(downLeft)">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lnSpcReduction="10000"/>
          </a:bodyPr>
          <a:lstStyle/>
          <a:p>
            <a:pPr>
              <a:buNone/>
            </a:pPr>
            <a:r>
              <a:rPr lang="en-US" b="1" dirty="0" smtClean="0">
                <a:latin typeface="Times New Roman" pitchFamily="18" charset="0"/>
                <a:cs typeface="Times New Roman" pitchFamily="18" charset="0"/>
              </a:rPr>
              <a:t>//String Initialization Example</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city[9]={'N','E','W',' ','Y','O','R','K','\0'};</a:t>
            </a:r>
          </a:p>
          <a:p>
            <a:pPr>
              <a:buNone/>
            </a:pPr>
            <a:r>
              <a:rPr lang="en-US" b="1" dirty="0" smtClean="0">
                <a:latin typeface="Times New Roman" pitchFamily="18" charset="0"/>
                <a:cs typeface="Times New Roman" pitchFamily="18" charset="0"/>
              </a:rPr>
              <a:t>int i=0;</a:t>
            </a:r>
          </a:p>
          <a:p>
            <a:pPr>
              <a:buNone/>
            </a:pPr>
            <a:r>
              <a:rPr lang="en-US" b="1" dirty="0" err="1" smtClean="0">
                <a:latin typeface="Times New Roman" pitchFamily="18" charset="0"/>
                <a:cs typeface="Times New Roman" pitchFamily="18" charset="0"/>
              </a:rPr>
              <a:t>clrscr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while(city[i]!='\0')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printf("%c\t ",city[i]);</a:t>
            </a:r>
          </a:p>
          <a:p>
            <a:pPr>
              <a:buNone/>
            </a:pPr>
            <a:r>
              <a:rPr lang="en-US" b="1" dirty="0" smtClean="0">
                <a:latin typeface="Times New Roman" pitchFamily="18" charset="0"/>
                <a:cs typeface="Times New Roman" pitchFamily="18" charset="0"/>
              </a:rPr>
              <a:t>	i++;</a:t>
            </a:r>
          </a:p>
          <a:p>
            <a:pPr>
              <a:buNone/>
            </a:pPr>
            <a:r>
              <a:rPr lang="en-US" b="1" dirty="0" smtClean="0">
                <a:latin typeface="Times New Roman" pitchFamily="18" charset="0"/>
                <a:cs typeface="Times New Roman" pitchFamily="18" charset="0"/>
              </a:rPr>
              <a:t>	}</a:t>
            </a:r>
          </a:p>
          <a:p>
            <a:pPr>
              <a:buNone/>
            </a:pPr>
            <a:r>
              <a:rPr lang="en-US" b="1" dirty="0" err="1" smtClean="0">
                <a:latin typeface="Times New Roman" pitchFamily="18" charset="0"/>
                <a:cs typeface="Times New Roman" pitchFamily="18" charset="0"/>
              </a:rPr>
              <a:t>getch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54</a:t>
            </a:fld>
            <a:endParaRPr lang="en-US" dirty="0"/>
          </a:p>
        </p:txBody>
      </p:sp>
    </p:spTree>
  </p:cSld>
  <p:clrMapOvr>
    <a:masterClrMapping/>
  </p:clrMapOvr>
  <p:transition spd="slow">
    <p:wipe dir="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The input function </a:t>
            </a:r>
            <a:r>
              <a:rPr lang="en-US" i="1" dirty="0" err="1" smtClean="0"/>
              <a:t>scanf</a:t>
            </a:r>
            <a:r>
              <a:rPr lang="en-US" i="1" dirty="0" smtClean="0"/>
              <a:t> </a:t>
            </a:r>
            <a:r>
              <a:rPr lang="en-US" dirty="0" smtClean="0"/>
              <a:t>can be used with %s format specification to read in a string of characters.</a:t>
            </a:r>
          </a:p>
          <a:p>
            <a:pPr algn="just"/>
            <a:r>
              <a:rPr lang="en-US" dirty="0" smtClean="0"/>
              <a:t>E.g.</a:t>
            </a:r>
          </a:p>
          <a:p>
            <a:pPr algn="just">
              <a:buNone/>
            </a:pPr>
            <a:r>
              <a:rPr lang="en-US" dirty="0" smtClean="0"/>
              <a:t>		 </a:t>
            </a:r>
            <a:r>
              <a:rPr lang="en-US" dirty="0" smtClean="0">
                <a:solidFill>
                  <a:srgbClr val="FF0000"/>
                </a:solidFill>
              </a:rPr>
              <a:t>char name[20];</a:t>
            </a:r>
          </a:p>
          <a:p>
            <a:pPr algn="just">
              <a:buNone/>
            </a:pPr>
            <a:r>
              <a:rPr lang="en-US" dirty="0" smtClean="0">
                <a:solidFill>
                  <a:srgbClr val="FF0000"/>
                </a:solidFill>
              </a:rPr>
              <a:t>		 </a:t>
            </a:r>
            <a:r>
              <a:rPr lang="en-US" dirty="0" err="1" smtClean="0">
                <a:solidFill>
                  <a:srgbClr val="FF0000"/>
                </a:solidFill>
              </a:rPr>
              <a:t>scanf</a:t>
            </a:r>
            <a:r>
              <a:rPr lang="en-US" dirty="0" smtClean="0">
                <a:solidFill>
                  <a:srgbClr val="FF0000"/>
                </a:solidFill>
              </a:rPr>
              <a:t>(“%s”, name);</a:t>
            </a:r>
          </a:p>
          <a:p>
            <a:pPr algn="just"/>
            <a:r>
              <a:rPr lang="en-US" dirty="0" smtClean="0">
                <a:solidFill>
                  <a:srgbClr val="FF0000"/>
                </a:solidFill>
              </a:rPr>
              <a:t>No ampersand(&amp;) is required before variable name.</a:t>
            </a:r>
            <a:r>
              <a:rPr lang="en-US" dirty="0" smtClean="0"/>
              <a:t> </a:t>
            </a:r>
          </a:p>
          <a:p>
            <a:pPr algn="just"/>
            <a:r>
              <a:rPr lang="en-US" dirty="0" smtClean="0"/>
              <a:t>Problem:</a:t>
            </a:r>
          </a:p>
          <a:p>
            <a:pPr algn="just">
              <a:buNone/>
            </a:pPr>
            <a:r>
              <a:rPr lang="en-US" dirty="0" smtClean="0"/>
              <a:t>	“</a:t>
            </a:r>
            <a:r>
              <a:rPr lang="en-US" dirty="0" err="1" smtClean="0">
                <a:solidFill>
                  <a:srgbClr val="FF0000"/>
                </a:solidFill>
              </a:rPr>
              <a:t>scanf</a:t>
            </a:r>
            <a:r>
              <a:rPr lang="en-US" dirty="0" smtClean="0">
                <a:solidFill>
                  <a:srgbClr val="FF0000"/>
                </a:solidFill>
              </a:rPr>
              <a:t>() terminates its input on the first white space it encounters</a:t>
            </a:r>
            <a:r>
              <a:rPr lang="en-US" dirty="0" smtClean="0"/>
              <a:t>”</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55</a:t>
            </a:fld>
            <a:endParaRPr lang="en-US" dirty="0"/>
          </a:p>
        </p:txBody>
      </p:sp>
      <p:sp>
        <p:nvSpPr>
          <p:cNvPr id="5" name="Title 4"/>
          <p:cNvSpPr>
            <a:spLocks noGrp="1"/>
          </p:cNvSpPr>
          <p:nvPr>
            <p:ph type="title"/>
          </p:nvPr>
        </p:nvSpPr>
        <p:spPr/>
        <p:txBody>
          <a:bodyPr/>
          <a:lstStyle/>
          <a:p>
            <a:r>
              <a:rPr lang="en-US" dirty="0" smtClean="0"/>
              <a:t>Reading Strings from Terminal</a:t>
            </a:r>
            <a:endParaRPr lang="en-US" dirty="0"/>
          </a:p>
        </p:txBody>
      </p:sp>
    </p:spTree>
  </p:cSld>
  <p:clrMapOvr>
    <a:masterClrMapping/>
  </p:clrMapOvr>
  <p:transition spd="slow">
    <p:wipe dir="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304800"/>
            <a:ext cx="8229600" cy="5702491"/>
          </a:xfrm>
        </p:spPr>
        <p:txBody>
          <a:bodyPr/>
          <a:lstStyle/>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name[20];</a:t>
            </a:r>
          </a:p>
          <a:p>
            <a:pPr>
              <a:buNone/>
            </a:pPr>
            <a:r>
              <a:rPr lang="en-US" b="1" dirty="0" err="1" smtClean="0">
                <a:latin typeface="Times New Roman" pitchFamily="18" charset="0"/>
                <a:cs typeface="Times New Roman" pitchFamily="18" charset="0"/>
              </a:rPr>
              <a:t>clrscr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Enter your name:");</a:t>
            </a:r>
          </a:p>
          <a:p>
            <a:pPr>
              <a:buNone/>
            </a:pPr>
            <a:r>
              <a:rPr lang="en-US" b="1" dirty="0" smtClean="0">
                <a:latin typeface="Times New Roman" pitchFamily="18" charset="0"/>
                <a:cs typeface="Times New Roman" pitchFamily="18" charset="0"/>
              </a:rPr>
              <a:t>scanf("%s", name);</a:t>
            </a:r>
          </a:p>
          <a:p>
            <a:pPr>
              <a:buNone/>
            </a:pPr>
            <a:r>
              <a:rPr lang="en-US" b="1" dirty="0" smtClean="0">
                <a:latin typeface="Times New Roman" pitchFamily="18" charset="0"/>
                <a:cs typeface="Times New Roman" pitchFamily="18" charset="0"/>
              </a:rPr>
              <a:t>printf("\n Your name is %s", name);</a:t>
            </a:r>
          </a:p>
          <a:p>
            <a:pPr>
              <a:buNone/>
            </a:pPr>
            <a:r>
              <a:rPr lang="en-US" b="1" dirty="0" err="1" smtClean="0">
                <a:latin typeface="Times New Roman" pitchFamily="18" charset="0"/>
                <a:cs typeface="Times New Roman" pitchFamily="18" charset="0"/>
              </a:rPr>
              <a:t>getch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56</a:t>
            </a:fld>
            <a:endParaRPr lang="en-US" dirty="0"/>
          </a:p>
        </p:txBody>
      </p:sp>
    </p:spTree>
  </p:cSld>
  <p:clrMapOvr>
    <a:masterClrMapping/>
  </p:clrMapOvr>
  <p:transition spd="slow">
    <p:wipe dir="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lgn="just"/>
            <a:r>
              <a:rPr lang="en-US" dirty="0" smtClean="0"/>
              <a:t>Some versions of </a:t>
            </a:r>
            <a:r>
              <a:rPr lang="en-US" i="1" dirty="0" err="1" smtClean="0"/>
              <a:t>scanf</a:t>
            </a:r>
            <a:r>
              <a:rPr lang="en-US" i="1" dirty="0" smtClean="0"/>
              <a:t>() </a:t>
            </a:r>
            <a:r>
              <a:rPr lang="en-US" dirty="0" smtClean="0"/>
              <a:t>support the following conversion specification for strings:</a:t>
            </a:r>
          </a:p>
          <a:p>
            <a:pPr algn="just">
              <a:buNone/>
            </a:pPr>
            <a:r>
              <a:rPr lang="en-US" i="1" dirty="0" smtClean="0"/>
              <a:t>		</a:t>
            </a:r>
            <a:r>
              <a:rPr lang="en-US" dirty="0" smtClean="0">
                <a:solidFill>
                  <a:srgbClr val="FF0000"/>
                </a:solidFill>
              </a:rPr>
              <a:t>%[characters]</a:t>
            </a:r>
          </a:p>
          <a:p>
            <a:pPr algn="just">
              <a:buNone/>
            </a:pPr>
            <a:r>
              <a:rPr lang="en-US" dirty="0" smtClean="0">
                <a:solidFill>
                  <a:srgbClr val="FF0000"/>
                </a:solidFill>
              </a:rPr>
              <a:t>		%[^characters]</a:t>
            </a:r>
          </a:p>
          <a:p>
            <a:pPr algn="just"/>
            <a:r>
              <a:rPr lang="en-US" dirty="0" smtClean="0"/>
              <a:t>The specification </a:t>
            </a:r>
            <a:r>
              <a:rPr lang="en-US" i="1" dirty="0" smtClean="0"/>
              <a:t>%[characters] </a:t>
            </a:r>
            <a:r>
              <a:rPr lang="en-US" dirty="0" smtClean="0"/>
              <a:t>means that only the characters specified within the brackets are allowed in the input of string. If the input string contains any other characters, the reading of string will be terminated at the first encounter of such a character.</a:t>
            </a:r>
            <a:endParaRPr lang="en-US" i="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57</a:t>
            </a:fld>
            <a:endParaRPr lang="en-US" dirty="0"/>
          </a:p>
        </p:txBody>
      </p:sp>
      <p:sp>
        <p:nvSpPr>
          <p:cNvPr id="5" name="Title 4"/>
          <p:cNvSpPr>
            <a:spLocks noGrp="1"/>
          </p:cNvSpPr>
          <p:nvPr>
            <p:ph type="title"/>
          </p:nvPr>
        </p:nvSpPr>
        <p:spPr/>
        <p:txBody>
          <a:bodyPr>
            <a:normAutofit fontScale="90000"/>
          </a:bodyPr>
          <a:lstStyle/>
          <a:p>
            <a:r>
              <a:rPr lang="en-US" dirty="0" smtClean="0"/>
              <a:t>Reading Strings from Terminal…</a:t>
            </a:r>
            <a:endParaRPr lang="en-US" dirty="0"/>
          </a:p>
        </p:txBody>
      </p:sp>
    </p:spTree>
  </p:cSld>
  <p:clrMapOvr>
    <a:masterClrMapping/>
  </p:clrMapOvr>
  <p:transition spd="slow">
    <p:wipe dir="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The specification </a:t>
            </a:r>
            <a:r>
              <a:rPr lang="en-US" i="1" dirty="0" smtClean="0"/>
              <a:t>%[^characters]</a:t>
            </a:r>
            <a:r>
              <a:rPr lang="en-US" dirty="0" smtClean="0"/>
              <a:t> means that the characters specified after the caret(^) are not allowed in the string and reading will be terminated.</a:t>
            </a:r>
            <a:endParaRPr lang="en-US" i="1" dirty="0"/>
          </a:p>
        </p:txBody>
      </p:sp>
      <p:sp>
        <p:nvSpPr>
          <p:cNvPr id="3" name="Footer Placeholder 2"/>
          <p:cNvSpPr>
            <a:spLocks noGrp="1"/>
          </p:cNvSpPr>
          <p:nvPr>
            <p:ph type="ftr" sz="quarter" idx="11"/>
          </p:nvPr>
        </p:nvSpPr>
        <p:spPr/>
        <p:txBody>
          <a:bodyPr/>
          <a:lstStyle/>
          <a:p>
            <a:r>
              <a:rPr lang="en-US" dirty="0" smtClean="0"/>
              <a:t>Prepared By: Nanda </a:t>
            </a:r>
            <a:r>
              <a:rPr lang="en-US" dirty="0" err="1" smtClean="0"/>
              <a:t>Kishor</a:t>
            </a:r>
            <a:r>
              <a:rPr lang="en-US" dirty="0" smtClean="0"/>
              <a:t> Ray</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58</a:t>
            </a:fld>
            <a:endParaRPr lang="en-US" dirty="0"/>
          </a:p>
        </p:txBody>
      </p:sp>
      <p:sp>
        <p:nvSpPr>
          <p:cNvPr id="5" name="Title 4"/>
          <p:cNvSpPr>
            <a:spLocks noGrp="1"/>
          </p:cNvSpPr>
          <p:nvPr>
            <p:ph type="title"/>
          </p:nvPr>
        </p:nvSpPr>
        <p:spPr/>
        <p:txBody>
          <a:bodyPr>
            <a:normAutofit fontScale="90000"/>
          </a:bodyPr>
          <a:lstStyle/>
          <a:p>
            <a:r>
              <a:rPr lang="en-US" dirty="0" smtClean="0"/>
              <a:t>Reading Strings from Terminal…</a:t>
            </a:r>
            <a:endParaRPr lang="en-US" dirty="0"/>
          </a:p>
        </p:txBody>
      </p:sp>
    </p:spTree>
  </p:cSld>
  <p:clrMapOvr>
    <a:masterClrMapping/>
  </p:clrMapOvr>
  <p:transition spd="slow">
    <p:wipe dir="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lstStyle/>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char name[20];</a:t>
            </a:r>
          </a:p>
          <a:p>
            <a:pPr>
              <a:buNone/>
            </a:pPr>
            <a:r>
              <a:rPr lang="en-US" dirty="0" err="1" smtClean="0"/>
              <a:t>clrscr</a:t>
            </a:r>
            <a:r>
              <a:rPr lang="en-US" dirty="0" smtClean="0"/>
              <a:t>();</a:t>
            </a:r>
          </a:p>
          <a:p>
            <a:pPr>
              <a:buNone/>
            </a:pPr>
            <a:r>
              <a:rPr lang="en-US" dirty="0" smtClean="0"/>
              <a:t>printf("\</a:t>
            </a:r>
            <a:r>
              <a:rPr lang="en-US" dirty="0" err="1" smtClean="0"/>
              <a:t>nEnter</a:t>
            </a:r>
            <a:r>
              <a:rPr lang="en-US" dirty="0" smtClean="0"/>
              <a:t> your name (in uppercase):");</a:t>
            </a:r>
          </a:p>
          <a:p>
            <a:pPr>
              <a:buNone/>
            </a:pPr>
            <a:r>
              <a:rPr lang="en-US" dirty="0" err="1" smtClean="0"/>
              <a:t>scanf</a:t>
            </a:r>
            <a:r>
              <a:rPr lang="en-US" dirty="0" smtClean="0"/>
              <a:t>("%[A-Z]",name);</a:t>
            </a:r>
          </a:p>
          <a:p>
            <a:pPr>
              <a:buNone/>
            </a:pPr>
            <a:r>
              <a:rPr lang="en-US" dirty="0" smtClean="0"/>
              <a:t>printf("\</a:t>
            </a:r>
            <a:r>
              <a:rPr lang="en-US" dirty="0" err="1" smtClean="0"/>
              <a:t>nYour</a:t>
            </a:r>
            <a:r>
              <a:rPr lang="en-US" dirty="0" smtClean="0"/>
              <a:t> name is %</a:t>
            </a:r>
            <a:r>
              <a:rPr lang="en-US" dirty="0" err="1" smtClean="0"/>
              <a:t>s",name</a:t>
            </a:r>
            <a:r>
              <a:rPr lang="en-US" dirty="0" smtClean="0"/>
              <a:t>);</a:t>
            </a:r>
          </a:p>
          <a:p>
            <a:pPr>
              <a:buNone/>
            </a:pPr>
            <a:r>
              <a:rPr lang="en-US" dirty="0" err="1" smtClean="0"/>
              <a:t>getch</a:t>
            </a:r>
            <a:r>
              <a:rPr lang="en-US" dirty="0" smtClean="0"/>
              <a:t>();</a:t>
            </a:r>
          </a:p>
          <a:p>
            <a:pPr>
              <a:buNone/>
            </a:pPr>
            <a:r>
              <a:rPr lang="en-US" dirty="0" smtClean="0"/>
              <a: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59</a:t>
            </a:fld>
            <a:endParaRPr lang="en-US" dirty="0"/>
          </a:p>
        </p:txBody>
      </p:sp>
      <p:grpSp>
        <p:nvGrpSpPr>
          <p:cNvPr id="10" name="Group 9"/>
          <p:cNvGrpSpPr/>
          <p:nvPr/>
        </p:nvGrpSpPr>
        <p:grpSpPr>
          <a:xfrm>
            <a:off x="2362200" y="1066800"/>
            <a:ext cx="5486400" cy="2514600"/>
            <a:chOff x="2362200" y="1066800"/>
            <a:chExt cx="5486400" cy="2514600"/>
          </a:xfrm>
        </p:grpSpPr>
        <p:sp>
          <p:nvSpPr>
            <p:cNvPr id="6" name="Rectangle 5"/>
            <p:cNvSpPr/>
            <p:nvPr/>
          </p:nvSpPr>
          <p:spPr>
            <a:xfrm>
              <a:off x="4270376" y="1066800"/>
              <a:ext cx="3578224" cy="92333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%[A-</a:t>
              </a:r>
              <a:r>
                <a:rPr lang="en-US" sz="5400" b="1" cap="none" spc="0"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Za</a:t>
              </a:r>
              <a:r>
                <a:rPr lang="en-US" sz="54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-z]</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cxnSp>
          <p:nvCxnSpPr>
            <p:cNvPr id="8" name="Straight Arrow Connector 7"/>
            <p:cNvCxnSpPr/>
            <p:nvPr/>
          </p:nvCxnSpPr>
          <p:spPr>
            <a:xfrm flipH="1">
              <a:off x="2362200" y="1447800"/>
              <a:ext cx="1984376" cy="2133600"/>
            </a:xfrm>
            <a:prstGeom prst="straightConnector1">
              <a:avLst/>
            </a:prstGeom>
            <a:ln w="50800" cmpd="sng">
              <a:solidFill>
                <a:schemeClr val="accent2"/>
              </a:solidFill>
              <a:tailEnd type="arrow"/>
            </a:ln>
            <a:effectLst>
              <a:outerShdw blurRad="50800" dist="50800" dir="5400000" algn="ctr" rotWithShape="0">
                <a:schemeClr val="bg1"/>
              </a:outerShdw>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plus(in)">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791200"/>
          </a:xfrm>
        </p:spPr>
        <p:txBody>
          <a:bodyPr>
            <a:normAutofit fontScale="92500" lnSpcReduction="10000"/>
          </a:bodyPr>
          <a:lstStyle/>
          <a:p>
            <a:r>
              <a:rPr lang="en-US" dirty="0" smtClean="0">
                <a:latin typeface="Times New Roman" pitchFamily="18" charset="0"/>
                <a:cs typeface="Times New Roman" pitchFamily="18" charset="0"/>
              </a:rPr>
              <a:t>Syntax:</a:t>
            </a:r>
          </a:p>
          <a:p>
            <a:pPr>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storage_class data_type array_name[size];</a:t>
            </a:r>
          </a:p>
          <a:p>
            <a:pPr algn="just"/>
            <a:r>
              <a:rPr lang="en-US" i="1" dirty="0" smtClean="0">
                <a:latin typeface="Times New Roman" pitchFamily="18" charset="0"/>
                <a:cs typeface="Times New Roman" pitchFamily="18" charset="0"/>
              </a:rPr>
              <a:t>storage_class</a:t>
            </a:r>
            <a:r>
              <a:rPr lang="en-US" dirty="0" smtClean="0">
                <a:latin typeface="Times New Roman" pitchFamily="18" charset="0"/>
                <a:cs typeface="Times New Roman" pitchFamily="18" charset="0"/>
              </a:rPr>
              <a:t> refers to the </a:t>
            </a:r>
            <a:r>
              <a:rPr lang="en-US" i="1" dirty="0" smtClean="0">
                <a:latin typeface="Times New Roman" pitchFamily="18" charset="0"/>
                <a:cs typeface="Times New Roman" pitchFamily="18" charset="0"/>
              </a:rPr>
              <a:t>storage class </a:t>
            </a:r>
            <a:r>
              <a:rPr lang="en-US" dirty="0" smtClean="0">
                <a:latin typeface="Times New Roman" pitchFamily="18" charset="0"/>
                <a:cs typeface="Times New Roman" pitchFamily="18" charset="0"/>
              </a:rPr>
              <a:t>of the array. It may be </a:t>
            </a:r>
            <a:r>
              <a:rPr lang="en-US" dirty="0" smtClean="0">
                <a:solidFill>
                  <a:srgbClr val="FF0000"/>
                </a:solidFill>
                <a:latin typeface="Times New Roman" pitchFamily="18" charset="0"/>
                <a:cs typeface="Times New Roman" pitchFamily="18" charset="0"/>
              </a:rPr>
              <a:t>auto</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static</a:t>
            </a: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extern</a:t>
            </a:r>
            <a:r>
              <a:rPr lang="en-US" dirty="0" smtClean="0">
                <a:latin typeface="Times New Roman" pitchFamily="18" charset="0"/>
                <a:cs typeface="Times New Roman" pitchFamily="18" charset="0"/>
              </a:rPr>
              <a:t> and </a:t>
            </a:r>
            <a:r>
              <a:rPr lang="en-US" dirty="0" smtClean="0">
                <a:solidFill>
                  <a:srgbClr val="FF0000"/>
                </a:solidFill>
                <a:latin typeface="Times New Roman" pitchFamily="18" charset="0"/>
                <a:cs typeface="Times New Roman" pitchFamily="18" charset="0"/>
              </a:rPr>
              <a:t>register</a:t>
            </a:r>
            <a:r>
              <a:rPr lang="en-US" dirty="0" smtClean="0">
                <a:latin typeface="Times New Roman" pitchFamily="18" charset="0"/>
                <a:cs typeface="Times New Roman" pitchFamily="18" charset="0"/>
              </a:rPr>
              <a:t>. It is optional. (</a:t>
            </a:r>
            <a:r>
              <a:rPr lang="en-US" dirty="0" smtClean="0">
                <a:solidFill>
                  <a:srgbClr val="FF0000"/>
                </a:solidFill>
                <a:latin typeface="Times New Roman" pitchFamily="18" charset="0"/>
                <a:cs typeface="Times New Roman" pitchFamily="18" charset="0"/>
              </a:rPr>
              <a:t>Will be studied later!!</a:t>
            </a:r>
            <a:r>
              <a:rPr lang="en-US" dirty="0" smtClean="0">
                <a:latin typeface="Times New Roman" pitchFamily="18" charset="0"/>
                <a:cs typeface="Times New Roman" pitchFamily="18" charset="0"/>
              </a:rPr>
              <a:t>)</a:t>
            </a:r>
          </a:p>
          <a:p>
            <a:pPr algn="just"/>
            <a:r>
              <a:rPr lang="en-US" i="1" dirty="0" smtClean="0">
                <a:latin typeface="Times New Roman" pitchFamily="18" charset="0"/>
                <a:cs typeface="Times New Roman" pitchFamily="18" charset="0"/>
              </a:rPr>
              <a:t>data_type</a:t>
            </a:r>
            <a:r>
              <a:rPr lang="en-US" dirty="0" smtClean="0">
                <a:latin typeface="Times New Roman" pitchFamily="18" charset="0"/>
                <a:cs typeface="Times New Roman" pitchFamily="18" charset="0"/>
              </a:rPr>
              <a:t> is the </a:t>
            </a:r>
            <a:r>
              <a:rPr lang="en-US" i="1" dirty="0" smtClean="0">
                <a:latin typeface="Times New Roman" pitchFamily="18" charset="0"/>
                <a:cs typeface="Times New Roman" pitchFamily="18" charset="0"/>
              </a:rPr>
              <a:t>data type</a:t>
            </a:r>
            <a:r>
              <a:rPr lang="en-US" dirty="0" smtClean="0">
                <a:latin typeface="Times New Roman" pitchFamily="18" charset="0"/>
                <a:cs typeface="Times New Roman" pitchFamily="18" charset="0"/>
              </a:rPr>
              <a:t> of array. It may be </a:t>
            </a:r>
            <a:r>
              <a:rPr lang="en-US" i="1" dirty="0" smtClean="0">
                <a:latin typeface="Times New Roman" pitchFamily="18" charset="0"/>
                <a:cs typeface="Times New Roman" pitchFamily="18" charset="0"/>
              </a:rPr>
              <a:t>int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float</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char</a:t>
            </a:r>
            <a:r>
              <a:rPr lang="en-US" dirty="0" smtClean="0">
                <a:latin typeface="Times New Roman" pitchFamily="18" charset="0"/>
                <a:cs typeface="Times New Roman" pitchFamily="18" charset="0"/>
              </a:rPr>
              <a:t>,…, etc. (Note: An </a:t>
            </a:r>
            <a:r>
              <a:rPr lang="en-US" i="1" dirty="0" smtClean="0">
                <a:latin typeface="Times New Roman" pitchFamily="18" charset="0"/>
                <a:cs typeface="Times New Roman" pitchFamily="18" charset="0"/>
              </a:rPr>
              <a:t>int </a:t>
            </a:r>
            <a:r>
              <a:rPr lang="en-US" dirty="0" smtClean="0">
                <a:latin typeface="Times New Roman" pitchFamily="18" charset="0"/>
                <a:cs typeface="Times New Roman" pitchFamily="18" charset="0"/>
              </a:rPr>
              <a:t>type array stores all data items of integer type.)</a:t>
            </a:r>
          </a:p>
          <a:p>
            <a:pPr algn="just"/>
            <a:r>
              <a:rPr lang="en-US" i="1" dirty="0" smtClean="0">
                <a:latin typeface="Times New Roman" pitchFamily="18" charset="0"/>
                <a:cs typeface="Times New Roman" pitchFamily="18" charset="0"/>
              </a:rPr>
              <a:t>array_name </a:t>
            </a:r>
            <a:r>
              <a:rPr lang="en-US" dirty="0" smtClean="0">
                <a:latin typeface="Times New Roman" pitchFamily="18" charset="0"/>
                <a:cs typeface="Times New Roman" pitchFamily="18" charset="0"/>
              </a:rPr>
              <a:t>is the name of the array. Any valid name of a variable can be provided.</a:t>
            </a:r>
          </a:p>
          <a:p>
            <a:pPr algn="just"/>
            <a:r>
              <a:rPr lang="en-US" i="1" dirty="0" smtClean="0">
                <a:latin typeface="Times New Roman" pitchFamily="18" charset="0"/>
                <a:cs typeface="Times New Roman" pitchFamily="18" charset="0"/>
              </a:rPr>
              <a:t>size </a:t>
            </a:r>
            <a:r>
              <a:rPr lang="en-US" dirty="0" smtClean="0">
                <a:latin typeface="Times New Roman" pitchFamily="18" charset="0"/>
                <a:cs typeface="Times New Roman" pitchFamily="18" charset="0"/>
              </a:rPr>
              <a:t>of the array is the number of elements in the array and is mentioned within square bracket. The size must be an integer constant like 100 or a symbolic constant (if symbolic constant </a:t>
            </a:r>
            <a:r>
              <a:rPr lang="en-US" cap="all" dirty="0" smtClean="0">
                <a:latin typeface="Times New Roman" pitchFamily="18" charset="0"/>
                <a:cs typeface="Times New Roman" pitchFamily="18" charset="0"/>
              </a:rPr>
              <a:t>size </a:t>
            </a:r>
            <a:r>
              <a:rPr lang="en-US" dirty="0" smtClean="0">
                <a:latin typeface="Times New Roman" pitchFamily="18" charset="0"/>
                <a:cs typeface="Times New Roman" pitchFamily="18" charset="0"/>
              </a:rPr>
              <a:t>is defined as </a:t>
            </a:r>
            <a:r>
              <a:rPr lang="en-US" dirty="0" smtClean="0">
                <a:solidFill>
                  <a:srgbClr val="FF0000"/>
                </a:solidFill>
                <a:latin typeface="Times New Roman" pitchFamily="18" charset="0"/>
                <a:cs typeface="Times New Roman" pitchFamily="18" charset="0"/>
              </a:rPr>
              <a:t>#define SIZE 100</a:t>
            </a:r>
            <a:r>
              <a:rPr lang="en-US" dirty="0" smtClean="0">
                <a:latin typeface="Times New Roman" pitchFamily="18" charset="0"/>
                <a:cs typeface="Times New Roman" pitchFamily="18" charset="0"/>
              </a:rPr>
              <a:t>, then array can be defined as </a:t>
            </a:r>
            <a:r>
              <a:rPr lang="en-US" dirty="0" smtClean="0">
                <a:solidFill>
                  <a:srgbClr val="FF0000"/>
                </a:solidFill>
                <a:latin typeface="Times New Roman" pitchFamily="18" charset="0"/>
                <a:cs typeface="Times New Roman" pitchFamily="18" charset="0"/>
              </a:rPr>
              <a:t>int a[SIZE];</a:t>
            </a:r>
            <a:r>
              <a:rPr lang="en-US" dirty="0" smtClean="0">
                <a:latin typeface="Times New Roman" pitchFamily="18" charset="0"/>
                <a:cs typeface="Times New Roman" pitchFamily="18" charset="0"/>
              </a:rPr>
              <a:t>)</a:t>
            </a:r>
            <a:endParaRPr lang="en-US" i="1"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dirty="0"/>
          </a:p>
        </p:txBody>
      </p:sp>
      <p:sp>
        <p:nvSpPr>
          <p:cNvPr id="5" name="Title 4"/>
          <p:cNvSpPr>
            <a:spLocks noGrp="1"/>
          </p:cNvSpPr>
          <p:nvPr>
            <p:ph type="title"/>
          </p:nvPr>
        </p:nvSpPr>
        <p:spPr>
          <a:xfrm>
            <a:off x="457200" y="0"/>
            <a:ext cx="8229600" cy="868362"/>
          </a:xfrm>
        </p:spPr>
        <p:txBody>
          <a:bodyPr/>
          <a:lstStyle/>
          <a:p>
            <a:r>
              <a:rPr lang="en-US" dirty="0" smtClean="0"/>
              <a:t>Declaration of 1-D array</a:t>
            </a:r>
            <a:endParaRPr lang="en-US" dirty="0"/>
          </a:p>
        </p:txBody>
      </p:sp>
    </p:spTree>
  </p:cSld>
  <p:clrMapOvr>
    <a:masterClrMapping/>
  </p:clrMapOvr>
  <p:transition spd="slow">
    <p:wipe dir="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a:bodyPr>
          <a:lstStyle/>
          <a:p>
            <a:pPr>
              <a:buNone/>
            </a:pPr>
            <a:r>
              <a:rPr lang="en-US" sz="2400" b="1" dirty="0" smtClean="0"/>
              <a:t>/*This program can read strings with blank spaces*/</a:t>
            </a:r>
          </a:p>
          <a:p>
            <a:pPr>
              <a:buNone/>
            </a:pPr>
            <a:r>
              <a:rPr lang="en-US" dirty="0" smtClean="0"/>
              <a:t>#include &lt;</a:t>
            </a:r>
            <a:r>
              <a:rPr lang="en-US" dirty="0" err="1" smtClean="0"/>
              <a:t>stdio.h</a:t>
            </a:r>
            <a:r>
              <a:rPr lang="en-US" dirty="0" smtClean="0"/>
              <a:t>&gt;</a:t>
            </a:r>
          </a:p>
          <a:p>
            <a:pPr>
              <a:buNone/>
            </a:pPr>
            <a:r>
              <a:rPr lang="en-US" dirty="0" smtClean="0"/>
              <a:t>#include &lt;</a:t>
            </a:r>
            <a:r>
              <a:rPr lang="en-US" dirty="0" err="1" smtClean="0"/>
              <a:t>conio.h</a:t>
            </a:r>
            <a:r>
              <a:rPr lang="en-US" dirty="0" smtClean="0"/>
              <a:t>&gt;</a:t>
            </a:r>
          </a:p>
          <a:p>
            <a:pPr>
              <a:buNone/>
            </a:pPr>
            <a:r>
              <a:rPr lang="en-US" dirty="0" smtClean="0"/>
              <a:t>void main()</a:t>
            </a:r>
          </a:p>
          <a:p>
            <a:pPr>
              <a:buNone/>
            </a:pPr>
            <a:r>
              <a:rPr lang="en-US" dirty="0" smtClean="0"/>
              <a:t>{</a:t>
            </a:r>
          </a:p>
          <a:p>
            <a:pPr>
              <a:buNone/>
            </a:pPr>
            <a:r>
              <a:rPr lang="en-US" dirty="0" smtClean="0"/>
              <a:t>char name[30];</a:t>
            </a:r>
          </a:p>
          <a:p>
            <a:pPr>
              <a:buNone/>
            </a:pPr>
            <a:r>
              <a:rPr lang="en-US" dirty="0" err="1" smtClean="0"/>
              <a:t>clrscr</a:t>
            </a:r>
            <a:r>
              <a:rPr lang="en-US" dirty="0" smtClean="0"/>
              <a:t>();</a:t>
            </a:r>
          </a:p>
          <a:p>
            <a:pPr>
              <a:buNone/>
            </a:pPr>
            <a:r>
              <a:rPr lang="en-US" dirty="0" smtClean="0"/>
              <a:t>printf("\n Enter your full name:");</a:t>
            </a:r>
          </a:p>
          <a:p>
            <a:pPr>
              <a:buNone/>
            </a:pPr>
            <a:r>
              <a:rPr lang="en-US" dirty="0" err="1" smtClean="0"/>
              <a:t>scanf</a:t>
            </a:r>
            <a:r>
              <a:rPr lang="en-US" dirty="0" smtClean="0"/>
              <a:t>("%[^\n]", name);</a:t>
            </a:r>
          </a:p>
          <a:p>
            <a:pPr>
              <a:buNone/>
            </a:pPr>
            <a:r>
              <a:rPr lang="en-US" dirty="0" smtClean="0"/>
              <a:t>printf("\n Your name is %s", name);</a:t>
            </a:r>
          </a:p>
          <a:p>
            <a:pPr>
              <a:buNone/>
            </a:pPr>
            <a:r>
              <a:rPr lang="en-US" dirty="0" err="1" smtClean="0"/>
              <a:t>getch</a:t>
            </a:r>
            <a:r>
              <a:rPr lang="en-US" dirty="0" smtClean="0"/>
              <a:t>();</a:t>
            </a:r>
          </a:p>
          <a:p>
            <a:pPr>
              <a:buNone/>
            </a:pPr>
            <a:r>
              <a:rPr lang="en-US" dirty="0" smtClean="0"/>
              <a: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60</a:t>
            </a:fld>
            <a:endParaRPr lang="en-US" dirty="0"/>
          </a:p>
        </p:txBody>
      </p:sp>
    </p:spTree>
  </p:cSld>
  <p:clrMapOvr>
    <a:masterClrMapping/>
  </p:clrMapOvr>
  <p:transition spd="slow">
    <p:wipe dir="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62500" lnSpcReduction="20000"/>
          </a:bodyPr>
          <a:lstStyle/>
          <a:p>
            <a:pPr>
              <a:buNone/>
            </a:pPr>
            <a:r>
              <a:rPr lang="en-US" sz="4500" b="1" dirty="0" smtClean="0">
                <a:latin typeface="Times New Roman" pitchFamily="18" charset="0"/>
                <a:cs typeface="Times New Roman" pitchFamily="18" charset="0"/>
              </a:rPr>
              <a:t>//Another way using </a:t>
            </a:r>
            <a:r>
              <a:rPr lang="en-US" sz="4500" b="1" dirty="0" err="1" smtClean="0">
                <a:latin typeface="Times New Roman" pitchFamily="18" charset="0"/>
                <a:cs typeface="Times New Roman" pitchFamily="18" charset="0"/>
              </a:rPr>
              <a:t>getchar</a:t>
            </a:r>
            <a:r>
              <a:rPr lang="en-US" sz="4500"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stdio.h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conio.h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name[30], character;</a:t>
            </a:r>
          </a:p>
          <a:p>
            <a:pPr>
              <a:buNone/>
            </a:pPr>
            <a:r>
              <a:rPr lang="en-US" b="1" dirty="0" smtClean="0">
                <a:latin typeface="Times New Roman" pitchFamily="18" charset="0"/>
                <a:cs typeface="Times New Roman" pitchFamily="18" charset="0"/>
              </a:rPr>
              <a:t>int c;</a:t>
            </a:r>
          </a:p>
          <a:p>
            <a:pPr>
              <a:buNone/>
            </a:pPr>
            <a:r>
              <a:rPr lang="en-US" b="1" dirty="0" smtClean="0">
                <a:latin typeface="Times New Roman" pitchFamily="18" charset="0"/>
                <a:cs typeface="Times New Roman" pitchFamily="18" charset="0"/>
              </a:rPr>
              <a:t>c=0;</a:t>
            </a:r>
          </a:p>
          <a:p>
            <a:pPr>
              <a:buNone/>
            </a:pPr>
            <a:r>
              <a:rPr lang="en-US" b="1" dirty="0" err="1" smtClean="0">
                <a:latin typeface="Times New Roman" pitchFamily="18" charset="0"/>
                <a:cs typeface="Times New Roman" pitchFamily="18" charset="0"/>
              </a:rPr>
              <a:t>clrscr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printf("\n Enter your full name (Press Enter at the end):\n");</a:t>
            </a:r>
          </a:p>
          <a:p>
            <a:pPr>
              <a:buNone/>
            </a:pPr>
            <a:r>
              <a:rPr lang="en-US" b="1" dirty="0" smtClean="0">
                <a:latin typeface="Times New Roman" pitchFamily="18" charset="0"/>
                <a:cs typeface="Times New Roman" pitchFamily="18" charset="0"/>
              </a:rPr>
              <a:t>	do</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character=</a:t>
            </a:r>
            <a:r>
              <a:rPr lang="en-US" b="1" dirty="0" err="1" smtClean="0">
                <a:latin typeface="Times New Roman" pitchFamily="18" charset="0"/>
                <a:cs typeface="Times New Roman" pitchFamily="18" charset="0"/>
              </a:rPr>
              <a:t>getchar</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name[c]=character;</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c++</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}while(character!='\n');</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c=c-1;</a:t>
            </a:r>
          </a:p>
          <a:p>
            <a:pPr>
              <a:buNone/>
            </a:pPr>
            <a:r>
              <a:rPr lang="en-US" b="1" dirty="0" smtClean="0">
                <a:latin typeface="Times New Roman" pitchFamily="18" charset="0"/>
                <a:cs typeface="Times New Roman" pitchFamily="18" charset="0"/>
              </a:rPr>
              <a:t>name[c]='\0';</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nYour</a:t>
            </a:r>
            <a:r>
              <a:rPr lang="en-US" b="1" dirty="0" smtClean="0">
                <a:latin typeface="Times New Roman" pitchFamily="18" charset="0"/>
                <a:cs typeface="Times New Roman" pitchFamily="18" charset="0"/>
              </a:rPr>
              <a:t> name is %s", name);</a:t>
            </a:r>
          </a:p>
          <a:p>
            <a:pPr>
              <a:buNone/>
            </a:pPr>
            <a:r>
              <a:rPr lang="en-US" b="1" dirty="0" err="1" smtClean="0">
                <a:latin typeface="Times New Roman" pitchFamily="18" charset="0"/>
                <a:cs typeface="Times New Roman" pitchFamily="18" charset="0"/>
              </a:rPr>
              <a:t>getch</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61</a:t>
            </a:fld>
            <a:endParaRPr lang="en-US" dirty="0"/>
          </a:p>
        </p:txBody>
      </p:sp>
    </p:spTree>
  </p:cSld>
  <p:clrMapOvr>
    <a:masterClrMapping/>
  </p:clrMapOvr>
  <p:transition spd="slow">
    <p:wipe dir="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a:t>
            </a:r>
            <a:r>
              <a:rPr lang="en-US" i="1" dirty="0" smtClean="0"/>
              <a:t>printf()</a:t>
            </a:r>
            <a:r>
              <a:rPr lang="en-US" dirty="0" smtClean="0"/>
              <a:t> function with %s format is used to print strings to the screen.</a:t>
            </a:r>
          </a:p>
          <a:p>
            <a:pPr algn="just"/>
            <a:r>
              <a:rPr lang="en-US" dirty="0" smtClean="0"/>
              <a:t>The format %s can be used to display an array of characters that is terminated by the null character.</a:t>
            </a:r>
          </a:p>
          <a:p>
            <a:pPr algn="just"/>
            <a:r>
              <a:rPr lang="en-US" dirty="0" smtClean="0"/>
              <a:t>E.g.</a:t>
            </a:r>
          </a:p>
          <a:p>
            <a:pPr algn="just">
              <a:buNone/>
            </a:pPr>
            <a:r>
              <a:rPr lang="en-US" dirty="0" smtClean="0"/>
              <a:t>		</a:t>
            </a:r>
            <a:r>
              <a:rPr lang="en-US" dirty="0" smtClean="0">
                <a:solidFill>
                  <a:srgbClr val="FF0000"/>
                </a:solidFill>
              </a:rPr>
              <a:t>char name[19</a:t>
            </a:r>
            <a:r>
              <a:rPr lang="en-US" dirty="0" smtClean="0">
                <a:solidFill>
                  <a:srgbClr val="FF0000"/>
                </a:solidFill>
              </a:rPr>
              <a:t>]=“</a:t>
            </a:r>
            <a:r>
              <a:rPr lang="en-US" dirty="0" smtClean="0">
                <a:solidFill>
                  <a:srgbClr val="FF0000"/>
                </a:solidFill>
              </a:rPr>
              <a:t>COMPUTER C</a:t>
            </a:r>
            <a:r>
              <a:rPr lang="en-US" dirty="0" smtClean="0">
                <a:solidFill>
                  <a:srgbClr val="FF0000"/>
                </a:solidFill>
              </a:rPr>
              <a:t>”;</a:t>
            </a:r>
            <a:endParaRPr lang="en-US" dirty="0" smtClean="0">
              <a:solidFill>
                <a:srgbClr val="FF0000"/>
              </a:solidFill>
            </a:endParaRPr>
          </a:p>
          <a:p>
            <a:pPr algn="just">
              <a:buNone/>
            </a:pPr>
            <a:r>
              <a:rPr lang="en-US" dirty="0" smtClean="0">
                <a:solidFill>
                  <a:srgbClr val="FF0000"/>
                </a:solidFill>
              </a:rPr>
              <a:t>		printf(“%s”, name); </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62</a:t>
            </a:fld>
            <a:endParaRPr lang="en-US" dirty="0"/>
          </a:p>
        </p:txBody>
      </p:sp>
      <p:sp>
        <p:nvSpPr>
          <p:cNvPr id="5" name="Title 4"/>
          <p:cNvSpPr>
            <a:spLocks noGrp="1"/>
          </p:cNvSpPr>
          <p:nvPr>
            <p:ph type="title"/>
          </p:nvPr>
        </p:nvSpPr>
        <p:spPr/>
        <p:txBody>
          <a:bodyPr/>
          <a:lstStyle/>
          <a:p>
            <a:r>
              <a:rPr lang="en-US" dirty="0" smtClean="0"/>
              <a:t>Writing Strings to Screen</a:t>
            </a:r>
            <a:endParaRPr lang="en-US" dirty="0"/>
          </a:p>
        </p:txBody>
      </p:sp>
    </p:spTree>
  </p:cSld>
  <p:clrMapOvr>
    <a:masterClrMapping/>
  </p:clrMapOvr>
  <p:transition spd="slow">
    <p:wipe dir="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format specification for outputting strings is of the form,</a:t>
            </a:r>
          </a:p>
          <a:p>
            <a:pPr algn="just">
              <a:buNone/>
            </a:pPr>
            <a:r>
              <a:rPr lang="en-US" dirty="0" smtClean="0">
                <a:solidFill>
                  <a:srgbClr val="FF0000"/>
                </a:solidFill>
              </a:rPr>
              <a:t>			% </a:t>
            </a:r>
            <a:r>
              <a:rPr lang="en-US" dirty="0" err="1" smtClean="0">
                <a:solidFill>
                  <a:srgbClr val="FF0000"/>
                </a:solidFill>
              </a:rPr>
              <a:t>w.p</a:t>
            </a:r>
            <a:r>
              <a:rPr lang="en-US" dirty="0" smtClean="0">
                <a:solidFill>
                  <a:srgbClr val="FF0000"/>
                </a:solidFill>
              </a:rPr>
              <a:t> s</a:t>
            </a:r>
          </a:p>
          <a:p>
            <a:pPr algn="just">
              <a:buNone/>
            </a:pPr>
            <a:r>
              <a:rPr lang="en-US" dirty="0" smtClean="0"/>
              <a:t>	where </a:t>
            </a:r>
            <a:r>
              <a:rPr lang="en-US" i="1" dirty="0" smtClean="0"/>
              <a:t>w </a:t>
            </a:r>
            <a:r>
              <a:rPr lang="en-US" dirty="0" smtClean="0"/>
              <a:t>specifies the field width for display and </a:t>
            </a:r>
            <a:r>
              <a:rPr lang="en-US" i="1" dirty="0" smtClean="0"/>
              <a:t>p </a:t>
            </a:r>
            <a:r>
              <a:rPr lang="en-US" dirty="0" smtClean="0"/>
              <a:t>instructs that only the first p characters of the string are to be displayed.</a:t>
            </a:r>
          </a:p>
          <a:p>
            <a:pPr algn="just"/>
            <a:r>
              <a:rPr lang="en-US" dirty="0" smtClean="0"/>
              <a:t>By default, the display is right-justified.</a:t>
            </a:r>
          </a:p>
          <a:p>
            <a:pPr algn="just"/>
            <a:endParaRPr lang="en-US" i="1" dirty="0" smtClean="0">
              <a:solidFill>
                <a:srgbClr val="FF0000"/>
              </a:solidFill>
            </a:endParaRPr>
          </a:p>
          <a:p>
            <a:pPr algn="just"/>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63</a:t>
            </a:fld>
            <a:endParaRPr lang="en-US" dirty="0"/>
          </a:p>
        </p:txBody>
      </p:sp>
      <p:sp>
        <p:nvSpPr>
          <p:cNvPr id="5" name="Title 4"/>
          <p:cNvSpPr>
            <a:spLocks noGrp="1"/>
          </p:cNvSpPr>
          <p:nvPr>
            <p:ph type="title"/>
          </p:nvPr>
        </p:nvSpPr>
        <p:spPr/>
        <p:txBody>
          <a:bodyPr/>
          <a:lstStyle/>
          <a:p>
            <a:r>
              <a:rPr lang="en-US" dirty="0" smtClean="0"/>
              <a:t>Writing Strings to Screen…</a:t>
            </a:r>
            <a:endParaRPr lang="en-US" dirty="0"/>
          </a:p>
        </p:txBody>
      </p:sp>
    </p:spTree>
  </p:cSld>
  <p:clrMapOvr>
    <a:masterClrMapping/>
  </p:clrMapOvr>
  <p:transition spd="slow">
    <p:wipe dir="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71600"/>
            <a:ext cx="8229600" cy="4635691"/>
          </a:xfrm>
        </p:spPr>
        <p:txBody>
          <a:bodyPr>
            <a:normAutofit lnSpcReduction="10000"/>
          </a:bodyPr>
          <a:lstStyle/>
          <a:p>
            <a:pPr algn="just"/>
            <a:r>
              <a:rPr lang="en-US" dirty="0" smtClean="0"/>
              <a:t>When the field width is less than the length of the string, the entire string is printed.</a:t>
            </a:r>
          </a:p>
          <a:p>
            <a:pPr algn="just"/>
            <a:r>
              <a:rPr lang="en-US" dirty="0" smtClean="0"/>
              <a:t>The integer value on the right side of the decimal point specifies the number of characters to be printed.</a:t>
            </a:r>
          </a:p>
          <a:p>
            <a:pPr algn="just"/>
            <a:r>
              <a:rPr lang="en-US" dirty="0" smtClean="0"/>
              <a:t>When the number of characters to be printed is specified as zero, nothing is printed.</a:t>
            </a:r>
          </a:p>
          <a:p>
            <a:pPr algn="just"/>
            <a:r>
              <a:rPr lang="en-US" dirty="0" smtClean="0"/>
              <a:t>The minus sign in the specification causes the string to be printed left-justified.</a:t>
            </a:r>
          </a:p>
          <a:p>
            <a:pPr algn="just"/>
            <a:r>
              <a:rPr lang="en-US" dirty="0" smtClean="0"/>
              <a:t>The specification %.ns prints the first n characters of the string (left-justified). </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64</a:t>
            </a:fld>
            <a:endParaRPr lang="en-US" dirty="0"/>
          </a:p>
        </p:txBody>
      </p:sp>
      <p:sp>
        <p:nvSpPr>
          <p:cNvPr id="5" name="Title 4"/>
          <p:cNvSpPr>
            <a:spLocks noGrp="1"/>
          </p:cNvSpPr>
          <p:nvPr>
            <p:ph type="title"/>
          </p:nvPr>
        </p:nvSpPr>
        <p:spPr/>
        <p:txBody>
          <a:bodyPr/>
          <a:lstStyle/>
          <a:p>
            <a:r>
              <a:rPr lang="en-US" dirty="0" smtClean="0"/>
              <a:t>Writing Strings to Screen…</a:t>
            </a:r>
            <a:endParaRPr lang="en-US" dirty="0"/>
          </a:p>
        </p:txBody>
      </p:sp>
    </p:spTree>
  </p:cSld>
  <p:clrMapOvr>
    <a:masterClrMapping/>
  </p:clrMapOvr>
  <p:transition spd="slow">
    <p:wipe dir="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normAutofit fontScale="92500" lnSpcReduction="20000"/>
          </a:bodyPr>
          <a:lstStyle/>
          <a:p>
            <a:pPr>
              <a:buNone/>
            </a:pPr>
            <a:r>
              <a:rPr lang="en-US" b="1" dirty="0" smtClean="0"/>
              <a:t>#include &lt;stdio.h&gt;</a:t>
            </a:r>
          </a:p>
          <a:p>
            <a:pPr>
              <a:buNone/>
            </a:pPr>
            <a:r>
              <a:rPr lang="en-US" b="1" dirty="0" smtClean="0"/>
              <a:t>#include &lt;conio.h&gt;</a:t>
            </a:r>
          </a:p>
          <a:p>
            <a:pPr>
              <a:buNone/>
            </a:pPr>
            <a:r>
              <a:rPr lang="en-US" b="1" dirty="0" smtClean="0"/>
              <a:t>void main()</a:t>
            </a:r>
          </a:p>
          <a:p>
            <a:pPr>
              <a:buNone/>
            </a:pPr>
            <a:r>
              <a:rPr lang="en-US" b="1" dirty="0" smtClean="0"/>
              <a:t>{</a:t>
            </a:r>
          </a:p>
          <a:p>
            <a:pPr>
              <a:buNone/>
            </a:pPr>
            <a:r>
              <a:rPr lang="en-US" b="1" dirty="0" smtClean="0"/>
              <a:t>char name[19</a:t>
            </a:r>
            <a:r>
              <a:rPr lang="en-US" b="1" dirty="0" smtClean="0"/>
              <a:t>]=“</a:t>
            </a:r>
            <a:r>
              <a:rPr lang="en-US" b="1" dirty="0" smtClean="0"/>
              <a:t>COMPUTER C</a:t>
            </a:r>
            <a:r>
              <a:rPr lang="en-US" b="1" dirty="0" smtClean="0"/>
              <a:t>";</a:t>
            </a:r>
            <a:endParaRPr lang="en-US" b="1" dirty="0" smtClean="0"/>
          </a:p>
          <a:p>
            <a:pPr>
              <a:buNone/>
            </a:pPr>
            <a:r>
              <a:rPr lang="en-US" b="1" dirty="0" smtClean="0"/>
              <a:t>clrscr();</a:t>
            </a:r>
          </a:p>
          <a:p>
            <a:pPr>
              <a:buNone/>
            </a:pPr>
            <a:r>
              <a:rPr lang="en-US" b="1" dirty="0" smtClean="0"/>
              <a:t>printf("%19s\n", name);</a:t>
            </a:r>
          </a:p>
          <a:p>
            <a:pPr>
              <a:buNone/>
            </a:pPr>
            <a:r>
              <a:rPr lang="en-US" b="1" dirty="0" smtClean="0"/>
              <a:t>printf("%10s\n", name);</a:t>
            </a:r>
          </a:p>
          <a:p>
            <a:pPr>
              <a:buNone/>
            </a:pPr>
            <a:r>
              <a:rPr lang="en-US" b="1" dirty="0" smtClean="0"/>
              <a:t>printf("%19.11s\n", name);</a:t>
            </a:r>
          </a:p>
          <a:p>
            <a:pPr>
              <a:buNone/>
            </a:pPr>
            <a:r>
              <a:rPr lang="en-US" b="1" dirty="0" smtClean="0"/>
              <a:t>printf("%19.0s\n", name);</a:t>
            </a:r>
          </a:p>
          <a:p>
            <a:pPr>
              <a:buNone/>
            </a:pPr>
            <a:r>
              <a:rPr lang="en-US" b="1" dirty="0" smtClean="0"/>
              <a:t>printf("%-19.11s\n", name);</a:t>
            </a:r>
          </a:p>
          <a:p>
            <a:pPr>
              <a:buNone/>
            </a:pPr>
            <a:r>
              <a:rPr lang="en-US" b="1" dirty="0" smtClean="0"/>
              <a:t>printf("%.3s\n", name);</a:t>
            </a:r>
          </a:p>
          <a:p>
            <a:pPr>
              <a:buNone/>
            </a:pPr>
            <a:r>
              <a:rPr lang="en-US" b="1" dirty="0" smtClean="0"/>
              <a:t>printf("%s\n", name);</a:t>
            </a:r>
          </a:p>
          <a:p>
            <a:pPr>
              <a:buNone/>
            </a:pPr>
            <a:r>
              <a:rPr lang="en-US" b="1" dirty="0" smtClean="0"/>
              <a:t>getch();</a:t>
            </a:r>
          </a:p>
          <a:p>
            <a:pPr>
              <a:buNone/>
            </a:pPr>
            <a:r>
              <a:rPr lang="en-US" b="1" dirty="0" smtClean="0"/>
              <a: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65</a:t>
            </a:fld>
            <a:endParaRPr lang="en-US" dirty="0"/>
          </a:p>
        </p:txBody>
      </p:sp>
    </p:spTree>
  </p:cSld>
  <p:clrMapOvr>
    <a:masterClrMapping/>
  </p:clrMapOvr>
  <p:transition spd="slow">
    <p:wipe dir="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For variable field width or precision:</a:t>
            </a:r>
          </a:p>
          <a:p>
            <a:pPr algn="just">
              <a:buNone/>
            </a:pPr>
            <a:r>
              <a:rPr lang="en-US" dirty="0" smtClean="0"/>
              <a:t>		</a:t>
            </a:r>
            <a:r>
              <a:rPr lang="en-US" dirty="0" smtClean="0">
                <a:solidFill>
                  <a:srgbClr val="FF0000"/>
                </a:solidFill>
              </a:rPr>
              <a:t>printf(“%*.*s\n”, w, d, string);</a:t>
            </a:r>
          </a:p>
          <a:p>
            <a:pPr algn="just">
              <a:buNone/>
            </a:pPr>
            <a:r>
              <a:rPr lang="en-US" dirty="0" smtClean="0"/>
              <a:t>	This instruction prints the first </a:t>
            </a:r>
            <a:r>
              <a:rPr lang="en-US" i="1" dirty="0" smtClean="0"/>
              <a:t>d</a:t>
            </a:r>
            <a:r>
              <a:rPr lang="en-US" dirty="0" smtClean="0"/>
              <a:t> characters of the </a:t>
            </a:r>
            <a:r>
              <a:rPr lang="en-US" i="1" dirty="0" smtClean="0"/>
              <a:t>string</a:t>
            </a:r>
            <a:r>
              <a:rPr lang="en-US" dirty="0" smtClean="0"/>
              <a:t> in the field width of </a:t>
            </a:r>
            <a:r>
              <a:rPr lang="en-US" i="1" dirty="0" smtClean="0"/>
              <a:t>w</a:t>
            </a:r>
            <a:r>
              <a:rPr lang="en-US" dirty="0" smtClean="0"/>
              <a:t>.</a:t>
            </a:r>
          </a:p>
          <a:p>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66</a:t>
            </a:fld>
            <a:endParaRPr lang="en-US" dirty="0"/>
          </a:p>
        </p:txBody>
      </p:sp>
      <p:sp>
        <p:nvSpPr>
          <p:cNvPr id="5" name="Title 4"/>
          <p:cNvSpPr>
            <a:spLocks noGrp="1"/>
          </p:cNvSpPr>
          <p:nvPr>
            <p:ph type="title"/>
          </p:nvPr>
        </p:nvSpPr>
        <p:spPr/>
        <p:txBody>
          <a:bodyPr/>
          <a:lstStyle/>
          <a:p>
            <a:r>
              <a:rPr lang="en-US" dirty="0" smtClean="0"/>
              <a:t>Writing strings to Screen…</a:t>
            </a:r>
            <a:endParaRPr lang="en-US" dirty="0"/>
          </a:p>
        </p:txBody>
      </p:sp>
    </p:spTree>
  </p:cSld>
  <p:clrMapOvr>
    <a:masterClrMapping/>
  </p:clrMapOvr>
  <p:transition spd="slow">
    <p:wipe dir="r"/>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Write a program using </a:t>
            </a:r>
            <a:r>
              <a:rPr lang="en-US" i="1" dirty="0" smtClean="0"/>
              <a:t>for </a:t>
            </a:r>
            <a:r>
              <a:rPr lang="en-US" dirty="0" smtClean="0"/>
              <a:t>loop to print the following output: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67</a:t>
            </a:fld>
            <a:endParaRPr lang="en-US" dirty="0"/>
          </a:p>
        </p:txBody>
      </p:sp>
      <p:sp>
        <p:nvSpPr>
          <p:cNvPr id="5" name="Title 4"/>
          <p:cNvSpPr>
            <a:spLocks noGrp="1"/>
          </p:cNvSpPr>
          <p:nvPr>
            <p:ph type="title"/>
          </p:nvPr>
        </p:nvSpPr>
        <p:spPr/>
        <p:txBody>
          <a:bodyPr/>
          <a:lstStyle/>
          <a:p>
            <a:r>
              <a:rPr lang="en-US" dirty="0" smtClean="0"/>
              <a:t>Problem</a:t>
            </a:r>
            <a:endParaRPr lang="en-US" dirty="0"/>
          </a:p>
        </p:txBody>
      </p:sp>
      <p:sp>
        <p:nvSpPr>
          <p:cNvPr id="6" name="Rectangle 5"/>
          <p:cNvSpPr/>
          <p:nvPr/>
        </p:nvSpPr>
        <p:spPr>
          <a:xfrm>
            <a:off x="2590800" y="2590800"/>
            <a:ext cx="3124200" cy="2514600"/>
          </a:xfrm>
          <a:prstGeom prst="rect">
            <a:avLst/>
          </a:prstGeom>
          <a:solidFill>
            <a:schemeClr val="bg1"/>
          </a:solidFill>
          <a:ln w="19050">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solidFill>
                  <a:schemeClr val="tx1"/>
                </a:solidFill>
              </a:rPr>
              <a:t>C</a:t>
            </a:r>
          </a:p>
          <a:p>
            <a:r>
              <a:rPr lang="en-US" b="1" dirty="0" smtClean="0">
                <a:solidFill>
                  <a:schemeClr val="tx1"/>
                </a:solidFill>
              </a:rPr>
              <a:t>CP</a:t>
            </a:r>
          </a:p>
          <a:p>
            <a:r>
              <a:rPr lang="en-US" b="1" dirty="0" err="1" smtClean="0">
                <a:solidFill>
                  <a:schemeClr val="tx1"/>
                </a:solidFill>
              </a:rPr>
              <a:t>CPr</a:t>
            </a:r>
            <a:endParaRPr lang="en-US" b="1" dirty="0" smtClean="0">
              <a:solidFill>
                <a:schemeClr val="tx1"/>
              </a:solidFill>
            </a:endParaRPr>
          </a:p>
          <a:p>
            <a:r>
              <a:rPr lang="en-US" b="1" dirty="0" err="1" smtClean="0">
                <a:solidFill>
                  <a:schemeClr val="tx1"/>
                </a:solidFill>
              </a:rPr>
              <a:t>CPro</a:t>
            </a:r>
            <a:endParaRPr lang="en-US" b="1" dirty="0" smtClean="0">
              <a:solidFill>
                <a:schemeClr val="tx1"/>
              </a:solidFill>
            </a:endParaRPr>
          </a:p>
          <a:p>
            <a:r>
              <a:rPr lang="en-US" b="1" dirty="0" err="1" smtClean="0">
                <a:solidFill>
                  <a:schemeClr val="tx1"/>
                </a:solidFill>
              </a:rPr>
              <a:t>CProg</a:t>
            </a:r>
            <a:endParaRPr lang="en-US" b="1" dirty="0" smtClean="0">
              <a:solidFill>
                <a:schemeClr val="tx1"/>
              </a:solidFill>
            </a:endParaRPr>
          </a:p>
          <a:p>
            <a:r>
              <a:rPr lang="en-US" b="1" dirty="0" smtClean="0">
                <a:solidFill>
                  <a:schemeClr val="tx1"/>
                </a:solidFill>
              </a:rPr>
              <a:t>…</a:t>
            </a:r>
          </a:p>
          <a:p>
            <a:r>
              <a:rPr lang="en-US" b="1" dirty="0" smtClean="0">
                <a:solidFill>
                  <a:schemeClr val="tx1"/>
                </a:solidFill>
              </a:rPr>
              <a:t>…</a:t>
            </a:r>
          </a:p>
          <a:p>
            <a:r>
              <a:rPr lang="en-US" b="1" dirty="0" err="1" smtClean="0">
                <a:solidFill>
                  <a:schemeClr val="tx1"/>
                </a:solidFill>
              </a:rPr>
              <a:t>CProgramming</a:t>
            </a:r>
            <a:endParaRPr lang="en-US" b="1" dirty="0">
              <a:solidFill>
                <a:schemeClr val="tx1"/>
              </a:solidFill>
            </a:endParaRPr>
          </a:p>
        </p:txBody>
      </p:sp>
    </p:spTree>
  </p:cSld>
  <p:clrMapOvr>
    <a:masterClrMapping/>
  </p:clrMapOvr>
  <p:transition spd="slow">
    <p:wipe dir="r"/>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
            <a:ext cx="8229600" cy="5854891"/>
          </a:xfrm>
        </p:spPr>
        <p:txBody>
          <a:bodyPr>
            <a:normAutofit fontScale="85000" lnSpcReduction="20000"/>
          </a:bodyPr>
          <a:lstStyle/>
          <a:p>
            <a:pPr>
              <a:buNone/>
            </a:pPr>
            <a:r>
              <a:rPr lang="en-US" dirty="0" smtClean="0">
                <a:latin typeface="Times New Roman" pitchFamily="18" charset="0"/>
                <a:cs typeface="Times New Roman" pitchFamily="18" charset="0"/>
              </a:rPr>
              <a:t>#include&lt;stdio.h&gt;</a:t>
            </a:r>
          </a:p>
          <a:p>
            <a:pPr>
              <a:buNone/>
            </a:pPr>
            <a:r>
              <a:rPr lang="en-US" dirty="0" smtClean="0">
                <a:latin typeface="Times New Roman" pitchFamily="18" charset="0"/>
                <a:cs typeface="Times New Roman" pitchFamily="18" charset="0"/>
              </a:rPr>
              <a:t>#include&lt;conio.h&gt;</a:t>
            </a:r>
          </a:p>
          <a:p>
            <a:pPr>
              <a:buNone/>
            </a:pPr>
            <a:r>
              <a:rPr lang="en-US" dirty="0" smtClean="0">
                <a:latin typeface="Times New Roman" pitchFamily="18" charset="0"/>
                <a:cs typeface="Times New Roman" pitchFamily="18" charset="0"/>
              </a:rPr>
              <a:t>void main()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char c[13]="</a:t>
            </a:r>
            <a:r>
              <a:rPr lang="en-US" dirty="0" err="1" smtClean="0">
                <a:latin typeface="Times New Roman" pitchFamily="18" charset="0"/>
                <a:cs typeface="Times New Roman" pitchFamily="18" charset="0"/>
              </a:rPr>
              <a:t>CProgramming</a:t>
            </a: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int i, j;</a:t>
            </a:r>
          </a:p>
          <a:p>
            <a:pPr>
              <a:buNone/>
            </a:pPr>
            <a:r>
              <a:rPr lang="en-US" dirty="0" smtClean="0">
                <a:latin typeface="Times New Roman" pitchFamily="18" charset="0"/>
                <a:cs typeface="Times New Roman" pitchFamily="18" charset="0"/>
              </a:rPr>
              <a:t>clrscr();</a:t>
            </a:r>
          </a:p>
          <a:p>
            <a:pPr>
              <a:buNone/>
            </a:pPr>
            <a:r>
              <a:rPr lang="en-US" dirty="0" smtClean="0">
                <a:latin typeface="Times New Roman" pitchFamily="18" charset="0"/>
                <a:cs typeface="Times New Roman" pitchFamily="18" charset="0"/>
              </a:rPr>
              <a:t>printf("\n\n\n");</a:t>
            </a:r>
          </a:p>
          <a:p>
            <a:pPr>
              <a:buNone/>
            </a:pPr>
            <a:r>
              <a:rPr lang="en-US" dirty="0" smtClean="0">
                <a:latin typeface="Times New Roman" pitchFamily="18" charset="0"/>
                <a:cs typeface="Times New Roman" pitchFamily="18" charset="0"/>
              </a:rPr>
              <a:t>printf("--------------\n");</a:t>
            </a:r>
          </a:p>
          <a:p>
            <a:pPr>
              <a:buNone/>
            </a:pPr>
            <a:r>
              <a:rPr lang="en-US" dirty="0" smtClean="0">
                <a:latin typeface="Times New Roman" pitchFamily="18" charset="0"/>
                <a:cs typeface="Times New Roman" pitchFamily="18" charset="0"/>
              </a:rPr>
              <a:t>	for(i=0;i&lt;=11;i++)</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	j=i+1;</a:t>
            </a:r>
          </a:p>
          <a:p>
            <a:pPr>
              <a:buNone/>
            </a:pPr>
            <a:r>
              <a:rPr lang="pt-BR" dirty="0" smtClean="0">
                <a:latin typeface="Times New Roman" pitchFamily="18" charset="0"/>
                <a:cs typeface="Times New Roman" pitchFamily="18" charset="0"/>
              </a:rPr>
              <a:t>	printf("|%-12.*s|\n", j, c);</a:t>
            </a:r>
          </a:p>
          <a:p>
            <a:pPr>
              <a:buNone/>
            </a:pPr>
            <a:r>
              <a:rPr lang="en-US" dirty="0" smtClean="0">
                <a:latin typeface="Times New Roman" pitchFamily="18" charset="0"/>
                <a:cs typeface="Times New Roman" pitchFamily="18" charset="0"/>
              </a:rPr>
              <a:t>	}</a:t>
            </a:r>
          </a:p>
          <a:p>
            <a:pPr>
              <a:buNone/>
            </a:pPr>
            <a:r>
              <a:rPr lang="en-US" dirty="0" smtClean="0">
                <a:latin typeface="Times New Roman" pitchFamily="18" charset="0"/>
                <a:cs typeface="Times New Roman" pitchFamily="18" charset="0"/>
              </a:rPr>
              <a:t>printf("--------------\n");</a:t>
            </a:r>
          </a:p>
          <a:p>
            <a:pPr>
              <a:buNone/>
            </a:pPr>
            <a:r>
              <a:rPr lang="en-US" dirty="0" smtClean="0">
                <a:latin typeface="Times New Roman" pitchFamily="18" charset="0"/>
                <a:cs typeface="Times New Roman" pitchFamily="18" charset="0"/>
              </a:rPr>
              <a:t>getch();</a:t>
            </a:r>
          </a:p>
          <a:p>
            <a:pPr>
              <a:buNone/>
            </a:pPr>
            <a:r>
              <a:rPr lang="en-US"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68</a:t>
            </a:fld>
            <a:endParaRPr lang="en-US" dirty="0"/>
          </a:p>
        </p:txBody>
      </p:sp>
      <p:sp>
        <p:nvSpPr>
          <p:cNvPr id="6" name="Rectangle 5"/>
          <p:cNvSpPr/>
          <p:nvPr/>
        </p:nvSpPr>
        <p:spPr>
          <a:xfrm>
            <a:off x="935216" y="5525869"/>
            <a:ext cx="7827784" cy="646331"/>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36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Check with %12.*s, %.*s and %*.1s</a:t>
            </a:r>
            <a:endParaRPr lang="en-US" sz="36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grpSp>
        <p:nvGrpSpPr>
          <p:cNvPr id="16" name="Group 15"/>
          <p:cNvGrpSpPr/>
          <p:nvPr/>
        </p:nvGrpSpPr>
        <p:grpSpPr>
          <a:xfrm>
            <a:off x="3276600" y="762000"/>
            <a:ext cx="5486400" cy="2514600"/>
            <a:chOff x="3276600" y="762000"/>
            <a:chExt cx="5486400" cy="2514600"/>
          </a:xfrm>
        </p:grpSpPr>
        <p:sp>
          <p:nvSpPr>
            <p:cNvPr id="8" name="TextBox 7"/>
            <p:cNvSpPr txBox="1"/>
            <p:nvPr/>
          </p:nvSpPr>
          <p:spPr>
            <a:xfrm>
              <a:off x="5257800" y="762000"/>
              <a:ext cx="3505200" cy="800219"/>
            </a:xfrm>
            <a:prstGeom prst="rect">
              <a:avLst/>
            </a:prstGeom>
            <a:noFill/>
          </p:spPr>
          <p:txBody>
            <a:bodyPr wrap="square" rtlCol="0">
              <a:spAutoFit/>
            </a:bodyPr>
            <a:lstStyle/>
            <a:p>
              <a:r>
                <a:rPr lang="en-US" sz="2800" b="1"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for(i=11;i&gt;=0;i--)</a:t>
              </a:r>
            </a:p>
            <a:p>
              <a:endParaRPr lang="en-US" dirty="0"/>
            </a:p>
          </p:txBody>
        </p:sp>
        <p:cxnSp>
          <p:nvCxnSpPr>
            <p:cNvPr id="10" name="Elbow Connector 9"/>
            <p:cNvCxnSpPr/>
            <p:nvPr/>
          </p:nvCxnSpPr>
          <p:spPr>
            <a:xfrm rot="10800000" flipV="1">
              <a:off x="3276600" y="1600200"/>
              <a:ext cx="3505200" cy="1676400"/>
            </a:xfrm>
            <a:prstGeom prst="bentConnector3">
              <a:avLst>
                <a:gd name="adj1" fmla="val 50000"/>
              </a:avLst>
            </a:prstGeom>
            <a:ln w="44450">
              <a:tailEnd type="arrow"/>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781800" y="1219200"/>
              <a:ext cx="0" cy="381000"/>
            </a:xfrm>
            <a:prstGeom prst="line">
              <a:avLst/>
            </a:prstGeom>
            <a:ln w="44450"/>
          </p:spPr>
          <p:style>
            <a:lnRef idx="1">
              <a:schemeClr val="accent1"/>
            </a:lnRef>
            <a:fillRef idx="0">
              <a:schemeClr val="accent1"/>
            </a:fillRef>
            <a:effectRef idx="0">
              <a:schemeClr val="accent1"/>
            </a:effectRef>
            <a:fontRef idx="minor">
              <a:schemeClr val="tx1"/>
            </a:fontRef>
          </p:style>
        </p:cxnSp>
      </p:gr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strips(downLeft)">
                                      <p:cBhvr>
                                        <p:cTn id="7" dur="10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diamond(in)">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gets() function is used to read a string of text, containing whitespaces, until a newline character is encountered.</a:t>
            </a:r>
          </a:p>
          <a:p>
            <a:pPr algn="just"/>
            <a:r>
              <a:rPr lang="en-US" dirty="0" smtClean="0"/>
              <a:t>Syntax:		</a:t>
            </a:r>
            <a:r>
              <a:rPr lang="en-US" i="1" dirty="0" smtClean="0">
                <a:solidFill>
                  <a:srgbClr val="FF0000"/>
                </a:solidFill>
              </a:rPr>
              <a:t>gets(variable_name);</a:t>
            </a:r>
          </a:p>
          <a:p>
            <a:pPr algn="just"/>
            <a:r>
              <a:rPr lang="en-US" dirty="0" smtClean="0"/>
              <a:t>It takes a string from user and stores in a string variable </a:t>
            </a:r>
            <a:r>
              <a:rPr lang="en-US" i="1" dirty="0" smtClean="0"/>
              <a:t>variable_name</a:t>
            </a:r>
            <a:r>
              <a:rPr lang="en-US" dirty="0" smtClean="0"/>
              <a:t>.</a:t>
            </a:r>
          </a:p>
          <a:p>
            <a:pPr algn="just"/>
            <a:r>
              <a:rPr lang="en-US" dirty="0" smtClean="0"/>
              <a:t>The puts() function is used to display the string onto the screen.</a:t>
            </a:r>
          </a:p>
          <a:p>
            <a:pPr algn="just"/>
            <a:r>
              <a:rPr lang="en-US" dirty="0" smtClean="0"/>
              <a:t>Syntax:		</a:t>
            </a:r>
            <a:r>
              <a:rPr lang="en-US" i="1" dirty="0" smtClean="0">
                <a:solidFill>
                  <a:srgbClr val="FF0000"/>
                </a:solidFill>
              </a:rPr>
              <a:t>puts(variable_name);</a:t>
            </a:r>
            <a:endParaRPr lang="en-US" i="1" dirty="0">
              <a:solidFill>
                <a:srgbClr val="FF0000"/>
              </a:solidFill>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69</a:t>
            </a:fld>
            <a:endParaRPr lang="en-US" dirty="0"/>
          </a:p>
        </p:txBody>
      </p:sp>
      <p:sp>
        <p:nvSpPr>
          <p:cNvPr id="5" name="Title 4"/>
          <p:cNvSpPr>
            <a:spLocks noGrp="1"/>
          </p:cNvSpPr>
          <p:nvPr>
            <p:ph type="title"/>
          </p:nvPr>
        </p:nvSpPr>
        <p:spPr/>
        <p:txBody>
          <a:bodyPr/>
          <a:lstStyle/>
          <a:p>
            <a:r>
              <a:rPr lang="en-US" dirty="0" smtClean="0"/>
              <a:t>Another way: gets() and puts()</a:t>
            </a:r>
            <a:endParaRPr lang="en-US" dirty="0"/>
          </a:p>
        </p:txBody>
      </p:sp>
    </p:spTree>
  </p:cSld>
  <p:clrMapOvr>
    <a:masterClrMapping/>
  </p:clrMapOvr>
  <p:transition spd="slow">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5486400"/>
          </a:xfrm>
        </p:spPr>
        <p:txBody>
          <a:bodyPr>
            <a:normAutofit/>
          </a:bodyPr>
          <a:lstStyle/>
          <a:p>
            <a:pPr algn="just"/>
            <a:r>
              <a:rPr lang="en-US" dirty="0" smtClean="0">
                <a:latin typeface="Times New Roman" pitchFamily="18" charset="0"/>
                <a:cs typeface="Times New Roman" pitchFamily="18" charset="0"/>
              </a:rPr>
              <a:t>Examples:</a:t>
            </a:r>
          </a:p>
          <a:p>
            <a:pPr algn="just"/>
            <a:r>
              <a:rPr lang="en-US" i="1" dirty="0" smtClean="0">
                <a:solidFill>
                  <a:srgbClr val="FF0000"/>
                </a:solidFill>
                <a:latin typeface="Times New Roman" pitchFamily="18" charset="0"/>
                <a:cs typeface="Times New Roman" pitchFamily="18" charset="0"/>
              </a:rPr>
              <a:t>long marks[8];</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i.e. marks is a long integer array of size 8. It can store 8 long values in </a:t>
            </a:r>
            <a:r>
              <a:rPr lang="en-US" i="1" dirty="0" smtClean="0">
                <a:latin typeface="Times New Roman" pitchFamily="18" charset="0"/>
                <a:cs typeface="Times New Roman" pitchFamily="18" charset="0"/>
              </a:rPr>
              <a:t>marks[0]</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marks[1]</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marks[7]</a:t>
            </a:r>
            <a:r>
              <a:rPr lang="en-US" dirty="0" smtClean="0">
                <a:latin typeface="Times New Roman" pitchFamily="18" charset="0"/>
                <a:cs typeface="Times New Roman" pitchFamily="18" charset="0"/>
              </a:rPr>
              <a:t>.</a:t>
            </a:r>
          </a:p>
          <a:p>
            <a:pPr algn="just"/>
            <a:r>
              <a:rPr lang="en-US" i="1" dirty="0" smtClean="0">
                <a:solidFill>
                  <a:srgbClr val="FF0000"/>
                </a:solidFill>
                <a:latin typeface="Times New Roman" pitchFamily="18" charset="0"/>
                <a:cs typeface="Times New Roman" pitchFamily="18" charset="0"/>
              </a:rPr>
              <a:t>float salary[50];</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i.e. salary is a float array of size 50. It can store 50 fractional numbers in </a:t>
            </a:r>
            <a:r>
              <a:rPr lang="en-US" i="1" dirty="0" smtClean="0">
                <a:latin typeface="Times New Roman" pitchFamily="18" charset="0"/>
                <a:cs typeface="Times New Roman" pitchFamily="18" charset="0"/>
              </a:rPr>
              <a:t>salary[0]</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salary[1]</a:t>
            </a:r>
            <a:r>
              <a:rPr lang="en-US"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salary[49]</a:t>
            </a:r>
            <a:r>
              <a:rPr lang="en-US" dirty="0" smtClean="0">
                <a:latin typeface="Times New Roman" pitchFamily="18" charset="0"/>
                <a:cs typeface="Times New Roman" pitchFamily="18" charset="0"/>
              </a:rPr>
              <a:t>.</a:t>
            </a:r>
          </a:p>
          <a:p>
            <a:pPr algn="just"/>
            <a:r>
              <a:rPr lang="en-US" i="1" dirty="0" smtClean="0">
                <a:solidFill>
                  <a:srgbClr val="FF0000"/>
                </a:solidFill>
                <a:latin typeface="Times New Roman" pitchFamily="18" charset="0"/>
                <a:cs typeface="Times New Roman" pitchFamily="18" charset="0"/>
              </a:rPr>
              <a:t>char name[10];</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i.e. name is a character array of size 10. It can store 10 characters.</a:t>
            </a:r>
          </a:p>
          <a:p>
            <a:pPr algn="just"/>
            <a:endParaRPr lang="en-US" i="1" dirty="0" smtClean="0">
              <a:latin typeface="Times New Roman" pitchFamily="18" charset="0"/>
              <a:cs typeface="Times New Roman" pitchFamily="18" charset="0"/>
            </a:endParaRPr>
          </a:p>
          <a:p>
            <a:pPr algn="just"/>
            <a:endParaRPr lang="en-US" i="1" dirty="0" smtClean="0">
              <a:latin typeface="Times New Roman" pitchFamily="18" charset="0"/>
              <a:cs typeface="Times New Roman" pitchFamily="18" charset="0"/>
            </a:endParaRPr>
          </a:p>
          <a:p>
            <a:pPr algn="just">
              <a:buNone/>
            </a:pPr>
            <a:r>
              <a:rPr lang="en-US" i="1" dirty="0" smtClean="0">
                <a:latin typeface="Times New Roman" pitchFamily="18" charset="0"/>
                <a:cs typeface="Times New Roman" pitchFamily="18" charset="0"/>
              </a:rPr>
              <a:t>Note: “</a:t>
            </a:r>
            <a:r>
              <a:rPr lang="en-US" i="1" dirty="0" smtClean="0">
                <a:solidFill>
                  <a:srgbClr val="FF0000"/>
                </a:solidFill>
                <a:latin typeface="Times New Roman" pitchFamily="18" charset="0"/>
                <a:cs typeface="Times New Roman" pitchFamily="18" charset="0"/>
              </a:rPr>
              <a:t>character array is also known as string</a:t>
            </a:r>
            <a:r>
              <a:rPr lang="en-US" i="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dirty="0"/>
          </a:p>
        </p:txBody>
      </p:sp>
      <p:sp>
        <p:nvSpPr>
          <p:cNvPr id="5" name="Title 4"/>
          <p:cNvSpPr>
            <a:spLocks noGrp="1"/>
          </p:cNvSpPr>
          <p:nvPr>
            <p:ph type="title"/>
          </p:nvPr>
        </p:nvSpPr>
        <p:spPr>
          <a:xfrm>
            <a:off x="457200" y="0"/>
            <a:ext cx="8229600" cy="868362"/>
          </a:xfrm>
        </p:spPr>
        <p:txBody>
          <a:bodyPr/>
          <a:lstStyle/>
          <a:p>
            <a:r>
              <a:rPr lang="en-US" dirty="0" smtClean="0"/>
              <a:t>Declaration of 1-D array…</a:t>
            </a:r>
            <a:endParaRPr lang="en-US" dirty="0"/>
          </a:p>
        </p:txBody>
      </p:sp>
    </p:spTree>
  </p:cSld>
  <p:clrMapOvr>
    <a:masterClrMapping/>
  </p:clrMapOvr>
  <p:transition spd="slow">
    <p:wipe dir="r"/>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28600"/>
            <a:ext cx="8229600" cy="5778691"/>
          </a:xfrm>
        </p:spPr>
        <p:txBody>
          <a:bodyPr/>
          <a:lstStyle/>
          <a:p>
            <a:pPr>
              <a:buNone/>
            </a:pPr>
            <a:r>
              <a:rPr lang="en-US" dirty="0" smtClean="0">
                <a:latin typeface="Times New Roman" pitchFamily="18" charset="0"/>
                <a:cs typeface="Times New Roman" pitchFamily="18" charset="0"/>
              </a:rPr>
              <a:t>#include&lt;stdio.h&gt;</a:t>
            </a:r>
          </a:p>
          <a:p>
            <a:pPr>
              <a:buNone/>
            </a:pPr>
            <a:r>
              <a:rPr lang="en-US" dirty="0" smtClean="0">
                <a:latin typeface="Times New Roman" pitchFamily="18" charset="0"/>
                <a:cs typeface="Times New Roman" pitchFamily="18" charset="0"/>
              </a:rPr>
              <a:t>#include&lt;conio.h&gt;</a:t>
            </a:r>
          </a:p>
          <a:p>
            <a:pPr>
              <a:buNone/>
            </a:pPr>
            <a:r>
              <a:rPr lang="en-US" dirty="0" smtClean="0">
                <a:latin typeface="Times New Roman" pitchFamily="18" charset="0"/>
                <a:cs typeface="Times New Roman" pitchFamily="18" charset="0"/>
              </a:rPr>
              <a:t>void main()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char text[100];</a:t>
            </a:r>
          </a:p>
          <a:p>
            <a:pPr>
              <a:buNone/>
            </a:pPr>
            <a:r>
              <a:rPr lang="en-US" dirty="0" smtClean="0">
                <a:latin typeface="Times New Roman" pitchFamily="18" charset="0"/>
                <a:cs typeface="Times New Roman" pitchFamily="18" charset="0"/>
              </a:rPr>
              <a:t>clrscr();</a:t>
            </a:r>
          </a:p>
          <a:p>
            <a:pPr>
              <a:buNone/>
            </a:pPr>
            <a:r>
              <a:rPr lang="en-US" dirty="0" smtClean="0">
                <a:latin typeface="Times New Roman" pitchFamily="18" charset="0"/>
                <a:cs typeface="Times New Roman" pitchFamily="18" charset="0"/>
              </a:rPr>
              <a:t>printf("\n Write whatever:\t");</a:t>
            </a:r>
          </a:p>
          <a:p>
            <a:pPr>
              <a:buNone/>
            </a:pPr>
            <a:r>
              <a:rPr lang="en-US" dirty="0" smtClean="0">
                <a:latin typeface="Times New Roman" pitchFamily="18" charset="0"/>
                <a:cs typeface="Times New Roman" pitchFamily="18" charset="0"/>
              </a:rPr>
              <a:t>gets(text);</a:t>
            </a:r>
          </a:p>
          <a:p>
            <a:pPr>
              <a:buNone/>
            </a:pPr>
            <a:r>
              <a:rPr lang="en-US" dirty="0" smtClean="0">
                <a:latin typeface="Times New Roman" pitchFamily="18" charset="0"/>
                <a:cs typeface="Times New Roman" pitchFamily="18" charset="0"/>
              </a:rPr>
              <a:t>printf("\n You have typed:\t");</a:t>
            </a:r>
          </a:p>
          <a:p>
            <a:pPr>
              <a:buNone/>
            </a:pPr>
            <a:r>
              <a:rPr lang="en-US" dirty="0" smtClean="0">
                <a:latin typeface="Times New Roman" pitchFamily="18" charset="0"/>
                <a:cs typeface="Times New Roman" pitchFamily="18" charset="0"/>
              </a:rPr>
              <a:t>puts(text);</a:t>
            </a:r>
          </a:p>
          <a:p>
            <a:pPr>
              <a:buNone/>
            </a:pPr>
            <a:r>
              <a:rPr lang="en-US" dirty="0" smtClean="0">
                <a:latin typeface="Times New Roman" pitchFamily="18" charset="0"/>
                <a:cs typeface="Times New Roman" pitchFamily="18" charset="0"/>
              </a:rPr>
              <a:t>getch();</a:t>
            </a:r>
          </a:p>
          <a:p>
            <a:pPr>
              <a:buNone/>
            </a:pP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70</a:t>
            </a:fld>
            <a:endParaRPr lang="en-US" dirty="0"/>
          </a:p>
        </p:txBody>
      </p:sp>
    </p:spTree>
  </p:cSld>
  <p:clrMapOvr>
    <a:masterClrMapping/>
  </p:clrMapOvr>
  <p:transition spd="slow">
    <p:wipe dir="r"/>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66800"/>
            <a:ext cx="8229600" cy="4953000"/>
          </a:xfrm>
        </p:spPr>
        <p:txBody>
          <a:bodyPr>
            <a:normAutofit fontScale="70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#include &lt;conio.h&gt;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input_string</a:t>
            </a:r>
            <a:r>
              <a:rPr lang="en-US" b="1" dirty="0" smtClean="0">
                <a:latin typeface="Times New Roman" pitchFamily="18" charset="0"/>
                <a:cs typeface="Times New Roman" pitchFamily="18" charset="0"/>
              </a:rPr>
              <a:t>[50];</a:t>
            </a:r>
          </a:p>
          <a:p>
            <a:pPr>
              <a:buNone/>
            </a:pPr>
            <a:r>
              <a:rPr lang="en-US" b="1" dirty="0" smtClean="0">
                <a:latin typeface="Times New Roman" pitchFamily="18" charset="0"/>
                <a:cs typeface="Times New Roman" pitchFamily="18" charset="0"/>
              </a:rPr>
              <a:t>int i=0, length=0;</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nEnter</a:t>
            </a:r>
            <a:r>
              <a:rPr lang="en-US" b="1" dirty="0" smtClean="0">
                <a:latin typeface="Times New Roman" pitchFamily="18" charset="0"/>
                <a:cs typeface="Times New Roman" pitchFamily="18" charset="0"/>
              </a:rPr>
              <a:t> your text:\t");</a:t>
            </a:r>
          </a:p>
          <a:p>
            <a:pPr>
              <a:buNone/>
            </a:pPr>
            <a:r>
              <a:rPr lang="en-US" b="1" dirty="0" smtClean="0">
                <a:latin typeface="Times New Roman" pitchFamily="18" charset="0"/>
                <a:cs typeface="Times New Roman" pitchFamily="18" charset="0"/>
              </a:rPr>
              <a:t>gets(</a:t>
            </a:r>
            <a:r>
              <a:rPr lang="en-US" b="1" dirty="0" err="1" smtClean="0">
                <a:latin typeface="Times New Roman" pitchFamily="18" charset="0"/>
                <a:cs typeface="Times New Roman" pitchFamily="18" charset="0"/>
              </a:rPr>
              <a:t>input_string</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while(</a:t>
            </a:r>
            <a:r>
              <a:rPr lang="en-US" b="1" dirty="0" err="1" smtClean="0">
                <a:latin typeface="Times New Roman" pitchFamily="18" charset="0"/>
                <a:cs typeface="Times New Roman" pitchFamily="18" charset="0"/>
              </a:rPr>
              <a:t>input_string</a:t>
            </a:r>
            <a:r>
              <a:rPr lang="en-US" b="1" dirty="0" smtClean="0">
                <a:latin typeface="Times New Roman" pitchFamily="18" charset="0"/>
                <a:cs typeface="Times New Roman" pitchFamily="18" charset="0"/>
              </a:rPr>
              <a:t>[i]!='\0')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length++;</a:t>
            </a:r>
          </a:p>
          <a:p>
            <a:pPr>
              <a:buNone/>
            </a:pPr>
            <a:r>
              <a:rPr lang="en-US" b="1" dirty="0" smtClean="0">
                <a:latin typeface="Times New Roman" pitchFamily="18" charset="0"/>
                <a:cs typeface="Times New Roman" pitchFamily="18" charset="0"/>
              </a:rPr>
              <a:t>		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nThe</a:t>
            </a:r>
            <a:r>
              <a:rPr lang="en-US" b="1" dirty="0" smtClean="0">
                <a:latin typeface="Times New Roman" pitchFamily="18" charset="0"/>
                <a:cs typeface="Times New Roman" pitchFamily="18" charset="0"/>
              </a:rPr>
              <a:t> length of your text is: %d character(s)", length);</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71</a:t>
            </a:fld>
            <a:endParaRPr lang="en-US" dirty="0"/>
          </a:p>
        </p:txBody>
      </p:sp>
      <p:sp>
        <p:nvSpPr>
          <p:cNvPr id="5" name="Title 4"/>
          <p:cNvSpPr>
            <a:spLocks noGrp="1"/>
          </p:cNvSpPr>
          <p:nvPr>
            <p:ph type="title"/>
          </p:nvPr>
        </p:nvSpPr>
        <p:spPr>
          <a:xfrm>
            <a:off x="457200" y="76200"/>
            <a:ext cx="8229600" cy="1143000"/>
          </a:xfrm>
        </p:spPr>
        <p:txBody>
          <a:bodyPr/>
          <a:lstStyle/>
          <a:p>
            <a:r>
              <a:rPr lang="en-US" dirty="0" smtClean="0"/>
              <a:t>Counting length of the string</a:t>
            </a:r>
            <a:endParaRPr lang="en-US" dirty="0"/>
          </a:p>
        </p:txBody>
      </p:sp>
    </p:spTree>
  </p:cSld>
  <p:clrMapOvr>
    <a:masterClrMapping/>
  </p:clrMapOvr>
  <p:transition spd="slow">
    <p:wipe dir="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function </a:t>
            </a:r>
            <a:r>
              <a:rPr lang="en-US" i="1" dirty="0" err="1" smtClean="0"/>
              <a:t>strlen</a:t>
            </a:r>
            <a:r>
              <a:rPr lang="en-US" i="1" dirty="0" smtClean="0"/>
              <a:t>()</a:t>
            </a:r>
            <a:r>
              <a:rPr lang="en-US" dirty="0" smtClean="0"/>
              <a:t> returns an integer which denotes the length of the string passed into the function.</a:t>
            </a:r>
          </a:p>
          <a:p>
            <a:pPr algn="just"/>
            <a:r>
              <a:rPr lang="en-US" dirty="0" smtClean="0"/>
              <a:t>The length of the string is defined as the number of characters present in the string, </a:t>
            </a:r>
            <a:r>
              <a:rPr lang="en-US" dirty="0" smtClean="0">
                <a:solidFill>
                  <a:srgbClr val="FF0000"/>
                </a:solidFill>
              </a:rPr>
              <a:t>excluding the null character</a:t>
            </a:r>
            <a:r>
              <a:rPr lang="en-US" dirty="0" smtClean="0"/>
              <a:t>.</a:t>
            </a:r>
          </a:p>
          <a:p>
            <a:pPr algn="just"/>
            <a:r>
              <a:rPr lang="en-US" dirty="0" smtClean="0"/>
              <a:t>Syntax:</a:t>
            </a:r>
          </a:p>
          <a:p>
            <a:pPr algn="just">
              <a:buNone/>
            </a:pPr>
            <a:r>
              <a:rPr lang="en-US" dirty="0" smtClean="0"/>
              <a:t>		</a:t>
            </a:r>
            <a:r>
              <a:rPr lang="en-US" dirty="0" err="1" smtClean="0">
                <a:solidFill>
                  <a:srgbClr val="FF0000"/>
                </a:solidFill>
              </a:rPr>
              <a:t>integer_variable</a:t>
            </a:r>
            <a:r>
              <a:rPr lang="en-US" dirty="0" smtClean="0">
                <a:solidFill>
                  <a:srgbClr val="FF0000"/>
                </a:solidFill>
              </a:rPr>
              <a:t>=</a:t>
            </a:r>
            <a:r>
              <a:rPr lang="en-US" dirty="0" err="1" smtClean="0">
                <a:solidFill>
                  <a:srgbClr val="FF0000"/>
                </a:solidFill>
              </a:rPr>
              <a:t>strlen</a:t>
            </a:r>
            <a:r>
              <a:rPr lang="en-US" dirty="0" smtClean="0">
                <a:solidFill>
                  <a:srgbClr val="FF0000"/>
                </a:solidFill>
              </a:rPr>
              <a:t>(</a:t>
            </a:r>
            <a:r>
              <a:rPr lang="en-US" dirty="0" err="1" smtClean="0">
                <a:solidFill>
                  <a:srgbClr val="FF0000"/>
                </a:solidFill>
              </a:rPr>
              <a:t>input_string</a:t>
            </a:r>
            <a:r>
              <a:rPr lang="en-US" dirty="0" smtClean="0">
                <a:solidFill>
                  <a:srgbClr val="FF0000"/>
                </a:solidFill>
              </a:rPr>
              <a:t>);</a:t>
            </a:r>
            <a:r>
              <a:rPr lang="en-US" dirty="0" smtClean="0"/>
              <a:t> </a:t>
            </a:r>
          </a:p>
          <a:p>
            <a:pPr algn="just"/>
            <a:r>
              <a:rPr lang="en-US" dirty="0" smtClean="0"/>
              <a:t>Use header file &lt;</a:t>
            </a:r>
            <a:r>
              <a:rPr lang="en-US" dirty="0" err="1" smtClean="0"/>
              <a:t>string.h</a:t>
            </a:r>
            <a:r>
              <a:rPr lang="en-US" dirty="0" smtClean="0"/>
              <a:t>&gt;.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72</a:t>
            </a:fld>
            <a:endParaRPr lang="en-US" dirty="0"/>
          </a:p>
        </p:txBody>
      </p:sp>
      <p:sp>
        <p:nvSpPr>
          <p:cNvPr id="5" name="Title 4"/>
          <p:cNvSpPr>
            <a:spLocks noGrp="1"/>
          </p:cNvSpPr>
          <p:nvPr>
            <p:ph type="title"/>
          </p:nvPr>
        </p:nvSpPr>
        <p:spPr/>
        <p:txBody>
          <a:bodyPr/>
          <a:lstStyle/>
          <a:p>
            <a:r>
              <a:rPr lang="en-US" dirty="0" smtClean="0"/>
              <a:t>Another way: </a:t>
            </a:r>
            <a:r>
              <a:rPr lang="en-US" dirty="0" err="1" smtClean="0"/>
              <a:t>strlen</a:t>
            </a:r>
            <a:r>
              <a:rPr lang="en-US" dirty="0" smtClean="0"/>
              <a:t>()</a:t>
            </a:r>
            <a:endParaRPr lang="en-US" dirty="0"/>
          </a:p>
        </p:txBody>
      </p:sp>
    </p:spTree>
  </p:cSld>
  <p:clrMapOvr>
    <a:masterClrMapping/>
  </p:clrMapOvr>
  <p:transition spd="slow">
    <p:wipe dir="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52400"/>
            <a:ext cx="8686800" cy="5854891"/>
          </a:xfrm>
        </p:spPr>
        <p:txBody>
          <a:bodyPr>
            <a:normAutofit/>
          </a:bodyPr>
          <a:lstStyle/>
          <a:p>
            <a:pPr>
              <a:buNone/>
            </a:pPr>
            <a:r>
              <a:rPr lang="en-US" sz="2200" b="1" dirty="0" smtClean="0">
                <a:latin typeface="Times New Roman" pitchFamily="18" charset="0"/>
                <a:cs typeface="Times New Roman" pitchFamily="18" charset="0"/>
              </a:rPr>
              <a:t>#include &lt;stdio.h&gt;</a:t>
            </a:r>
          </a:p>
          <a:p>
            <a:pPr>
              <a:buNone/>
            </a:pPr>
            <a:r>
              <a:rPr lang="en-US" sz="2200" b="1" dirty="0" smtClean="0">
                <a:latin typeface="Times New Roman" pitchFamily="18" charset="0"/>
                <a:cs typeface="Times New Roman" pitchFamily="18" charset="0"/>
              </a:rPr>
              <a:t>#include &lt;conio.h&gt;</a:t>
            </a:r>
          </a:p>
          <a:p>
            <a:pPr>
              <a:buNone/>
            </a:pPr>
            <a:r>
              <a:rPr lang="en-US" sz="2200" b="1" dirty="0" smtClean="0">
                <a:latin typeface="Times New Roman" pitchFamily="18" charset="0"/>
                <a:cs typeface="Times New Roman" pitchFamily="18" charset="0"/>
              </a:rPr>
              <a:t>#include &lt;</a:t>
            </a:r>
            <a:r>
              <a:rPr lang="en-US" sz="2200" b="1" dirty="0" err="1" smtClean="0">
                <a:latin typeface="Times New Roman" pitchFamily="18" charset="0"/>
                <a:cs typeface="Times New Roman" pitchFamily="18" charset="0"/>
              </a:rPr>
              <a:t>string.h</a:t>
            </a:r>
            <a:r>
              <a:rPr lang="en-US" sz="2200" b="1" dirty="0" smtClean="0">
                <a:latin typeface="Times New Roman" pitchFamily="18" charset="0"/>
                <a:cs typeface="Times New Roman" pitchFamily="18" charset="0"/>
              </a:rPr>
              <a:t>&gt;</a:t>
            </a:r>
          </a:p>
          <a:p>
            <a:pPr>
              <a:buNone/>
            </a:pPr>
            <a:r>
              <a:rPr lang="en-US" sz="2200" b="1" dirty="0" smtClean="0">
                <a:latin typeface="Times New Roman" pitchFamily="18" charset="0"/>
                <a:cs typeface="Times New Roman" pitchFamily="18" charset="0"/>
              </a:rPr>
              <a:t>void main()</a:t>
            </a:r>
          </a:p>
          <a:p>
            <a:pPr>
              <a:buNone/>
            </a:pPr>
            <a:r>
              <a:rPr lang="en-US" sz="2200" b="1" dirty="0" smtClean="0">
                <a:latin typeface="Times New Roman" pitchFamily="18" charset="0"/>
                <a:cs typeface="Times New Roman" pitchFamily="18" charset="0"/>
              </a:rPr>
              <a:t>{</a:t>
            </a:r>
          </a:p>
          <a:p>
            <a:pPr>
              <a:buNone/>
            </a:pPr>
            <a:r>
              <a:rPr lang="en-US" sz="2200" b="1" dirty="0" smtClean="0">
                <a:latin typeface="Times New Roman" pitchFamily="18" charset="0"/>
                <a:cs typeface="Times New Roman" pitchFamily="18" charset="0"/>
              </a:rPr>
              <a:t>char </a:t>
            </a:r>
            <a:r>
              <a:rPr lang="en-US" sz="2200" b="1" dirty="0" err="1" smtClean="0">
                <a:latin typeface="Times New Roman" pitchFamily="18" charset="0"/>
                <a:cs typeface="Times New Roman" pitchFamily="18" charset="0"/>
              </a:rPr>
              <a:t>input_string</a:t>
            </a:r>
            <a:r>
              <a:rPr lang="en-US" sz="2200" b="1" dirty="0" smtClean="0">
                <a:latin typeface="Times New Roman" pitchFamily="18" charset="0"/>
                <a:cs typeface="Times New Roman" pitchFamily="18" charset="0"/>
              </a:rPr>
              <a:t>[50];</a:t>
            </a:r>
          </a:p>
          <a:p>
            <a:pPr>
              <a:buNone/>
            </a:pPr>
            <a:r>
              <a:rPr lang="en-US" sz="2200" b="1" dirty="0" smtClean="0">
                <a:latin typeface="Times New Roman" pitchFamily="18" charset="0"/>
                <a:cs typeface="Times New Roman" pitchFamily="18" charset="0"/>
              </a:rPr>
              <a:t>int length;</a:t>
            </a:r>
          </a:p>
          <a:p>
            <a:pPr>
              <a:buNone/>
            </a:pPr>
            <a:r>
              <a:rPr lang="en-US" sz="2200" b="1" dirty="0" smtClean="0">
                <a:latin typeface="Times New Roman" pitchFamily="18" charset="0"/>
                <a:cs typeface="Times New Roman" pitchFamily="18" charset="0"/>
              </a:rPr>
              <a:t>clrscr();</a:t>
            </a:r>
          </a:p>
          <a:p>
            <a:pPr>
              <a:buNone/>
            </a:pPr>
            <a:r>
              <a:rPr lang="en-US" sz="2200" b="1" dirty="0" smtClean="0">
                <a:latin typeface="Times New Roman" pitchFamily="18" charset="0"/>
                <a:cs typeface="Times New Roman" pitchFamily="18" charset="0"/>
              </a:rPr>
              <a:t>printf("\n Enter your text:\t");</a:t>
            </a:r>
          </a:p>
          <a:p>
            <a:pPr>
              <a:buNone/>
            </a:pPr>
            <a:r>
              <a:rPr lang="en-US" sz="2200" b="1" dirty="0" smtClean="0">
                <a:latin typeface="Times New Roman" pitchFamily="18" charset="0"/>
                <a:cs typeface="Times New Roman" pitchFamily="18" charset="0"/>
              </a:rPr>
              <a:t>gets(</a:t>
            </a:r>
            <a:r>
              <a:rPr lang="en-US" sz="2200" b="1" dirty="0" err="1" smtClean="0">
                <a:latin typeface="Times New Roman" pitchFamily="18" charset="0"/>
                <a:cs typeface="Times New Roman" pitchFamily="18" charset="0"/>
              </a:rPr>
              <a:t>input_string</a:t>
            </a:r>
            <a:r>
              <a:rPr lang="en-US" sz="2200" b="1" dirty="0" smtClean="0">
                <a:latin typeface="Times New Roman" pitchFamily="18" charset="0"/>
                <a:cs typeface="Times New Roman" pitchFamily="18" charset="0"/>
              </a:rPr>
              <a:t>);</a:t>
            </a:r>
          </a:p>
          <a:p>
            <a:pPr>
              <a:buNone/>
            </a:pPr>
            <a:r>
              <a:rPr lang="en-US" sz="2200" b="1" dirty="0" smtClean="0">
                <a:latin typeface="Times New Roman" pitchFamily="18" charset="0"/>
                <a:cs typeface="Times New Roman" pitchFamily="18" charset="0"/>
              </a:rPr>
              <a:t>	length=</a:t>
            </a:r>
            <a:r>
              <a:rPr lang="en-US" sz="2200" b="1" dirty="0" err="1" smtClean="0">
                <a:latin typeface="Times New Roman" pitchFamily="18" charset="0"/>
                <a:cs typeface="Times New Roman" pitchFamily="18" charset="0"/>
              </a:rPr>
              <a:t>strlen</a:t>
            </a:r>
            <a:r>
              <a:rPr lang="en-US" sz="2200" b="1" dirty="0" smtClean="0">
                <a:latin typeface="Times New Roman" pitchFamily="18" charset="0"/>
                <a:cs typeface="Times New Roman" pitchFamily="18" charset="0"/>
              </a:rPr>
              <a:t>(</a:t>
            </a:r>
            <a:r>
              <a:rPr lang="en-US" sz="2200" b="1" dirty="0" err="1" smtClean="0">
                <a:latin typeface="Times New Roman" pitchFamily="18" charset="0"/>
                <a:cs typeface="Times New Roman" pitchFamily="18" charset="0"/>
              </a:rPr>
              <a:t>input_string</a:t>
            </a:r>
            <a:r>
              <a:rPr lang="en-US" sz="2200" b="1" dirty="0" smtClean="0">
                <a:latin typeface="Times New Roman" pitchFamily="18" charset="0"/>
                <a:cs typeface="Times New Roman" pitchFamily="18" charset="0"/>
              </a:rPr>
              <a:t>);</a:t>
            </a:r>
          </a:p>
          <a:p>
            <a:pPr>
              <a:buNone/>
            </a:pPr>
            <a:r>
              <a:rPr lang="en-US" sz="2200" b="1" dirty="0" smtClean="0">
                <a:latin typeface="Times New Roman" pitchFamily="18" charset="0"/>
                <a:cs typeface="Times New Roman" pitchFamily="18" charset="0"/>
              </a:rPr>
              <a:t>printf</a:t>
            </a:r>
            <a:r>
              <a:rPr lang="en-US" sz="2200" b="1" smtClean="0">
                <a:latin typeface="Times New Roman" pitchFamily="18" charset="0"/>
                <a:cs typeface="Times New Roman" pitchFamily="18" charset="0"/>
              </a:rPr>
              <a:t>("\n The </a:t>
            </a:r>
            <a:r>
              <a:rPr lang="en-US" sz="2200" b="1" dirty="0" smtClean="0">
                <a:latin typeface="Times New Roman" pitchFamily="18" charset="0"/>
                <a:cs typeface="Times New Roman" pitchFamily="18" charset="0"/>
              </a:rPr>
              <a:t>length of your text is: %d character(s)", length);</a:t>
            </a:r>
          </a:p>
          <a:p>
            <a:pPr>
              <a:buNone/>
            </a:pPr>
            <a:r>
              <a:rPr lang="en-US" sz="2200" b="1" dirty="0" smtClean="0">
                <a:latin typeface="Times New Roman" pitchFamily="18" charset="0"/>
                <a:cs typeface="Times New Roman" pitchFamily="18" charset="0"/>
              </a:rPr>
              <a:t>getch();</a:t>
            </a:r>
          </a:p>
          <a:p>
            <a:pPr>
              <a:buNone/>
            </a:pPr>
            <a:r>
              <a:rPr lang="en-US" sz="2200" b="1" dirty="0" smtClean="0">
                <a:latin typeface="Times New Roman" pitchFamily="18" charset="0"/>
                <a:cs typeface="Times New Roman" pitchFamily="18" charset="0"/>
              </a:rPr>
              <a:t>}</a:t>
            </a:r>
          </a:p>
          <a:p>
            <a:pPr>
              <a:buNone/>
            </a:pP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73</a:t>
            </a:fld>
            <a:endParaRPr lang="en-US" dirty="0"/>
          </a:p>
        </p:txBody>
      </p:sp>
    </p:spTree>
  </p:cSld>
  <p:clrMapOvr>
    <a:masterClrMapping/>
  </p:clrMapOvr>
  <p:transition spd="slow">
    <p:wipe dir="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52400"/>
            <a:ext cx="8915400" cy="5854891"/>
          </a:xfrm>
        </p:spPr>
        <p:txBody>
          <a:bodyPr>
            <a:normAutofit fontScale="77500" lnSpcReduction="20000"/>
          </a:bodyPr>
          <a:lstStyle/>
          <a:p>
            <a:pPr algn="just">
              <a:buNone/>
            </a:pPr>
            <a:r>
              <a:rPr lang="en-US" b="1" dirty="0" smtClean="0">
                <a:latin typeface="Times New Roman" pitchFamily="18" charset="0"/>
                <a:cs typeface="Times New Roman" pitchFamily="18" charset="0"/>
              </a:rPr>
              <a:t>/*Program to read your name from keyboard and output a list of ASCII  codes that represent your name*/</a:t>
            </a:r>
          </a:p>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#include &lt;conio.h&gt;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name[30];</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len</a:t>
            </a:r>
            <a:r>
              <a:rPr lang="en-US" b="1" dirty="0" smtClean="0">
                <a:latin typeface="Times New Roman" pitchFamily="18" charset="0"/>
                <a:cs typeface="Times New Roman" pitchFamily="18" charset="0"/>
              </a:rPr>
              <a:t>, i;</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printf("Enter your name:\t");</a:t>
            </a:r>
          </a:p>
          <a:p>
            <a:pPr>
              <a:buNone/>
            </a:pPr>
            <a:r>
              <a:rPr lang="en-US" b="1" dirty="0" smtClean="0">
                <a:latin typeface="Times New Roman" pitchFamily="18" charset="0"/>
                <a:cs typeface="Times New Roman" pitchFamily="18" charset="0"/>
              </a:rPr>
              <a:t>gets(name);</a:t>
            </a:r>
          </a:p>
          <a:p>
            <a:pPr>
              <a:buNone/>
            </a:pPr>
            <a:r>
              <a:rPr lang="en-US" b="1" dirty="0" err="1" smtClean="0">
                <a:latin typeface="Times New Roman" pitchFamily="18" charset="0"/>
                <a:cs typeface="Times New Roman" pitchFamily="18" charset="0"/>
              </a:rPr>
              <a:t>len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strlen</a:t>
            </a:r>
            <a:r>
              <a:rPr lang="en-US" b="1" dirty="0" smtClean="0">
                <a:latin typeface="Times New Roman" pitchFamily="18" charset="0"/>
                <a:cs typeface="Times New Roman" pitchFamily="18" charset="0"/>
              </a:rPr>
              <a:t>(name);</a:t>
            </a:r>
          </a:p>
          <a:p>
            <a:pPr>
              <a:buNone/>
            </a:pPr>
            <a:r>
              <a:rPr lang="en-US" b="1" dirty="0" smtClean="0">
                <a:latin typeface="Times New Roman" pitchFamily="18" charset="0"/>
                <a:cs typeface="Times New Roman" pitchFamily="18" charset="0"/>
              </a:rPr>
              <a:t>printf("\n The ASCII values of characters in the name %s are:\n", name);</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len;i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printf("%c = %d\n", name[i], name[i]);</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lgn="just">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74</a:t>
            </a:fld>
            <a:endParaRPr lang="en-US" dirty="0"/>
          </a:p>
        </p:txBody>
      </p:sp>
    </p:spTree>
  </p:cSld>
  <p:clrMapOvr>
    <a:masterClrMapping/>
  </p:clrMapOvr>
  <p:transition spd="slow">
    <p:wipe dir="r"/>
  </p:transition>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75</a:t>
            </a:fld>
            <a:endParaRPr lang="en-US" dirty="0"/>
          </a:p>
        </p:txBody>
      </p:sp>
      <p:sp>
        <p:nvSpPr>
          <p:cNvPr id="5" name="Title 4"/>
          <p:cNvSpPr>
            <a:spLocks noGrp="1"/>
          </p:cNvSpPr>
          <p:nvPr>
            <p:ph type="title"/>
          </p:nvPr>
        </p:nvSpPr>
        <p:spPr>
          <a:xfrm>
            <a:off x="457200" y="1219200"/>
            <a:ext cx="8229600" cy="3962400"/>
          </a:xfrm>
        </p:spPr>
        <p:txBody>
          <a:bodyPr>
            <a:noAutofit/>
          </a:bodyPr>
          <a:lstStyle/>
          <a:p>
            <a:pPr algn="just"/>
            <a:r>
              <a:rPr lang="en-US" sz="4400" dirty="0" smtClean="0">
                <a:solidFill>
                  <a:srgbClr val="FF0000"/>
                </a:solidFill>
                <a:latin typeface="Times New Roman" pitchFamily="18" charset="0"/>
                <a:cs typeface="Times New Roman" pitchFamily="18" charset="0"/>
              </a:rPr>
              <a:t>/*Program to read a string from keyboard (until enter key) and count the number of vowels, consonants, spaces, semicolons and commas in that string*/</a:t>
            </a:r>
            <a:br>
              <a:rPr lang="en-US" sz="4400" dirty="0" smtClean="0">
                <a:solidFill>
                  <a:srgbClr val="FF0000"/>
                </a:solidFill>
                <a:latin typeface="Times New Roman" pitchFamily="18" charset="0"/>
                <a:cs typeface="Times New Roman" pitchFamily="18" charset="0"/>
              </a:rPr>
            </a:br>
            <a:endParaRPr lang="en-US" sz="4400" dirty="0">
              <a:solidFill>
                <a:srgbClr val="FF0000"/>
              </a:solidFill>
              <a:latin typeface="Times New Roman" pitchFamily="18" charset="0"/>
              <a:cs typeface="Times New Roman" pitchFamily="18" charset="0"/>
            </a:endParaRPr>
          </a:p>
        </p:txBody>
      </p:sp>
    </p:spTree>
  </p:cSld>
  <p:clrMapOvr>
    <a:masterClrMapping/>
  </p:clrMapOvr>
  <p:transition spd="slow">
    <p:wipe dir="r"/>
  </p:transition>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0"/>
            <a:ext cx="8229600" cy="6248400"/>
          </a:xfrm>
        </p:spPr>
        <p:txBody>
          <a:bodyPr>
            <a:normAutofit fontScale="47500" lnSpcReduction="20000"/>
          </a:bodyPr>
          <a:lstStyle/>
          <a:p>
            <a:pPr>
              <a:buNone/>
            </a:pP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string.h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s[80];</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len</a:t>
            </a:r>
            <a:r>
              <a:rPr lang="en-US" b="1" dirty="0" smtClean="0">
                <a:latin typeface="Times New Roman" pitchFamily="18" charset="0"/>
                <a:cs typeface="Times New Roman" pitchFamily="18" charset="0"/>
              </a:rPr>
              <a:t>, i, space=0, vowel=0, consonant=0, semicolon=0, comma=0;</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printf("Enter string:\t");</a:t>
            </a:r>
          </a:p>
          <a:p>
            <a:pPr>
              <a:buNone/>
            </a:pPr>
            <a:r>
              <a:rPr lang="en-US" b="1" dirty="0" smtClean="0">
                <a:latin typeface="Times New Roman" pitchFamily="18" charset="0"/>
                <a:cs typeface="Times New Roman" pitchFamily="18" charset="0"/>
              </a:rPr>
              <a:t>gets(s);</a:t>
            </a:r>
          </a:p>
          <a:p>
            <a:pPr>
              <a:buNone/>
            </a:pPr>
            <a:r>
              <a:rPr lang="en-US" b="1" dirty="0" err="1" smtClean="0">
                <a:latin typeface="Times New Roman" pitchFamily="18" charset="0"/>
                <a:cs typeface="Times New Roman" pitchFamily="18" charset="0"/>
              </a:rPr>
              <a:t>len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strlen</a:t>
            </a:r>
            <a:r>
              <a:rPr lang="en-US" b="1" dirty="0" smtClean="0">
                <a:latin typeface="Times New Roman" pitchFamily="18" charset="0"/>
                <a:cs typeface="Times New Roman" pitchFamily="18" charset="0"/>
              </a:rPr>
              <a:t>(s);</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len;i</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if(s[i]=='a'||s[i]=='e'||s[i]=='i'||s[i]=='o'||s[i]=='u')</a:t>
            </a:r>
          </a:p>
          <a:p>
            <a:pPr>
              <a:buNone/>
            </a:pPr>
            <a:r>
              <a:rPr lang="en-US" b="1" dirty="0" smtClean="0">
                <a:latin typeface="Times New Roman" pitchFamily="18" charset="0"/>
                <a:cs typeface="Times New Roman" pitchFamily="18" charset="0"/>
              </a:rPr>
              <a:t>		vowel++;</a:t>
            </a:r>
          </a:p>
          <a:p>
            <a:pPr>
              <a:buNone/>
            </a:pPr>
            <a:r>
              <a:rPr lang="en-US" b="1" dirty="0" smtClean="0">
                <a:latin typeface="Times New Roman" pitchFamily="18" charset="0"/>
                <a:cs typeface="Times New Roman" pitchFamily="18" charset="0"/>
              </a:rPr>
              <a:t>	else if(s[i]==';')</a:t>
            </a:r>
          </a:p>
          <a:p>
            <a:pPr>
              <a:buNone/>
            </a:pPr>
            <a:r>
              <a:rPr lang="en-US" b="1" dirty="0" smtClean="0">
                <a:latin typeface="Times New Roman" pitchFamily="18" charset="0"/>
                <a:cs typeface="Times New Roman" pitchFamily="18" charset="0"/>
              </a:rPr>
              <a:t>		semicolon++;</a:t>
            </a:r>
          </a:p>
          <a:p>
            <a:pPr>
              <a:buNone/>
            </a:pPr>
            <a:r>
              <a:rPr lang="en-US" b="1" dirty="0" smtClean="0">
                <a:latin typeface="Times New Roman" pitchFamily="18" charset="0"/>
                <a:cs typeface="Times New Roman" pitchFamily="18" charset="0"/>
              </a:rPr>
              <a:t>	else if(s[i]==',')</a:t>
            </a:r>
          </a:p>
          <a:p>
            <a:pPr>
              <a:buNone/>
            </a:pPr>
            <a:r>
              <a:rPr lang="en-US" b="1" dirty="0" smtClean="0">
                <a:latin typeface="Times New Roman" pitchFamily="18" charset="0"/>
                <a:cs typeface="Times New Roman" pitchFamily="18" charset="0"/>
              </a:rPr>
              <a:t>		comma++;</a:t>
            </a:r>
          </a:p>
          <a:p>
            <a:pPr>
              <a:buNone/>
            </a:pPr>
            <a:r>
              <a:rPr lang="en-US" b="1" dirty="0" smtClean="0">
                <a:latin typeface="Times New Roman" pitchFamily="18" charset="0"/>
                <a:cs typeface="Times New Roman" pitchFamily="18" charset="0"/>
              </a:rPr>
              <a:t>	else if(s[i]==' ')</a:t>
            </a:r>
          </a:p>
          <a:p>
            <a:pPr>
              <a:buNone/>
            </a:pPr>
            <a:r>
              <a:rPr lang="en-US" b="1" dirty="0" smtClean="0">
                <a:latin typeface="Times New Roman" pitchFamily="18" charset="0"/>
                <a:cs typeface="Times New Roman" pitchFamily="18" charset="0"/>
              </a:rPr>
              <a:t>		space++;</a:t>
            </a:r>
          </a:p>
          <a:p>
            <a:pPr>
              <a:buNone/>
            </a:pPr>
            <a:r>
              <a:rPr lang="en-US" b="1" dirty="0" smtClean="0">
                <a:latin typeface="Times New Roman" pitchFamily="18" charset="0"/>
                <a:cs typeface="Times New Roman" pitchFamily="18" charset="0"/>
              </a:rPr>
              <a:t>	else</a:t>
            </a:r>
          </a:p>
          <a:p>
            <a:pPr>
              <a:buNone/>
            </a:pPr>
            <a:r>
              <a:rPr lang="en-US" b="1" dirty="0" smtClean="0">
                <a:latin typeface="Times New Roman" pitchFamily="18" charset="0"/>
                <a:cs typeface="Times New Roman" pitchFamily="18" charset="0"/>
              </a:rPr>
              <a:t>		consonant++;</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printf("\n The number of vowel(s):%d", vowel);</a:t>
            </a:r>
          </a:p>
          <a:p>
            <a:pPr>
              <a:buNone/>
            </a:pPr>
            <a:r>
              <a:rPr lang="en-US" b="1" dirty="0" smtClean="0">
                <a:latin typeface="Times New Roman" pitchFamily="18" charset="0"/>
                <a:cs typeface="Times New Roman" pitchFamily="18" charset="0"/>
              </a:rPr>
              <a:t>printf("\n The number of semicolon(s):%d", semicolon);</a:t>
            </a:r>
          </a:p>
          <a:p>
            <a:pPr>
              <a:buNone/>
            </a:pPr>
            <a:r>
              <a:rPr lang="en-US" b="1" dirty="0" smtClean="0">
                <a:latin typeface="Times New Roman" pitchFamily="18" charset="0"/>
                <a:cs typeface="Times New Roman" pitchFamily="18" charset="0"/>
              </a:rPr>
              <a:t>printf("\n The number of comma(s):%d", comma);</a:t>
            </a:r>
          </a:p>
          <a:p>
            <a:pPr>
              <a:buNone/>
            </a:pPr>
            <a:r>
              <a:rPr lang="en-US" b="1" dirty="0" smtClean="0">
                <a:latin typeface="Times New Roman" pitchFamily="18" charset="0"/>
                <a:cs typeface="Times New Roman" pitchFamily="18" charset="0"/>
              </a:rPr>
              <a:t>printf("\n The number of space(s):%d", space);</a:t>
            </a:r>
          </a:p>
          <a:p>
            <a:pPr>
              <a:buNone/>
            </a:pPr>
            <a:r>
              <a:rPr lang="en-US" b="1" dirty="0" smtClean="0">
                <a:latin typeface="Times New Roman" pitchFamily="18" charset="0"/>
                <a:cs typeface="Times New Roman" pitchFamily="18" charset="0"/>
              </a:rPr>
              <a:t>printf("\n The number of consonant(s):%d", consonant);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a:p>
            <a:pPr algn="just">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76</a:t>
            </a:fld>
            <a:endParaRPr lang="en-US" dirty="0"/>
          </a:p>
        </p:txBody>
      </p:sp>
    </p:spTree>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plus(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plus(i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3" presetClass="entr" presetSubtype="16"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plus(i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3" presetClass="entr" presetSubtype="16"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plus(in)">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3" presetClass="entr" presetSubtype="16"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plus(in)">
                                      <p:cBhvr>
                                        <p:cTn id="27" dur="500"/>
                                        <p:tgtEl>
                                          <p:spTgt spid="2">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3" presetClass="entr" presetSubtype="16" fill="hold" grpId="0" nodeType="clickEffect">
                                  <p:stCondLst>
                                    <p:cond delay="0"/>
                                  </p:stCondLst>
                                  <p:childTnLst>
                                    <p:set>
                                      <p:cBhvr>
                                        <p:cTn id="31" dur="1" fill="hold">
                                          <p:stCondLst>
                                            <p:cond delay="0"/>
                                          </p:stCondLst>
                                        </p:cTn>
                                        <p:tgtEl>
                                          <p:spTgt spid="2">
                                            <p:txEl>
                                              <p:pRg st="5" end="5"/>
                                            </p:txEl>
                                          </p:spTgt>
                                        </p:tgtEl>
                                        <p:attrNameLst>
                                          <p:attrName>style.visibility</p:attrName>
                                        </p:attrNameLst>
                                      </p:cBhvr>
                                      <p:to>
                                        <p:strVal val="visible"/>
                                      </p:to>
                                    </p:set>
                                    <p:animEffect transition="in" filter="plus(in)">
                                      <p:cBhvr>
                                        <p:cTn id="32" dur="500"/>
                                        <p:tgtEl>
                                          <p:spTgt spid="2">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3" presetClass="entr" presetSubtype="16" fill="hold" grpId="0" nodeType="clickEffect">
                                  <p:stCondLst>
                                    <p:cond delay="0"/>
                                  </p:stCondLst>
                                  <p:childTnLst>
                                    <p:set>
                                      <p:cBhvr>
                                        <p:cTn id="36" dur="1" fill="hold">
                                          <p:stCondLst>
                                            <p:cond delay="0"/>
                                          </p:stCondLst>
                                        </p:cTn>
                                        <p:tgtEl>
                                          <p:spTgt spid="2">
                                            <p:txEl>
                                              <p:pRg st="6" end="6"/>
                                            </p:txEl>
                                          </p:spTgt>
                                        </p:tgtEl>
                                        <p:attrNameLst>
                                          <p:attrName>style.visibility</p:attrName>
                                        </p:attrNameLst>
                                      </p:cBhvr>
                                      <p:to>
                                        <p:strVal val="visible"/>
                                      </p:to>
                                    </p:set>
                                    <p:animEffect transition="in" filter="plus(in)">
                                      <p:cBhvr>
                                        <p:cTn id="37" dur="500"/>
                                        <p:tgtEl>
                                          <p:spTgt spid="2">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3" presetClass="entr" presetSubtype="16"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plus(in)">
                                      <p:cBhvr>
                                        <p:cTn id="42" dur="500"/>
                                        <p:tgtEl>
                                          <p:spTgt spid="2">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3" presetClass="entr" presetSubtype="16" fill="hold" grpId="0" nodeType="click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plus(in)">
                                      <p:cBhvr>
                                        <p:cTn id="47" dur="500"/>
                                        <p:tgtEl>
                                          <p:spTgt spid="2">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3" presetClass="entr" presetSubtype="16" fill="hold" grpId="0" nodeType="clickEffect">
                                  <p:stCondLst>
                                    <p:cond delay="0"/>
                                  </p:stCondLst>
                                  <p:childTnLst>
                                    <p:set>
                                      <p:cBhvr>
                                        <p:cTn id="51" dur="1" fill="hold">
                                          <p:stCondLst>
                                            <p:cond delay="0"/>
                                          </p:stCondLst>
                                        </p:cTn>
                                        <p:tgtEl>
                                          <p:spTgt spid="2">
                                            <p:txEl>
                                              <p:pRg st="9" end="9"/>
                                            </p:txEl>
                                          </p:spTgt>
                                        </p:tgtEl>
                                        <p:attrNameLst>
                                          <p:attrName>style.visibility</p:attrName>
                                        </p:attrNameLst>
                                      </p:cBhvr>
                                      <p:to>
                                        <p:strVal val="visible"/>
                                      </p:to>
                                    </p:set>
                                    <p:animEffect transition="in" filter="plus(in)">
                                      <p:cBhvr>
                                        <p:cTn id="52" dur="500"/>
                                        <p:tgtEl>
                                          <p:spTgt spid="2">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3" presetClass="entr" presetSubtype="16" fill="hold" grpId="0" nodeType="clickEffect">
                                  <p:stCondLst>
                                    <p:cond delay="0"/>
                                  </p:stCondLst>
                                  <p:childTnLst>
                                    <p:set>
                                      <p:cBhvr>
                                        <p:cTn id="56" dur="1" fill="hold">
                                          <p:stCondLst>
                                            <p:cond delay="0"/>
                                          </p:stCondLst>
                                        </p:cTn>
                                        <p:tgtEl>
                                          <p:spTgt spid="2">
                                            <p:txEl>
                                              <p:pRg st="10" end="10"/>
                                            </p:txEl>
                                          </p:spTgt>
                                        </p:tgtEl>
                                        <p:attrNameLst>
                                          <p:attrName>style.visibility</p:attrName>
                                        </p:attrNameLst>
                                      </p:cBhvr>
                                      <p:to>
                                        <p:strVal val="visible"/>
                                      </p:to>
                                    </p:set>
                                    <p:animEffect transition="in" filter="plus(in)">
                                      <p:cBhvr>
                                        <p:cTn id="57" dur="500"/>
                                        <p:tgtEl>
                                          <p:spTgt spid="2">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3" presetClass="entr" presetSubtype="16" fill="hold" grpId="0"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Effect transition="in" filter="plus(in)">
                                      <p:cBhvr>
                                        <p:cTn id="62" dur="500"/>
                                        <p:tgtEl>
                                          <p:spTgt spid="2">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13" presetClass="entr" presetSubtype="16" fill="hold" grpId="0" nodeType="clickEffect">
                                  <p:stCondLst>
                                    <p:cond delay="0"/>
                                  </p:stCondLst>
                                  <p:childTnLst>
                                    <p:set>
                                      <p:cBhvr>
                                        <p:cTn id="66" dur="1" fill="hold">
                                          <p:stCondLst>
                                            <p:cond delay="0"/>
                                          </p:stCondLst>
                                        </p:cTn>
                                        <p:tgtEl>
                                          <p:spTgt spid="2">
                                            <p:txEl>
                                              <p:pRg st="12" end="12"/>
                                            </p:txEl>
                                          </p:spTgt>
                                        </p:tgtEl>
                                        <p:attrNameLst>
                                          <p:attrName>style.visibility</p:attrName>
                                        </p:attrNameLst>
                                      </p:cBhvr>
                                      <p:to>
                                        <p:strVal val="visible"/>
                                      </p:to>
                                    </p:set>
                                    <p:animEffect transition="in" filter="plus(in)">
                                      <p:cBhvr>
                                        <p:cTn id="67" dur="500"/>
                                        <p:tgtEl>
                                          <p:spTgt spid="2">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3" presetClass="entr" presetSubtype="16" fill="hold" grpId="0" nodeType="clickEffect">
                                  <p:stCondLst>
                                    <p:cond delay="0"/>
                                  </p:stCondLst>
                                  <p:childTnLst>
                                    <p:set>
                                      <p:cBhvr>
                                        <p:cTn id="71" dur="1" fill="hold">
                                          <p:stCondLst>
                                            <p:cond delay="0"/>
                                          </p:stCondLst>
                                        </p:cTn>
                                        <p:tgtEl>
                                          <p:spTgt spid="2">
                                            <p:txEl>
                                              <p:pRg st="13" end="13"/>
                                            </p:txEl>
                                          </p:spTgt>
                                        </p:tgtEl>
                                        <p:attrNameLst>
                                          <p:attrName>style.visibility</p:attrName>
                                        </p:attrNameLst>
                                      </p:cBhvr>
                                      <p:to>
                                        <p:strVal val="visible"/>
                                      </p:to>
                                    </p:set>
                                    <p:animEffect transition="in" filter="plus(in)">
                                      <p:cBhvr>
                                        <p:cTn id="72" dur="500"/>
                                        <p:tgtEl>
                                          <p:spTgt spid="2">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3" presetClass="entr" presetSubtype="16" fill="hold" grpId="0" nodeType="clickEffect">
                                  <p:stCondLst>
                                    <p:cond delay="0"/>
                                  </p:stCondLst>
                                  <p:childTnLst>
                                    <p:set>
                                      <p:cBhvr>
                                        <p:cTn id="76" dur="1" fill="hold">
                                          <p:stCondLst>
                                            <p:cond delay="0"/>
                                          </p:stCondLst>
                                        </p:cTn>
                                        <p:tgtEl>
                                          <p:spTgt spid="2">
                                            <p:txEl>
                                              <p:pRg st="14" end="14"/>
                                            </p:txEl>
                                          </p:spTgt>
                                        </p:tgtEl>
                                        <p:attrNameLst>
                                          <p:attrName>style.visibility</p:attrName>
                                        </p:attrNameLst>
                                      </p:cBhvr>
                                      <p:to>
                                        <p:strVal val="visible"/>
                                      </p:to>
                                    </p:set>
                                    <p:animEffect transition="in" filter="plus(in)">
                                      <p:cBhvr>
                                        <p:cTn id="77" dur="500"/>
                                        <p:tgtEl>
                                          <p:spTgt spid="2">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3" presetClass="entr" presetSubtype="16" fill="hold" grpId="0" nodeType="clickEffect">
                                  <p:stCondLst>
                                    <p:cond delay="0"/>
                                  </p:stCondLst>
                                  <p:childTnLst>
                                    <p:set>
                                      <p:cBhvr>
                                        <p:cTn id="81" dur="1" fill="hold">
                                          <p:stCondLst>
                                            <p:cond delay="0"/>
                                          </p:stCondLst>
                                        </p:cTn>
                                        <p:tgtEl>
                                          <p:spTgt spid="2">
                                            <p:txEl>
                                              <p:pRg st="15" end="15"/>
                                            </p:txEl>
                                          </p:spTgt>
                                        </p:tgtEl>
                                        <p:attrNameLst>
                                          <p:attrName>style.visibility</p:attrName>
                                        </p:attrNameLst>
                                      </p:cBhvr>
                                      <p:to>
                                        <p:strVal val="visible"/>
                                      </p:to>
                                    </p:set>
                                    <p:animEffect transition="in" filter="plus(in)">
                                      <p:cBhvr>
                                        <p:cTn id="82" dur="500"/>
                                        <p:tgtEl>
                                          <p:spTgt spid="2">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13" presetClass="entr" presetSubtype="16" fill="hold" grpId="0" nodeType="clickEffect">
                                  <p:stCondLst>
                                    <p:cond delay="0"/>
                                  </p:stCondLst>
                                  <p:childTnLst>
                                    <p:set>
                                      <p:cBhvr>
                                        <p:cTn id="86" dur="1" fill="hold">
                                          <p:stCondLst>
                                            <p:cond delay="0"/>
                                          </p:stCondLst>
                                        </p:cTn>
                                        <p:tgtEl>
                                          <p:spTgt spid="2">
                                            <p:txEl>
                                              <p:pRg st="16" end="16"/>
                                            </p:txEl>
                                          </p:spTgt>
                                        </p:tgtEl>
                                        <p:attrNameLst>
                                          <p:attrName>style.visibility</p:attrName>
                                        </p:attrNameLst>
                                      </p:cBhvr>
                                      <p:to>
                                        <p:strVal val="visible"/>
                                      </p:to>
                                    </p:set>
                                    <p:animEffect transition="in" filter="plus(in)">
                                      <p:cBhvr>
                                        <p:cTn id="87" dur="500"/>
                                        <p:tgtEl>
                                          <p:spTgt spid="2">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13" presetClass="entr" presetSubtype="16" fill="hold" grpId="0" nodeType="clickEffect">
                                  <p:stCondLst>
                                    <p:cond delay="0"/>
                                  </p:stCondLst>
                                  <p:childTnLst>
                                    <p:set>
                                      <p:cBhvr>
                                        <p:cTn id="91" dur="1" fill="hold">
                                          <p:stCondLst>
                                            <p:cond delay="0"/>
                                          </p:stCondLst>
                                        </p:cTn>
                                        <p:tgtEl>
                                          <p:spTgt spid="2">
                                            <p:txEl>
                                              <p:pRg st="17" end="17"/>
                                            </p:txEl>
                                          </p:spTgt>
                                        </p:tgtEl>
                                        <p:attrNameLst>
                                          <p:attrName>style.visibility</p:attrName>
                                        </p:attrNameLst>
                                      </p:cBhvr>
                                      <p:to>
                                        <p:strVal val="visible"/>
                                      </p:to>
                                    </p:set>
                                    <p:animEffect transition="in" filter="plus(in)">
                                      <p:cBhvr>
                                        <p:cTn id="92" dur="500"/>
                                        <p:tgtEl>
                                          <p:spTgt spid="2">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13" presetClass="entr" presetSubtype="16" fill="hold" grpId="0" nodeType="clickEffect">
                                  <p:stCondLst>
                                    <p:cond delay="0"/>
                                  </p:stCondLst>
                                  <p:childTnLst>
                                    <p:set>
                                      <p:cBhvr>
                                        <p:cTn id="96" dur="1" fill="hold">
                                          <p:stCondLst>
                                            <p:cond delay="0"/>
                                          </p:stCondLst>
                                        </p:cTn>
                                        <p:tgtEl>
                                          <p:spTgt spid="2">
                                            <p:txEl>
                                              <p:pRg st="18" end="18"/>
                                            </p:txEl>
                                          </p:spTgt>
                                        </p:tgtEl>
                                        <p:attrNameLst>
                                          <p:attrName>style.visibility</p:attrName>
                                        </p:attrNameLst>
                                      </p:cBhvr>
                                      <p:to>
                                        <p:strVal val="visible"/>
                                      </p:to>
                                    </p:set>
                                    <p:animEffect transition="in" filter="plus(in)">
                                      <p:cBhvr>
                                        <p:cTn id="97" dur="500"/>
                                        <p:tgtEl>
                                          <p:spTgt spid="2">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13" presetClass="entr" presetSubtype="16" fill="hold" grpId="0" nodeType="clickEffect">
                                  <p:stCondLst>
                                    <p:cond delay="0"/>
                                  </p:stCondLst>
                                  <p:childTnLst>
                                    <p:set>
                                      <p:cBhvr>
                                        <p:cTn id="101" dur="1" fill="hold">
                                          <p:stCondLst>
                                            <p:cond delay="0"/>
                                          </p:stCondLst>
                                        </p:cTn>
                                        <p:tgtEl>
                                          <p:spTgt spid="2">
                                            <p:txEl>
                                              <p:pRg st="19" end="19"/>
                                            </p:txEl>
                                          </p:spTgt>
                                        </p:tgtEl>
                                        <p:attrNameLst>
                                          <p:attrName>style.visibility</p:attrName>
                                        </p:attrNameLst>
                                      </p:cBhvr>
                                      <p:to>
                                        <p:strVal val="visible"/>
                                      </p:to>
                                    </p:set>
                                    <p:animEffect transition="in" filter="plus(in)">
                                      <p:cBhvr>
                                        <p:cTn id="102" dur="500"/>
                                        <p:tgtEl>
                                          <p:spTgt spid="2">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13" presetClass="entr" presetSubtype="16" fill="hold" grpId="0" nodeType="clickEffect">
                                  <p:stCondLst>
                                    <p:cond delay="0"/>
                                  </p:stCondLst>
                                  <p:childTnLst>
                                    <p:set>
                                      <p:cBhvr>
                                        <p:cTn id="106" dur="1" fill="hold">
                                          <p:stCondLst>
                                            <p:cond delay="0"/>
                                          </p:stCondLst>
                                        </p:cTn>
                                        <p:tgtEl>
                                          <p:spTgt spid="2">
                                            <p:txEl>
                                              <p:pRg st="20" end="20"/>
                                            </p:txEl>
                                          </p:spTgt>
                                        </p:tgtEl>
                                        <p:attrNameLst>
                                          <p:attrName>style.visibility</p:attrName>
                                        </p:attrNameLst>
                                      </p:cBhvr>
                                      <p:to>
                                        <p:strVal val="visible"/>
                                      </p:to>
                                    </p:set>
                                    <p:animEffect transition="in" filter="plus(in)">
                                      <p:cBhvr>
                                        <p:cTn id="107" dur="500"/>
                                        <p:tgtEl>
                                          <p:spTgt spid="2">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13" presetClass="entr" presetSubtype="16" fill="hold" grpId="0" nodeType="clickEffect">
                                  <p:stCondLst>
                                    <p:cond delay="0"/>
                                  </p:stCondLst>
                                  <p:childTnLst>
                                    <p:set>
                                      <p:cBhvr>
                                        <p:cTn id="111" dur="1" fill="hold">
                                          <p:stCondLst>
                                            <p:cond delay="0"/>
                                          </p:stCondLst>
                                        </p:cTn>
                                        <p:tgtEl>
                                          <p:spTgt spid="2">
                                            <p:txEl>
                                              <p:pRg st="21" end="21"/>
                                            </p:txEl>
                                          </p:spTgt>
                                        </p:tgtEl>
                                        <p:attrNameLst>
                                          <p:attrName>style.visibility</p:attrName>
                                        </p:attrNameLst>
                                      </p:cBhvr>
                                      <p:to>
                                        <p:strVal val="visible"/>
                                      </p:to>
                                    </p:set>
                                    <p:animEffect transition="in" filter="plus(in)">
                                      <p:cBhvr>
                                        <p:cTn id="112" dur="500"/>
                                        <p:tgtEl>
                                          <p:spTgt spid="2">
                                            <p:txEl>
                                              <p:pRg st="21" end="21"/>
                                            </p:txEl>
                                          </p:spTgt>
                                        </p:tgtEl>
                                      </p:cBhvr>
                                    </p:animEffect>
                                  </p:childTnLst>
                                </p:cTn>
                              </p:par>
                            </p:childTnLst>
                          </p:cTn>
                        </p:par>
                      </p:childTnLst>
                    </p:cTn>
                  </p:par>
                  <p:par>
                    <p:cTn id="113" fill="hold">
                      <p:stCondLst>
                        <p:cond delay="indefinite"/>
                      </p:stCondLst>
                      <p:childTnLst>
                        <p:par>
                          <p:cTn id="114" fill="hold">
                            <p:stCondLst>
                              <p:cond delay="0"/>
                            </p:stCondLst>
                            <p:childTnLst>
                              <p:par>
                                <p:cTn id="115" presetID="13" presetClass="entr" presetSubtype="16" fill="hold" grpId="0" nodeType="clickEffect">
                                  <p:stCondLst>
                                    <p:cond delay="0"/>
                                  </p:stCondLst>
                                  <p:childTnLst>
                                    <p:set>
                                      <p:cBhvr>
                                        <p:cTn id="116" dur="1" fill="hold">
                                          <p:stCondLst>
                                            <p:cond delay="0"/>
                                          </p:stCondLst>
                                        </p:cTn>
                                        <p:tgtEl>
                                          <p:spTgt spid="2">
                                            <p:txEl>
                                              <p:pRg st="22" end="22"/>
                                            </p:txEl>
                                          </p:spTgt>
                                        </p:tgtEl>
                                        <p:attrNameLst>
                                          <p:attrName>style.visibility</p:attrName>
                                        </p:attrNameLst>
                                      </p:cBhvr>
                                      <p:to>
                                        <p:strVal val="visible"/>
                                      </p:to>
                                    </p:set>
                                    <p:animEffect transition="in" filter="plus(in)">
                                      <p:cBhvr>
                                        <p:cTn id="117" dur="500"/>
                                        <p:tgtEl>
                                          <p:spTgt spid="2">
                                            <p:txEl>
                                              <p:pRg st="22" end="22"/>
                                            </p:txEl>
                                          </p:spTgt>
                                        </p:tgtEl>
                                      </p:cBhvr>
                                    </p:animEffect>
                                  </p:childTnLst>
                                </p:cTn>
                              </p:par>
                            </p:childTnLst>
                          </p:cTn>
                        </p:par>
                      </p:childTnLst>
                    </p:cTn>
                  </p:par>
                  <p:par>
                    <p:cTn id="118" fill="hold">
                      <p:stCondLst>
                        <p:cond delay="indefinite"/>
                      </p:stCondLst>
                      <p:childTnLst>
                        <p:par>
                          <p:cTn id="119" fill="hold">
                            <p:stCondLst>
                              <p:cond delay="0"/>
                            </p:stCondLst>
                            <p:childTnLst>
                              <p:par>
                                <p:cTn id="120" presetID="13" presetClass="entr" presetSubtype="16" fill="hold" grpId="0" nodeType="clickEffect">
                                  <p:stCondLst>
                                    <p:cond delay="0"/>
                                  </p:stCondLst>
                                  <p:childTnLst>
                                    <p:set>
                                      <p:cBhvr>
                                        <p:cTn id="121" dur="1" fill="hold">
                                          <p:stCondLst>
                                            <p:cond delay="0"/>
                                          </p:stCondLst>
                                        </p:cTn>
                                        <p:tgtEl>
                                          <p:spTgt spid="2">
                                            <p:txEl>
                                              <p:pRg st="23" end="23"/>
                                            </p:txEl>
                                          </p:spTgt>
                                        </p:tgtEl>
                                        <p:attrNameLst>
                                          <p:attrName>style.visibility</p:attrName>
                                        </p:attrNameLst>
                                      </p:cBhvr>
                                      <p:to>
                                        <p:strVal val="visible"/>
                                      </p:to>
                                    </p:set>
                                    <p:animEffect transition="in" filter="plus(in)">
                                      <p:cBhvr>
                                        <p:cTn id="122" dur="500"/>
                                        <p:tgtEl>
                                          <p:spTgt spid="2">
                                            <p:txEl>
                                              <p:pRg st="23" end="23"/>
                                            </p:txEl>
                                          </p:spTgt>
                                        </p:tgtEl>
                                      </p:cBhvr>
                                    </p:animEffect>
                                  </p:childTnLst>
                                </p:cTn>
                              </p:par>
                            </p:childTnLst>
                          </p:cTn>
                        </p:par>
                      </p:childTnLst>
                    </p:cTn>
                  </p:par>
                  <p:par>
                    <p:cTn id="123" fill="hold">
                      <p:stCondLst>
                        <p:cond delay="indefinite"/>
                      </p:stCondLst>
                      <p:childTnLst>
                        <p:par>
                          <p:cTn id="124" fill="hold">
                            <p:stCondLst>
                              <p:cond delay="0"/>
                            </p:stCondLst>
                            <p:childTnLst>
                              <p:par>
                                <p:cTn id="125" presetID="13" presetClass="entr" presetSubtype="16" fill="hold" grpId="0" nodeType="clickEffect">
                                  <p:stCondLst>
                                    <p:cond delay="0"/>
                                  </p:stCondLst>
                                  <p:childTnLst>
                                    <p:set>
                                      <p:cBhvr>
                                        <p:cTn id="126" dur="1" fill="hold">
                                          <p:stCondLst>
                                            <p:cond delay="0"/>
                                          </p:stCondLst>
                                        </p:cTn>
                                        <p:tgtEl>
                                          <p:spTgt spid="2">
                                            <p:txEl>
                                              <p:pRg st="24" end="24"/>
                                            </p:txEl>
                                          </p:spTgt>
                                        </p:tgtEl>
                                        <p:attrNameLst>
                                          <p:attrName>style.visibility</p:attrName>
                                        </p:attrNameLst>
                                      </p:cBhvr>
                                      <p:to>
                                        <p:strVal val="visible"/>
                                      </p:to>
                                    </p:set>
                                    <p:animEffect transition="in" filter="plus(in)">
                                      <p:cBhvr>
                                        <p:cTn id="127" dur="500"/>
                                        <p:tgtEl>
                                          <p:spTgt spid="2">
                                            <p:txEl>
                                              <p:pRg st="24" end="24"/>
                                            </p:txEl>
                                          </p:spTgt>
                                        </p:tgtEl>
                                      </p:cBhvr>
                                    </p:animEffect>
                                  </p:childTnLst>
                                </p:cTn>
                              </p:par>
                            </p:childTnLst>
                          </p:cTn>
                        </p:par>
                      </p:childTnLst>
                    </p:cTn>
                  </p:par>
                  <p:par>
                    <p:cTn id="128" fill="hold">
                      <p:stCondLst>
                        <p:cond delay="indefinite"/>
                      </p:stCondLst>
                      <p:childTnLst>
                        <p:par>
                          <p:cTn id="129" fill="hold">
                            <p:stCondLst>
                              <p:cond delay="0"/>
                            </p:stCondLst>
                            <p:childTnLst>
                              <p:par>
                                <p:cTn id="130" presetID="13" presetClass="entr" presetSubtype="16" fill="hold" grpId="0" nodeType="clickEffect">
                                  <p:stCondLst>
                                    <p:cond delay="0"/>
                                  </p:stCondLst>
                                  <p:childTnLst>
                                    <p:set>
                                      <p:cBhvr>
                                        <p:cTn id="131" dur="1" fill="hold">
                                          <p:stCondLst>
                                            <p:cond delay="0"/>
                                          </p:stCondLst>
                                        </p:cTn>
                                        <p:tgtEl>
                                          <p:spTgt spid="2">
                                            <p:txEl>
                                              <p:pRg st="25" end="25"/>
                                            </p:txEl>
                                          </p:spTgt>
                                        </p:tgtEl>
                                        <p:attrNameLst>
                                          <p:attrName>style.visibility</p:attrName>
                                        </p:attrNameLst>
                                      </p:cBhvr>
                                      <p:to>
                                        <p:strVal val="visible"/>
                                      </p:to>
                                    </p:set>
                                    <p:animEffect transition="in" filter="plus(in)">
                                      <p:cBhvr>
                                        <p:cTn id="132" dur="500"/>
                                        <p:tgtEl>
                                          <p:spTgt spid="2">
                                            <p:txEl>
                                              <p:pRg st="25" end="25"/>
                                            </p:txEl>
                                          </p:spTgt>
                                        </p:tgtEl>
                                      </p:cBhvr>
                                    </p:animEffect>
                                  </p:childTnLst>
                                </p:cTn>
                              </p:par>
                            </p:childTnLst>
                          </p:cTn>
                        </p:par>
                      </p:childTnLst>
                    </p:cTn>
                  </p:par>
                  <p:par>
                    <p:cTn id="133" fill="hold">
                      <p:stCondLst>
                        <p:cond delay="indefinite"/>
                      </p:stCondLst>
                      <p:childTnLst>
                        <p:par>
                          <p:cTn id="134" fill="hold">
                            <p:stCondLst>
                              <p:cond delay="0"/>
                            </p:stCondLst>
                            <p:childTnLst>
                              <p:par>
                                <p:cTn id="135" presetID="13" presetClass="entr" presetSubtype="16" fill="hold" grpId="0" nodeType="clickEffect">
                                  <p:stCondLst>
                                    <p:cond delay="0"/>
                                  </p:stCondLst>
                                  <p:childTnLst>
                                    <p:set>
                                      <p:cBhvr>
                                        <p:cTn id="136" dur="1" fill="hold">
                                          <p:stCondLst>
                                            <p:cond delay="0"/>
                                          </p:stCondLst>
                                        </p:cTn>
                                        <p:tgtEl>
                                          <p:spTgt spid="2">
                                            <p:txEl>
                                              <p:pRg st="26" end="26"/>
                                            </p:txEl>
                                          </p:spTgt>
                                        </p:tgtEl>
                                        <p:attrNameLst>
                                          <p:attrName>style.visibility</p:attrName>
                                        </p:attrNameLst>
                                      </p:cBhvr>
                                      <p:to>
                                        <p:strVal val="visible"/>
                                      </p:to>
                                    </p:set>
                                    <p:animEffect transition="in" filter="plus(in)">
                                      <p:cBhvr>
                                        <p:cTn id="137" dur="500"/>
                                        <p:tgtEl>
                                          <p:spTgt spid="2">
                                            <p:txEl>
                                              <p:pRg st="26" end="26"/>
                                            </p:txEl>
                                          </p:spTgt>
                                        </p:tgtEl>
                                      </p:cBhvr>
                                    </p:animEffect>
                                  </p:childTnLst>
                                </p:cTn>
                              </p:par>
                            </p:childTnLst>
                          </p:cTn>
                        </p:par>
                      </p:childTnLst>
                    </p:cTn>
                  </p:par>
                  <p:par>
                    <p:cTn id="138" fill="hold">
                      <p:stCondLst>
                        <p:cond delay="indefinite"/>
                      </p:stCondLst>
                      <p:childTnLst>
                        <p:par>
                          <p:cTn id="139" fill="hold">
                            <p:stCondLst>
                              <p:cond delay="0"/>
                            </p:stCondLst>
                            <p:childTnLst>
                              <p:par>
                                <p:cTn id="140" presetID="13" presetClass="entr" presetSubtype="16" fill="hold" grpId="0" nodeType="clickEffect">
                                  <p:stCondLst>
                                    <p:cond delay="0"/>
                                  </p:stCondLst>
                                  <p:childTnLst>
                                    <p:set>
                                      <p:cBhvr>
                                        <p:cTn id="141" dur="1" fill="hold">
                                          <p:stCondLst>
                                            <p:cond delay="0"/>
                                          </p:stCondLst>
                                        </p:cTn>
                                        <p:tgtEl>
                                          <p:spTgt spid="2">
                                            <p:txEl>
                                              <p:pRg st="27" end="27"/>
                                            </p:txEl>
                                          </p:spTgt>
                                        </p:tgtEl>
                                        <p:attrNameLst>
                                          <p:attrName>style.visibility</p:attrName>
                                        </p:attrNameLst>
                                      </p:cBhvr>
                                      <p:to>
                                        <p:strVal val="visible"/>
                                      </p:to>
                                    </p:set>
                                    <p:animEffect transition="in" filter="plus(in)">
                                      <p:cBhvr>
                                        <p:cTn id="142" dur="500"/>
                                        <p:tgtEl>
                                          <p:spTgt spid="2">
                                            <p:txEl>
                                              <p:pRg st="27" end="27"/>
                                            </p:txEl>
                                          </p:spTgt>
                                        </p:tgtEl>
                                      </p:cBhvr>
                                    </p:animEffect>
                                  </p:childTnLst>
                                </p:cTn>
                              </p:par>
                            </p:childTnLst>
                          </p:cTn>
                        </p:par>
                      </p:childTnLst>
                    </p:cTn>
                  </p:par>
                  <p:par>
                    <p:cTn id="143" fill="hold">
                      <p:stCondLst>
                        <p:cond delay="indefinite"/>
                      </p:stCondLst>
                      <p:childTnLst>
                        <p:par>
                          <p:cTn id="144" fill="hold">
                            <p:stCondLst>
                              <p:cond delay="0"/>
                            </p:stCondLst>
                            <p:childTnLst>
                              <p:par>
                                <p:cTn id="145" presetID="13" presetClass="entr" presetSubtype="16" fill="hold" grpId="0" nodeType="clickEffect">
                                  <p:stCondLst>
                                    <p:cond delay="0"/>
                                  </p:stCondLst>
                                  <p:childTnLst>
                                    <p:set>
                                      <p:cBhvr>
                                        <p:cTn id="146" dur="1" fill="hold">
                                          <p:stCondLst>
                                            <p:cond delay="0"/>
                                          </p:stCondLst>
                                        </p:cTn>
                                        <p:tgtEl>
                                          <p:spTgt spid="2">
                                            <p:txEl>
                                              <p:pRg st="28" end="28"/>
                                            </p:txEl>
                                          </p:spTgt>
                                        </p:tgtEl>
                                        <p:attrNameLst>
                                          <p:attrName>style.visibility</p:attrName>
                                        </p:attrNameLst>
                                      </p:cBhvr>
                                      <p:to>
                                        <p:strVal val="visible"/>
                                      </p:to>
                                    </p:set>
                                    <p:animEffect transition="in" filter="plus(in)">
                                      <p:cBhvr>
                                        <p:cTn id="147" dur="500"/>
                                        <p:tgtEl>
                                          <p:spTgt spid="2">
                                            <p:txEl>
                                              <p:pRg st="28" end="2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70000" lnSpcReduction="20000"/>
          </a:bodyPr>
          <a:lstStyle/>
          <a:p>
            <a:pPr>
              <a:buNone/>
            </a:pPr>
            <a:r>
              <a:rPr lang="en-US" b="1" dirty="0" smtClean="0"/>
              <a:t>#include &lt;</a:t>
            </a:r>
            <a:r>
              <a:rPr lang="en-US" b="1" dirty="0" err="1" smtClean="0"/>
              <a:t>string.h</a:t>
            </a:r>
            <a:r>
              <a:rPr lang="en-US" b="1" dirty="0" smtClean="0"/>
              <a:t>&gt;</a:t>
            </a:r>
          </a:p>
          <a:p>
            <a:pPr>
              <a:buNone/>
            </a:pPr>
            <a:r>
              <a:rPr lang="en-US" b="1" dirty="0" smtClean="0"/>
              <a:t>void main()</a:t>
            </a:r>
          </a:p>
          <a:p>
            <a:pPr>
              <a:buNone/>
            </a:pPr>
            <a:r>
              <a:rPr lang="en-US" b="1" dirty="0" smtClean="0"/>
              <a:t>{</a:t>
            </a:r>
          </a:p>
          <a:p>
            <a:pPr>
              <a:buNone/>
            </a:pPr>
            <a:r>
              <a:rPr lang="en-US" b="1" dirty="0" smtClean="0"/>
              <a:t>char copy[50], paste[50];</a:t>
            </a:r>
          </a:p>
          <a:p>
            <a:pPr>
              <a:buNone/>
            </a:pPr>
            <a:r>
              <a:rPr lang="en-US" b="1" dirty="0" smtClean="0"/>
              <a:t>int i;</a:t>
            </a:r>
          </a:p>
          <a:p>
            <a:pPr>
              <a:buNone/>
            </a:pPr>
            <a:r>
              <a:rPr lang="en-US" b="1" dirty="0" smtClean="0"/>
              <a:t>clrscr();</a:t>
            </a:r>
          </a:p>
          <a:p>
            <a:pPr>
              <a:buNone/>
            </a:pPr>
            <a:r>
              <a:rPr lang="en-US" b="1" dirty="0" smtClean="0"/>
              <a:t>printf("\n Enter your name (to copy):\t");</a:t>
            </a:r>
          </a:p>
          <a:p>
            <a:pPr>
              <a:buNone/>
            </a:pPr>
            <a:r>
              <a:rPr lang="en-US" b="1" dirty="0" smtClean="0"/>
              <a:t>gets(copy);</a:t>
            </a:r>
          </a:p>
          <a:p>
            <a:pPr>
              <a:buNone/>
            </a:pPr>
            <a:r>
              <a:rPr lang="en-US" b="1" dirty="0" smtClean="0"/>
              <a:t>	for(i=0;copy[i]!='\0';i++)</a:t>
            </a:r>
          </a:p>
          <a:p>
            <a:pPr>
              <a:buNone/>
            </a:pPr>
            <a:r>
              <a:rPr lang="en-US" b="1" dirty="0" smtClean="0"/>
              <a:t>		{</a:t>
            </a:r>
          </a:p>
          <a:p>
            <a:pPr>
              <a:buNone/>
            </a:pPr>
            <a:r>
              <a:rPr lang="en-US" b="1" dirty="0" smtClean="0"/>
              <a:t>		paste[i]=copy[i];</a:t>
            </a:r>
          </a:p>
          <a:p>
            <a:pPr>
              <a:buNone/>
            </a:pPr>
            <a:r>
              <a:rPr lang="en-US" b="1" dirty="0" smtClean="0"/>
              <a:t>		}</a:t>
            </a:r>
          </a:p>
          <a:p>
            <a:pPr>
              <a:buNone/>
            </a:pPr>
            <a:r>
              <a:rPr lang="en-US" b="1" dirty="0" smtClean="0"/>
              <a:t>		paste[i]='\0';</a:t>
            </a:r>
          </a:p>
          <a:p>
            <a:pPr>
              <a:buNone/>
            </a:pPr>
            <a:r>
              <a:rPr lang="en-US" b="1" dirty="0" smtClean="0"/>
              <a:t>printf("\n The name is (pasted as):\t");</a:t>
            </a:r>
          </a:p>
          <a:p>
            <a:pPr>
              <a:buNone/>
            </a:pPr>
            <a:r>
              <a:rPr lang="en-US" b="1" dirty="0" smtClean="0"/>
              <a:t>puts(paste);</a:t>
            </a:r>
          </a:p>
          <a:p>
            <a:pPr>
              <a:buNone/>
            </a:pPr>
            <a:r>
              <a:rPr lang="en-US" b="1" dirty="0" smtClean="0"/>
              <a:t>getch();</a:t>
            </a:r>
          </a:p>
          <a:p>
            <a:pPr>
              <a:buNone/>
            </a:pPr>
            <a:r>
              <a:rPr lang="en-US" b="1"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77</a:t>
            </a:fld>
            <a:endParaRPr lang="en-US" dirty="0"/>
          </a:p>
        </p:txBody>
      </p:sp>
      <p:sp>
        <p:nvSpPr>
          <p:cNvPr id="5" name="Title 4"/>
          <p:cNvSpPr>
            <a:spLocks noGrp="1"/>
          </p:cNvSpPr>
          <p:nvPr>
            <p:ph type="title"/>
          </p:nvPr>
        </p:nvSpPr>
        <p:spPr/>
        <p:txBody>
          <a:bodyPr/>
          <a:lstStyle/>
          <a:p>
            <a:r>
              <a:rPr lang="en-US" dirty="0" smtClean="0"/>
              <a:t>Copying one string to another</a:t>
            </a:r>
            <a:endParaRPr lang="en-US" dirty="0"/>
          </a:p>
        </p:txBody>
      </p:sp>
    </p:spTree>
  </p:cSld>
  <p:clrMapOvr>
    <a:masterClrMapping/>
  </p:clrMapOvr>
  <p:transition spd="slow">
    <p:wipe dir="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a:t>
            </a:r>
            <a:r>
              <a:rPr lang="en-US" i="1" dirty="0" err="1" smtClean="0"/>
              <a:t>strcpy</a:t>
            </a:r>
            <a:r>
              <a:rPr lang="en-US" i="1" dirty="0" smtClean="0"/>
              <a:t>()</a:t>
            </a:r>
            <a:r>
              <a:rPr lang="en-US" dirty="0" smtClean="0"/>
              <a:t> function copies one string to another.</a:t>
            </a:r>
          </a:p>
          <a:p>
            <a:pPr algn="just"/>
            <a:r>
              <a:rPr lang="en-US" dirty="0" smtClean="0"/>
              <a:t>It accepts two strings as parameters and copies the second string character by character into the first string including the null character of the second string.</a:t>
            </a:r>
          </a:p>
          <a:p>
            <a:pPr algn="just"/>
            <a:r>
              <a:rPr lang="en-US" dirty="0" smtClean="0"/>
              <a:t>The source string may be a string constant like “Nanda </a:t>
            </a:r>
            <a:r>
              <a:rPr lang="en-US" dirty="0" err="1" smtClean="0"/>
              <a:t>Kishor</a:t>
            </a:r>
            <a:r>
              <a:rPr lang="en-US" dirty="0" smtClean="0"/>
              <a:t> Ray”.</a:t>
            </a:r>
          </a:p>
          <a:p>
            <a:pPr algn="just"/>
            <a:r>
              <a:rPr lang="en-US" dirty="0" smtClean="0"/>
              <a:t>Syntax:</a:t>
            </a:r>
          </a:p>
          <a:p>
            <a:pPr algn="just">
              <a:buNone/>
            </a:pPr>
            <a:r>
              <a:rPr lang="en-US" dirty="0" smtClean="0"/>
              <a:t>		</a:t>
            </a:r>
            <a:r>
              <a:rPr lang="en-US" dirty="0" err="1" smtClean="0">
                <a:solidFill>
                  <a:srgbClr val="FF0000"/>
                </a:solidFill>
              </a:rPr>
              <a:t>strcpy</a:t>
            </a:r>
            <a:r>
              <a:rPr lang="en-US" dirty="0" smtClean="0">
                <a:solidFill>
                  <a:srgbClr val="FF0000"/>
                </a:solidFill>
              </a:rPr>
              <a:t>(</a:t>
            </a:r>
            <a:r>
              <a:rPr lang="en-US" dirty="0" err="1" smtClean="0">
                <a:solidFill>
                  <a:srgbClr val="FF0000"/>
                </a:solidFill>
              </a:rPr>
              <a:t>destination_string</a:t>
            </a:r>
            <a:r>
              <a:rPr lang="en-US" dirty="0" smtClean="0">
                <a:solidFill>
                  <a:srgbClr val="FF0000"/>
                </a:solidFill>
              </a:rPr>
              <a:t>, </a:t>
            </a:r>
            <a:r>
              <a:rPr lang="en-US" dirty="0" err="1" smtClean="0">
                <a:solidFill>
                  <a:srgbClr val="FF0000"/>
                </a:solidFill>
              </a:rPr>
              <a:t>source_string</a:t>
            </a:r>
            <a:r>
              <a:rPr lang="en-US" dirty="0" smtClean="0">
                <a:solidFill>
                  <a:srgbClr val="FF0000"/>
                </a:solidFill>
              </a:rPr>
              <a:t>);</a:t>
            </a:r>
          </a:p>
          <a:p>
            <a:pPr algn="just">
              <a:buNone/>
            </a:pPr>
            <a:endParaRPr lang="en-US" dirty="0" smtClean="0">
              <a:solidFill>
                <a:srgbClr val="FF0000"/>
              </a:solidFill>
            </a:endParaRPr>
          </a:p>
          <a:p>
            <a:pPr algn="just"/>
            <a:endParaRPr lang="en-US" dirty="0" smtClean="0"/>
          </a:p>
          <a:p>
            <a:pPr algn="just">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78</a:t>
            </a:fld>
            <a:endParaRPr lang="en-US" dirty="0"/>
          </a:p>
        </p:txBody>
      </p:sp>
      <p:sp>
        <p:nvSpPr>
          <p:cNvPr id="5" name="Title 4"/>
          <p:cNvSpPr>
            <a:spLocks noGrp="1"/>
          </p:cNvSpPr>
          <p:nvPr>
            <p:ph type="title"/>
          </p:nvPr>
        </p:nvSpPr>
        <p:spPr/>
        <p:txBody>
          <a:bodyPr/>
          <a:lstStyle/>
          <a:p>
            <a:r>
              <a:rPr lang="en-US" dirty="0" smtClean="0"/>
              <a:t>Another way: </a:t>
            </a:r>
            <a:r>
              <a:rPr lang="en-US" dirty="0" err="1" smtClean="0"/>
              <a:t>strcpy</a:t>
            </a:r>
            <a:r>
              <a:rPr lang="en-US" dirty="0" smtClean="0"/>
              <a:t>()</a:t>
            </a:r>
            <a:endParaRPr lang="en-US" dirty="0"/>
          </a:p>
        </p:txBody>
      </p:sp>
    </p:spTree>
  </p:cSld>
  <p:clrMapOvr>
    <a:masterClrMapping/>
  </p:clrMapOvr>
  <p:transition spd="slow">
    <p:wipe dir="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lnSpcReduction="10000"/>
          </a:bodyPr>
          <a:lstStyle/>
          <a:p>
            <a:pPr>
              <a:buNone/>
            </a:pPr>
            <a:r>
              <a:rPr lang="en-US" smtClean="0">
                <a:latin typeface="Times New Roman" pitchFamily="18" charset="0"/>
                <a:cs typeface="Times New Roman" pitchFamily="18" charset="0"/>
              </a:rPr>
              <a:t>#</a:t>
            </a:r>
            <a:r>
              <a:rPr lang="en-US" dirty="0" smtClean="0">
                <a:latin typeface="Times New Roman" pitchFamily="18" charset="0"/>
                <a:cs typeface="Times New Roman" pitchFamily="18" charset="0"/>
              </a:rPr>
              <a:t>include &lt;</a:t>
            </a:r>
            <a:r>
              <a:rPr lang="en-US" dirty="0" err="1" smtClean="0">
                <a:latin typeface="Times New Roman" pitchFamily="18" charset="0"/>
                <a:cs typeface="Times New Roman" pitchFamily="18" charset="0"/>
              </a:rPr>
              <a:t>string.h</a:t>
            </a:r>
            <a:r>
              <a:rPr lang="en-US" dirty="0" smtClean="0">
                <a:latin typeface="Times New Roman" pitchFamily="18" charset="0"/>
                <a:cs typeface="Times New Roman" pitchFamily="18" charset="0"/>
              </a:rPr>
              <a:t>&gt;</a:t>
            </a:r>
          </a:p>
          <a:p>
            <a:pPr>
              <a:buNone/>
            </a:pPr>
            <a:r>
              <a:rPr lang="en-US" dirty="0" smtClean="0">
                <a:latin typeface="Times New Roman" pitchFamily="18" charset="0"/>
                <a:cs typeface="Times New Roman" pitchFamily="18" charset="0"/>
              </a:rPr>
              <a:t>void main()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char copy[50], paste[50];</a:t>
            </a:r>
          </a:p>
          <a:p>
            <a:pPr>
              <a:buNone/>
            </a:pPr>
            <a:r>
              <a:rPr lang="en-US" dirty="0" smtClean="0">
                <a:latin typeface="Times New Roman" pitchFamily="18" charset="0"/>
                <a:cs typeface="Times New Roman" pitchFamily="18" charset="0"/>
              </a:rPr>
              <a:t>int i;</a:t>
            </a:r>
          </a:p>
          <a:p>
            <a:pPr>
              <a:buNone/>
            </a:pPr>
            <a:r>
              <a:rPr lang="en-US" dirty="0" smtClean="0">
                <a:latin typeface="Times New Roman" pitchFamily="18" charset="0"/>
                <a:cs typeface="Times New Roman" pitchFamily="18" charset="0"/>
              </a:rPr>
              <a:t>clrscr();</a:t>
            </a:r>
          </a:p>
          <a:p>
            <a:pPr>
              <a:buNone/>
            </a:pPr>
            <a:r>
              <a:rPr lang="en-US" dirty="0" smtClean="0">
                <a:latin typeface="Times New Roman" pitchFamily="18" charset="0"/>
                <a:cs typeface="Times New Roman" pitchFamily="18" charset="0"/>
              </a:rPr>
              <a:t>printf("\n Enter your name (to copy):\t");</a:t>
            </a:r>
          </a:p>
          <a:p>
            <a:pPr>
              <a:buNone/>
            </a:pPr>
            <a:r>
              <a:rPr lang="en-US" dirty="0" smtClean="0">
                <a:latin typeface="Times New Roman" pitchFamily="18" charset="0"/>
                <a:cs typeface="Times New Roman" pitchFamily="18" charset="0"/>
              </a:rPr>
              <a:t>gets(copy);</a:t>
            </a:r>
          </a:p>
          <a:p>
            <a:pPr>
              <a:buNone/>
            </a:pP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strcpy</a:t>
            </a:r>
            <a:r>
              <a:rPr lang="en-US" dirty="0" smtClean="0">
                <a:latin typeface="Times New Roman" pitchFamily="18" charset="0"/>
                <a:cs typeface="Times New Roman" pitchFamily="18" charset="0"/>
              </a:rPr>
              <a:t>(paste, copy);</a:t>
            </a:r>
          </a:p>
          <a:p>
            <a:pPr>
              <a:buNone/>
            </a:pPr>
            <a:r>
              <a:rPr lang="en-US" dirty="0" smtClean="0">
                <a:latin typeface="Times New Roman" pitchFamily="18" charset="0"/>
                <a:cs typeface="Times New Roman" pitchFamily="18" charset="0"/>
              </a:rPr>
              <a:t>printf("\n The name is (pasted as):\t");</a:t>
            </a:r>
          </a:p>
          <a:p>
            <a:pPr>
              <a:buNone/>
            </a:pPr>
            <a:r>
              <a:rPr lang="en-US" dirty="0" smtClean="0">
                <a:latin typeface="Times New Roman" pitchFamily="18" charset="0"/>
                <a:cs typeface="Times New Roman" pitchFamily="18" charset="0"/>
              </a:rPr>
              <a:t>puts(paste);</a:t>
            </a:r>
          </a:p>
          <a:p>
            <a:pPr>
              <a:buNone/>
            </a:pPr>
            <a:r>
              <a:rPr lang="en-US" dirty="0" smtClean="0">
                <a:latin typeface="Times New Roman" pitchFamily="18" charset="0"/>
                <a:cs typeface="Times New Roman" pitchFamily="18" charset="0"/>
              </a:rPr>
              <a:t>getch();</a:t>
            </a:r>
          </a:p>
          <a:p>
            <a:pPr>
              <a:buNone/>
            </a:pP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79</a:t>
            </a:fld>
            <a:endParaRPr lang="en-US" dirty="0"/>
          </a:p>
        </p:txBody>
      </p:sp>
    </p:spTree>
  </p:cSld>
  <p:clrMapOvr>
    <a:masterClrMapping/>
  </p:clrMapOvr>
  <p:transition spd="slow">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lstStyle/>
          <a:p>
            <a:pPr algn="just"/>
            <a:r>
              <a:rPr lang="en-US" dirty="0" smtClean="0">
                <a:latin typeface="Times New Roman" pitchFamily="18" charset="0"/>
                <a:cs typeface="Times New Roman" pitchFamily="18" charset="0"/>
              </a:rPr>
              <a:t>In an uninitialized array (declared only), the individual array elements contain garbage values.</a:t>
            </a:r>
          </a:p>
          <a:p>
            <a:pPr algn="just"/>
            <a:r>
              <a:rPr lang="en-US" dirty="0" smtClean="0">
                <a:latin typeface="Times New Roman" pitchFamily="18" charset="0"/>
                <a:cs typeface="Times New Roman" pitchFamily="18" charset="0"/>
              </a:rPr>
              <a:t>Assigning specific values to the individual array elements, at the time of array declaration, is known as </a:t>
            </a:r>
            <a:r>
              <a:rPr lang="en-US" i="1" dirty="0" smtClean="0">
                <a:solidFill>
                  <a:srgbClr val="FF0000"/>
                </a:solidFill>
                <a:latin typeface="Times New Roman" pitchFamily="18" charset="0"/>
                <a:cs typeface="Times New Roman" pitchFamily="18" charset="0"/>
              </a:rPr>
              <a:t>array initialization</a:t>
            </a:r>
            <a:r>
              <a:rPr lang="en-US" dirty="0" smtClean="0">
                <a:latin typeface="Times New Roman" pitchFamily="18" charset="0"/>
                <a:cs typeface="Times New Roman" pitchFamily="18" charset="0"/>
              </a:rPr>
              <a:t>.</a:t>
            </a:r>
          </a:p>
          <a:p>
            <a:pPr algn="just"/>
            <a:r>
              <a:rPr lang="en-US" dirty="0" smtClean="0">
                <a:latin typeface="Times New Roman" pitchFamily="18" charset="0"/>
                <a:cs typeface="Times New Roman" pitchFamily="18" charset="0"/>
              </a:rPr>
              <a:t>Since an array has multiple elements, braces are used to denote the entire array and commas are used to separate the individual values assigned to the individual elements in the array.</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dirty="0"/>
          </a:p>
        </p:txBody>
      </p:sp>
      <p:sp>
        <p:nvSpPr>
          <p:cNvPr id="5" name="Title 4"/>
          <p:cNvSpPr>
            <a:spLocks noGrp="1"/>
          </p:cNvSpPr>
          <p:nvPr>
            <p:ph type="title"/>
          </p:nvPr>
        </p:nvSpPr>
        <p:spPr/>
        <p:txBody>
          <a:bodyPr/>
          <a:lstStyle/>
          <a:p>
            <a:r>
              <a:rPr lang="en-US" dirty="0" smtClean="0"/>
              <a:t>Initialization of 1-D Array</a:t>
            </a:r>
            <a:endParaRPr lang="en-US" dirty="0"/>
          </a:p>
        </p:txBody>
      </p:sp>
    </p:spTree>
  </p:cSld>
  <p:clrMapOvr>
    <a:masterClrMapping/>
  </p:clrMapOvr>
  <p:transition spd="slow">
    <p:wipe dir="r"/>
  </p:transition>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smtClean="0"/>
              <a:t>Also called </a:t>
            </a:r>
            <a:r>
              <a:rPr lang="en-US" dirty="0" smtClean="0">
                <a:solidFill>
                  <a:srgbClr val="FF0000"/>
                </a:solidFill>
              </a:rPr>
              <a:t>String Concatenation</a:t>
            </a:r>
            <a:r>
              <a:rPr lang="en-US" dirty="0" smtClean="0"/>
              <a:t>.</a:t>
            </a:r>
          </a:p>
          <a:p>
            <a:pPr algn="just"/>
            <a:r>
              <a:rPr lang="en-US" dirty="0" smtClean="0"/>
              <a:t>Just as we cannot assign one string to another directly, we cannot join two strings together by the simple arithmetic addition. So, the statements such as</a:t>
            </a:r>
          </a:p>
          <a:p>
            <a:pPr algn="just">
              <a:buNone/>
            </a:pPr>
            <a:r>
              <a:rPr lang="en-US" dirty="0" smtClean="0"/>
              <a:t>			</a:t>
            </a:r>
            <a:r>
              <a:rPr lang="en-US" dirty="0" smtClean="0">
                <a:solidFill>
                  <a:srgbClr val="FF0000"/>
                </a:solidFill>
              </a:rPr>
              <a:t>string3=string1+string2;</a:t>
            </a:r>
          </a:p>
          <a:p>
            <a:pPr algn="just">
              <a:buNone/>
            </a:pPr>
            <a:r>
              <a:rPr lang="en-US" dirty="0" smtClean="0">
                <a:solidFill>
                  <a:srgbClr val="FF0000"/>
                </a:solidFill>
              </a:rPr>
              <a:t>			string1=string2+“hey”;</a:t>
            </a:r>
          </a:p>
          <a:p>
            <a:pPr algn="just">
              <a:buNone/>
            </a:pPr>
            <a:r>
              <a:rPr lang="en-US" dirty="0" smtClean="0"/>
              <a:t>	are completely </a:t>
            </a:r>
            <a:r>
              <a:rPr lang="en-US" dirty="0" smtClean="0">
                <a:solidFill>
                  <a:srgbClr val="FF0000"/>
                </a:solidFill>
              </a:rPr>
              <a:t>invalid</a:t>
            </a:r>
            <a:r>
              <a:rPr lang="en-US" dirty="0" smtClean="0"/>
              <a:t>.</a:t>
            </a:r>
          </a:p>
          <a:p>
            <a:pPr algn="just"/>
            <a:r>
              <a:rPr lang="en-US" dirty="0" smtClean="0"/>
              <a:t>Here, the characters from string1 and string2 should be copied into string3 one after another. Also the size of string3 should be large enough to hold the total characters.</a:t>
            </a:r>
          </a:p>
          <a:p>
            <a:pPr algn="just">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80</a:t>
            </a:fld>
            <a:endParaRPr lang="en-US" dirty="0"/>
          </a:p>
        </p:txBody>
      </p:sp>
      <p:sp>
        <p:nvSpPr>
          <p:cNvPr id="5" name="Title 4"/>
          <p:cNvSpPr>
            <a:spLocks noGrp="1"/>
          </p:cNvSpPr>
          <p:nvPr>
            <p:ph type="title"/>
          </p:nvPr>
        </p:nvSpPr>
        <p:spPr/>
        <p:txBody>
          <a:bodyPr/>
          <a:lstStyle/>
          <a:p>
            <a:r>
              <a:rPr lang="en-US" dirty="0" smtClean="0"/>
              <a:t>Combining Strings Together</a:t>
            </a:r>
            <a:endParaRPr lang="en-US" dirty="0"/>
          </a:p>
        </p:txBody>
      </p:sp>
    </p:spTree>
  </p:cSld>
  <p:clrMapOvr>
    <a:masterClrMapping/>
  </p:clrMapOvr>
  <p:transition spd="slow">
    <p:wipe dir="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55000" lnSpcReduction="20000"/>
          </a:bodyPr>
          <a:lstStyle/>
          <a:p>
            <a:pPr>
              <a:buNone/>
            </a:pPr>
            <a:r>
              <a:rPr lang="en-US" b="1" dirty="0" smtClean="0"/>
              <a:t>#include &lt;</a:t>
            </a:r>
            <a:r>
              <a:rPr lang="en-US" b="1" dirty="0" err="1" smtClean="0"/>
              <a:t>string.h</a:t>
            </a:r>
            <a:r>
              <a:rPr lang="en-US" b="1" dirty="0" smtClean="0"/>
              <a:t>&gt;</a:t>
            </a:r>
          </a:p>
          <a:p>
            <a:pPr>
              <a:buNone/>
            </a:pPr>
            <a:r>
              <a:rPr lang="en-US" b="1" dirty="0" smtClean="0"/>
              <a:t>void main()</a:t>
            </a:r>
          </a:p>
          <a:p>
            <a:pPr>
              <a:buNone/>
            </a:pPr>
            <a:r>
              <a:rPr lang="en-US" b="1" dirty="0" smtClean="0"/>
              <a:t>{</a:t>
            </a:r>
          </a:p>
          <a:p>
            <a:pPr>
              <a:buNone/>
            </a:pPr>
            <a:r>
              <a:rPr lang="en-US" b="1" dirty="0" smtClean="0"/>
              <a:t>int i, j, k;</a:t>
            </a:r>
          </a:p>
          <a:p>
            <a:pPr>
              <a:buNone/>
            </a:pPr>
            <a:r>
              <a:rPr lang="en-US" b="1" dirty="0" smtClean="0"/>
              <a:t>char </a:t>
            </a:r>
            <a:r>
              <a:rPr lang="en-US" b="1" dirty="0" err="1" smtClean="0"/>
              <a:t>first_name</a:t>
            </a:r>
            <a:r>
              <a:rPr lang="en-US" b="1" dirty="0" smtClean="0"/>
              <a:t>[10]="Lok" ;</a:t>
            </a:r>
          </a:p>
          <a:p>
            <a:pPr>
              <a:buNone/>
            </a:pPr>
            <a:r>
              <a:rPr lang="en-US" b="1" dirty="0" smtClean="0"/>
              <a:t>char </a:t>
            </a:r>
            <a:r>
              <a:rPr lang="en-US" b="1" dirty="0" err="1" smtClean="0"/>
              <a:t>middle_name</a:t>
            </a:r>
            <a:r>
              <a:rPr lang="en-US" b="1" dirty="0" smtClean="0"/>
              <a:t>[10]="Prakash";</a:t>
            </a:r>
          </a:p>
          <a:p>
            <a:pPr>
              <a:buNone/>
            </a:pPr>
            <a:r>
              <a:rPr lang="en-US" b="1" dirty="0" smtClean="0"/>
              <a:t>char </a:t>
            </a:r>
            <a:r>
              <a:rPr lang="en-US" b="1" dirty="0" err="1" smtClean="0"/>
              <a:t>last_name</a:t>
            </a:r>
            <a:r>
              <a:rPr lang="en-US" b="1" dirty="0" smtClean="0"/>
              <a:t>[10]="Pandey";</a:t>
            </a:r>
          </a:p>
          <a:p>
            <a:pPr>
              <a:buNone/>
            </a:pPr>
            <a:r>
              <a:rPr lang="en-US" b="1" dirty="0" smtClean="0"/>
              <a:t>char name[30];</a:t>
            </a:r>
          </a:p>
          <a:p>
            <a:pPr>
              <a:buNone/>
            </a:pPr>
            <a:r>
              <a:rPr lang="en-US" b="1" dirty="0" smtClean="0"/>
              <a:t>clrscr();</a:t>
            </a:r>
          </a:p>
          <a:p>
            <a:pPr>
              <a:buNone/>
            </a:pPr>
            <a:r>
              <a:rPr lang="en-US" b="1" dirty="0" smtClean="0"/>
              <a:t>	for(i=0;first_name[i]!='\0';i++)</a:t>
            </a:r>
          </a:p>
          <a:p>
            <a:pPr>
              <a:buNone/>
            </a:pPr>
            <a:r>
              <a:rPr lang="en-US" b="1" dirty="0" smtClean="0"/>
              <a:t>		name[i]=</a:t>
            </a:r>
            <a:r>
              <a:rPr lang="en-US" b="1" dirty="0" err="1" smtClean="0"/>
              <a:t>first_name</a:t>
            </a:r>
            <a:r>
              <a:rPr lang="en-US" b="1" dirty="0" smtClean="0"/>
              <a:t>[i];</a:t>
            </a:r>
          </a:p>
          <a:p>
            <a:pPr>
              <a:buNone/>
            </a:pPr>
            <a:r>
              <a:rPr lang="en-US" b="1" dirty="0" smtClean="0"/>
              <a:t>	name[i]=' ';</a:t>
            </a:r>
          </a:p>
          <a:p>
            <a:pPr>
              <a:buNone/>
            </a:pPr>
            <a:endParaRPr lang="en-US" b="1" dirty="0" smtClean="0"/>
          </a:p>
          <a:p>
            <a:pPr>
              <a:buNone/>
            </a:pPr>
            <a:r>
              <a:rPr lang="en-US" b="1" dirty="0" smtClean="0"/>
              <a:t>	for(j=0;middle_name[j]!='\0';j++)</a:t>
            </a:r>
          </a:p>
          <a:p>
            <a:pPr>
              <a:buNone/>
            </a:pPr>
            <a:r>
              <a:rPr lang="en-US" b="1" dirty="0" smtClean="0"/>
              <a:t>		name[i+j+1]=</a:t>
            </a:r>
            <a:r>
              <a:rPr lang="en-US" b="1" dirty="0" err="1" smtClean="0"/>
              <a:t>middle_name</a:t>
            </a:r>
            <a:r>
              <a:rPr lang="en-US" b="1" dirty="0" smtClean="0"/>
              <a:t>[j];</a:t>
            </a:r>
          </a:p>
          <a:p>
            <a:pPr>
              <a:buNone/>
            </a:pPr>
            <a:r>
              <a:rPr lang="en-US" b="1" dirty="0" smtClean="0"/>
              <a:t>	name[i+j+1]=' ';</a:t>
            </a:r>
          </a:p>
          <a:p>
            <a:pPr>
              <a:buNone/>
            </a:pPr>
            <a:endParaRPr lang="en-US" b="1" dirty="0" smtClean="0"/>
          </a:p>
          <a:p>
            <a:pPr>
              <a:buNone/>
            </a:pPr>
            <a:r>
              <a:rPr lang="en-US" b="1" dirty="0" smtClean="0"/>
              <a:t>	for(k=0;last_name[k]!='\0';k++)</a:t>
            </a:r>
          </a:p>
          <a:p>
            <a:pPr>
              <a:buNone/>
            </a:pPr>
            <a:r>
              <a:rPr lang="en-US" b="1" dirty="0" smtClean="0"/>
              <a:t>		name[i+j+k+2]=</a:t>
            </a:r>
            <a:r>
              <a:rPr lang="en-US" b="1" dirty="0" err="1" smtClean="0"/>
              <a:t>last_name</a:t>
            </a:r>
            <a:r>
              <a:rPr lang="en-US" b="1" dirty="0" smtClean="0"/>
              <a:t>[k];</a:t>
            </a:r>
          </a:p>
          <a:p>
            <a:pPr>
              <a:buNone/>
            </a:pPr>
            <a:r>
              <a:rPr lang="en-US" b="1" dirty="0" smtClean="0"/>
              <a:t>	name[i+j+k+2]='\0';</a:t>
            </a:r>
          </a:p>
          <a:p>
            <a:pPr>
              <a:buNone/>
            </a:pPr>
            <a:r>
              <a:rPr lang="en-US" b="1" dirty="0" smtClean="0"/>
              <a:t>printf("%s", name);</a:t>
            </a:r>
          </a:p>
          <a:p>
            <a:pPr>
              <a:buNone/>
            </a:pPr>
            <a:r>
              <a:rPr lang="en-US" b="1" dirty="0" smtClean="0"/>
              <a:t>getch();</a:t>
            </a:r>
          </a:p>
          <a:p>
            <a:pPr>
              <a:buNone/>
            </a:pPr>
            <a:r>
              <a:rPr lang="en-US" b="1" dirty="0" smtClean="0"/>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81</a:t>
            </a:fld>
            <a:endParaRPr lang="en-US" dirty="0"/>
          </a:p>
        </p:txBody>
      </p:sp>
    </p:spTree>
  </p:cSld>
  <p:clrMapOvr>
    <a:masterClrMapping/>
  </p:clrMapOvr>
  <p:transition spd="slow">
    <p:wipe dir="r"/>
  </p:transition>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a:t>
            </a:r>
            <a:r>
              <a:rPr lang="en-US" i="1" dirty="0" err="1" smtClean="0"/>
              <a:t>strcat</a:t>
            </a:r>
            <a:r>
              <a:rPr lang="en-US" i="1" dirty="0" smtClean="0"/>
              <a:t>()</a:t>
            </a:r>
            <a:r>
              <a:rPr lang="en-US" dirty="0" smtClean="0"/>
              <a:t> function concatenates two strings i.e. it appends one string at the end of another.</a:t>
            </a:r>
          </a:p>
          <a:p>
            <a:pPr algn="just"/>
            <a:r>
              <a:rPr lang="en-US" dirty="0" smtClean="0"/>
              <a:t>It accepts two strings as parameters and stores the contents of the second string at the end of the first string.</a:t>
            </a:r>
          </a:p>
          <a:p>
            <a:pPr algn="just"/>
            <a:r>
              <a:rPr lang="en-US" dirty="0" smtClean="0"/>
              <a:t>Syntax:</a:t>
            </a:r>
          </a:p>
          <a:p>
            <a:pPr algn="just">
              <a:buNone/>
            </a:pPr>
            <a:r>
              <a:rPr lang="en-US" dirty="0" smtClean="0"/>
              <a:t>			</a:t>
            </a:r>
            <a:r>
              <a:rPr lang="en-US" dirty="0" err="1" smtClean="0">
                <a:solidFill>
                  <a:srgbClr val="FF0000"/>
                </a:solidFill>
              </a:rPr>
              <a:t>strcat</a:t>
            </a:r>
            <a:r>
              <a:rPr lang="en-US" dirty="0" smtClean="0">
                <a:solidFill>
                  <a:srgbClr val="FF0000"/>
                </a:solidFill>
              </a:rPr>
              <a:t>(</a:t>
            </a:r>
            <a:r>
              <a:rPr lang="en-US" dirty="0" err="1" smtClean="0">
                <a:solidFill>
                  <a:srgbClr val="FF0000"/>
                </a:solidFill>
              </a:rPr>
              <a:t>first_string</a:t>
            </a:r>
            <a:r>
              <a:rPr lang="en-US" dirty="0" smtClean="0">
                <a:solidFill>
                  <a:srgbClr val="FF0000"/>
                </a:solidFill>
              </a:rPr>
              <a:t>, </a:t>
            </a:r>
            <a:r>
              <a:rPr lang="en-US" dirty="0" err="1" smtClean="0">
                <a:solidFill>
                  <a:srgbClr val="FF0000"/>
                </a:solidFill>
              </a:rPr>
              <a:t>second_string</a:t>
            </a:r>
            <a:r>
              <a:rPr lang="en-US" dirty="0" smtClean="0">
                <a:solidFill>
                  <a:srgbClr val="FF0000"/>
                </a:solidFill>
              </a:rPr>
              <a:t>);</a:t>
            </a:r>
          </a:p>
          <a:p>
            <a:pPr algn="just"/>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82</a:t>
            </a:fld>
            <a:endParaRPr lang="en-US" dirty="0"/>
          </a:p>
        </p:txBody>
      </p:sp>
      <p:sp>
        <p:nvSpPr>
          <p:cNvPr id="5" name="Title 4"/>
          <p:cNvSpPr>
            <a:spLocks noGrp="1"/>
          </p:cNvSpPr>
          <p:nvPr>
            <p:ph type="title"/>
          </p:nvPr>
        </p:nvSpPr>
        <p:spPr/>
        <p:txBody>
          <a:bodyPr/>
          <a:lstStyle/>
          <a:p>
            <a:r>
              <a:rPr lang="en-US" dirty="0" smtClean="0"/>
              <a:t>Another way: </a:t>
            </a:r>
            <a:r>
              <a:rPr lang="en-US" dirty="0" err="1" smtClean="0"/>
              <a:t>strcat</a:t>
            </a:r>
            <a:r>
              <a:rPr lang="en-US" dirty="0" smtClean="0"/>
              <a:t>()</a:t>
            </a:r>
            <a:endParaRPr lang="en-US" dirty="0"/>
          </a:p>
        </p:txBody>
      </p:sp>
    </p:spTree>
  </p:cSld>
  <p:clrMapOvr>
    <a:masterClrMapping/>
  </p:clrMapOvr>
  <p:transition spd="slow">
    <p:wipe dir="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lnSpcReduction="10000"/>
          </a:bodyPr>
          <a:lstStyle/>
          <a:p>
            <a:pPr>
              <a:buNone/>
            </a:pPr>
            <a:r>
              <a:rPr lang="en-US" b="1" smtClean="0">
                <a:latin typeface="Times New Roman" pitchFamily="18" charset="0"/>
                <a:cs typeface="Times New Roman" pitchFamily="18" charset="0"/>
              </a:rPr>
              <a:t>#</a:t>
            </a: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string.h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first_name</a:t>
            </a:r>
            <a:r>
              <a:rPr lang="en-US" b="1" dirty="0" smtClean="0">
                <a:latin typeface="Times New Roman" pitchFamily="18" charset="0"/>
                <a:cs typeface="Times New Roman" pitchFamily="18" charset="0"/>
              </a:rPr>
              <a:t>[30]="Lok" ;</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middle_name</a:t>
            </a:r>
            <a:r>
              <a:rPr lang="en-US" b="1" dirty="0" smtClean="0">
                <a:latin typeface="Times New Roman" pitchFamily="18" charset="0"/>
                <a:cs typeface="Times New Roman" pitchFamily="18" charset="0"/>
              </a:rPr>
              <a:t>[]=" Prakash";</a:t>
            </a:r>
          </a:p>
          <a:p>
            <a:pPr>
              <a:buNone/>
            </a:pPr>
            <a:r>
              <a:rPr lang="en-US" b="1" dirty="0" smtClean="0">
                <a:latin typeface="Times New Roman" pitchFamily="18" charset="0"/>
                <a:cs typeface="Times New Roman" pitchFamily="18" charset="0"/>
              </a:rPr>
              <a:t>char </a:t>
            </a:r>
            <a:r>
              <a:rPr lang="en-US" b="1" dirty="0" err="1" smtClean="0">
                <a:latin typeface="Times New Roman" pitchFamily="18" charset="0"/>
                <a:cs typeface="Times New Roman" pitchFamily="18" charset="0"/>
              </a:rPr>
              <a:t>last_name</a:t>
            </a:r>
            <a:r>
              <a:rPr lang="en-US" b="1" dirty="0" smtClean="0">
                <a:latin typeface="Times New Roman" pitchFamily="18" charset="0"/>
                <a:cs typeface="Times New Roman" pitchFamily="18" charset="0"/>
              </a:rPr>
              <a:t>[]=" Pandey";</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strcat</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first_name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middle_name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puts(</a:t>
            </a:r>
            <a:r>
              <a:rPr lang="en-US" b="1" dirty="0" err="1" smtClean="0">
                <a:latin typeface="Times New Roman" pitchFamily="18" charset="0"/>
                <a:cs typeface="Times New Roman" pitchFamily="18" charset="0"/>
              </a:rPr>
              <a:t>first_name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strcat</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first_name</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last_name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puts(</a:t>
            </a:r>
            <a:r>
              <a:rPr lang="en-US" b="1" dirty="0" err="1" smtClean="0">
                <a:latin typeface="Times New Roman" pitchFamily="18" charset="0"/>
                <a:cs typeface="Times New Roman" pitchFamily="18" charset="0"/>
              </a:rPr>
              <a:t>first_name</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83</a:t>
            </a:fld>
            <a:endParaRPr lang="en-US" dirty="0"/>
          </a:p>
        </p:txBody>
      </p:sp>
    </p:spTree>
  </p:cSld>
  <p:clrMapOvr>
    <a:masterClrMapping/>
  </p:clrMapOvr>
  <p:transition spd="slow">
    <p:wipe dir="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C does not permit the comparison of two strings directly; i.e. statements such as</a:t>
            </a:r>
          </a:p>
          <a:p>
            <a:pPr algn="just">
              <a:buNone/>
            </a:pPr>
            <a:r>
              <a:rPr lang="en-US" dirty="0" smtClean="0"/>
              <a:t>		</a:t>
            </a:r>
            <a:r>
              <a:rPr lang="en-US" dirty="0" smtClean="0">
                <a:solidFill>
                  <a:srgbClr val="FF0000"/>
                </a:solidFill>
              </a:rPr>
              <a:t>if(name1==name2)</a:t>
            </a:r>
          </a:p>
          <a:p>
            <a:pPr algn="just">
              <a:buNone/>
            </a:pPr>
            <a:r>
              <a:rPr lang="en-US" dirty="0" smtClean="0">
                <a:solidFill>
                  <a:srgbClr val="FF0000"/>
                </a:solidFill>
              </a:rPr>
              <a:t>		if(name==“</a:t>
            </a:r>
            <a:r>
              <a:rPr lang="en-US" dirty="0" err="1" smtClean="0">
                <a:solidFill>
                  <a:srgbClr val="FF0000"/>
                </a:solidFill>
              </a:rPr>
              <a:t>abc</a:t>
            </a:r>
            <a:r>
              <a:rPr lang="en-US" dirty="0" smtClean="0">
                <a:solidFill>
                  <a:srgbClr val="FF0000"/>
                </a:solidFill>
              </a:rPr>
              <a:t>”)</a:t>
            </a:r>
          </a:p>
          <a:p>
            <a:pPr algn="just">
              <a:buNone/>
            </a:pPr>
            <a:r>
              <a:rPr lang="en-US" dirty="0" smtClean="0"/>
              <a:t>	are not permitted.</a:t>
            </a:r>
          </a:p>
          <a:p>
            <a:pPr algn="just"/>
            <a:r>
              <a:rPr lang="en-US" dirty="0" smtClean="0"/>
              <a:t>The comparison of two strings has to be done character by character.</a:t>
            </a:r>
          </a:p>
          <a:p>
            <a:pPr algn="just"/>
            <a:r>
              <a:rPr lang="en-US" dirty="0" smtClean="0"/>
              <a:t> The comparison is done until there is a mismatch or one of the strings terminates into a null character, whichever occurs first.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84</a:t>
            </a:fld>
            <a:endParaRPr lang="en-US" dirty="0"/>
          </a:p>
        </p:txBody>
      </p:sp>
      <p:sp>
        <p:nvSpPr>
          <p:cNvPr id="5" name="Title 4"/>
          <p:cNvSpPr>
            <a:spLocks noGrp="1"/>
          </p:cNvSpPr>
          <p:nvPr>
            <p:ph type="title"/>
          </p:nvPr>
        </p:nvSpPr>
        <p:spPr/>
        <p:txBody>
          <a:bodyPr/>
          <a:lstStyle/>
          <a:p>
            <a:r>
              <a:rPr lang="en-US" dirty="0" smtClean="0"/>
              <a:t>Comparison of Two Strings</a:t>
            </a:r>
            <a:endParaRPr lang="en-US" dirty="0"/>
          </a:p>
        </p:txBody>
      </p:sp>
    </p:spTree>
  </p:cSld>
  <p:clrMapOvr>
    <a:masterClrMapping/>
  </p:clrMapOvr>
  <p:transition spd="slow">
    <p:wipe dir="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70000" lnSpcReduction="20000"/>
          </a:bodyPr>
          <a:lstStyle/>
          <a:p>
            <a:pPr>
              <a:buNone/>
            </a:pPr>
            <a:r>
              <a:rPr lang="en-US" dirty="0" smtClean="0">
                <a:latin typeface="Times New Roman" pitchFamily="18" charset="0"/>
                <a:cs typeface="Times New Roman" pitchFamily="18" charset="0"/>
              </a:rPr>
              <a:t>#include &lt;stdio.h&gt;</a:t>
            </a:r>
          </a:p>
          <a:p>
            <a:pPr>
              <a:buNone/>
            </a:pPr>
            <a:r>
              <a:rPr lang="en-US" dirty="0" smtClean="0">
                <a:latin typeface="Times New Roman" pitchFamily="18" charset="0"/>
                <a:cs typeface="Times New Roman" pitchFamily="18" charset="0"/>
              </a:rPr>
              <a:t>#include &lt;conio.h&gt;</a:t>
            </a:r>
          </a:p>
          <a:p>
            <a:pPr>
              <a:buNone/>
            </a:pPr>
            <a:r>
              <a:rPr lang="en-US" dirty="0" smtClean="0">
                <a:latin typeface="Times New Roman" pitchFamily="18" charset="0"/>
                <a:cs typeface="Times New Roman" pitchFamily="18" charset="0"/>
              </a:rPr>
              <a:t>void main()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char str1[30], str2[40];</a:t>
            </a:r>
          </a:p>
          <a:p>
            <a:pPr>
              <a:buNone/>
            </a:pPr>
            <a:r>
              <a:rPr lang="en-US" dirty="0" smtClean="0">
                <a:latin typeface="Times New Roman" pitchFamily="18" charset="0"/>
                <a:cs typeface="Times New Roman" pitchFamily="18" charset="0"/>
              </a:rPr>
              <a:t>int i=0;</a:t>
            </a:r>
          </a:p>
          <a:p>
            <a:pPr>
              <a:buNone/>
            </a:pPr>
            <a:r>
              <a:rPr lang="en-US" dirty="0" smtClean="0">
                <a:latin typeface="Times New Roman" pitchFamily="18" charset="0"/>
                <a:cs typeface="Times New Roman" pitchFamily="18" charset="0"/>
              </a:rPr>
              <a:t>clrscr();</a:t>
            </a:r>
          </a:p>
          <a:p>
            <a:pPr>
              <a:buNone/>
            </a:pPr>
            <a:r>
              <a:rPr lang="en-US" dirty="0" smtClean="0">
                <a:latin typeface="Times New Roman" pitchFamily="18" charset="0"/>
                <a:cs typeface="Times New Roman" pitchFamily="18" charset="0"/>
              </a:rPr>
              <a:t>printf("Enter first string:\t");</a:t>
            </a:r>
          </a:p>
          <a:p>
            <a:pPr>
              <a:buNone/>
            </a:pPr>
            <a:r>
              <a:rPr lang="en-US" dirty="0" smtClean="0">
                <a:latin typeface="Times New Roman" pitchFamily="18" charset="0"/>
                <a:cs typeface="Times New Roman" pitchFamily="18" charset="0"/>
              </a:rPr>
              <a:t>gets(str1);</a:t>
            </a:r>
          </a:p>
          <a:p>
            <a:pPr>
              <a:buNone/>
            </a:pPr>
            <a:r>
              <a:rPr lang="en-US" dirty="0" smtClean="0">
                <a:latin typeface="Times New Roman" pitchFamily="18" charset="0"/>
                <a:cs typeface="Times New Roman" pitchFamily="18" charset="0"/>
              </a:rPr>
              <a:t>printf("\n Enter second string:\t");</a:t>
            </a:r>
          </a:p>
          <a:p>
            <a:pPr>
              <a:buNone/>
            </a:pPr>
            <a:r>
              <a:rPr lang="en-US" dirty="0" smtClean="0">
                <a:latin typeface="Times New Roman" pitchFamily="18" charset="0"/>
                <a:cs typeface="Times New Roman" pitchFamily="18" charset="0"/>
              </a:rPr>
              <a:t>gets(str2);</a:t>
            </a:r>
          </a:p>
          <a:p>
            <a:pPr>
              <a:buNone/>
            </a:pPr>
            <a:r>
              <a:rPr lang="en-US" dirty="0" smtClean="0">
                <a:latin typeface="Times New Roman" pitchFamily="18" charset="0"/>
                <a:cs typeface="Times New Roman" pitchFamily="18" charset="0"/>
              </a:rPr>
              <a:t>	while(str1[i]==str2[i] &amp;&amp; str1[i]!='\0' &amp;&amp;str2[i]!='\0')</a:t>
            </a:r>
          </a:p>
          <a:p>
            <a:pPr>
              <a:buNone/>
            </a:pPr>
            <a:r>
              <a:rPr lang="en-US" dirty="0" smtClean="0">
                <a:latin typeface="Times New Roman" pitchFamily="18" charset="0"/>
                <a:cs typeface="Times New Roman" pitchFamily="18" charset="0"/>
              </a:rPr>
              <a:t>		i++;</a:t>
            </a:r>
          </a:p>
          <a:p>
            <a:pPr>
              <a:buNone/>
            </a:pPr>
            <a:r>
              <a:rPr lang="en-US" dirty="0" smtClean="0">
                <a:latin typeface="Times New Roman" pitchFamily="18" charset="0"/>
                <a:cs typeface="Times New Roman" pitchFamily="18" charset="0"/>
              </a:rPr>
              <a:t>	if(str1[i]=='\0' &amp;&amp; str2[i]=='\0')</a:t>
            </a:r>
          </a:p>
          <a:p>
            <a:pPr>
              <a:buNone/>
            </a:pPr>
            <a:r>
              <a:rPr lang="en-US" dirty="0" smtClean="0">
                <a:latin typeface="Times New Roman" pitchFamily="18" charset="0"/>
                <a:cs typeface="Times New Roman" pitchFamily="18" charset="0"/>
              </a:rPr>
              <a:t>		printf("\n Strings are equal.");</a:t>
            </a:r>
          </a:p>
          <a:p>
            <a:pPr>
              <a:buNone/>
            </a:pPr>
            <a:r>
              <a:rPr lang="en-US" dirty="0" smtClean="0">
                <a:latin typeface="Times New Roman" pitchFamily="18" charset="0"/>
                <a:cs typeface="Times New Roman" pitchFamily="18" charset="0"/>
              </a:rPr>
              <a:t>	else</a:t>
            </a:r>
          </a:p>
          <a:p>
            <a:pPr>
              <a:buNone/>
            </a:pPr>
            <a:r>
              <a:rPr lang="en-US" dirty="0" smtClean="0">
                <a:latin typeface="Times New Roman" pitchFamily="18" charset="0"/>
                <a:cs typeface="Times New Roman" pitchFamily="18" charset="0"/>
              </a:rPr>
              <a:t>		printf("\n Strings are unequal");</a:t>
            </a:r>
          </a:p>
          <a:p>
            <a:pPr>
              <a:buNone/>
            </a:pPr>
            <a:r>
              <a:rPr lang="en-US" dirty="0" smtClean="0">
                <a:latin typeface="Times New Roman" pitchFamily="18" charset="0"/>
                <a:cs typeface="Times New Roman" pitchFamily="18" charset="0"/>
              </a:rPr>
              <a:t>getch();</a:t>
            </a:r>
          </a:p>
          <a:p>
            <a:pPr>
              <a:buNone/>
            </a:pP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85</a:t>
            </a:fld>
            <a:endParaRPr lang="en-US" dirty="0"/>
          </a:p>
        </p:txBody>
      </p:sp>
    </p:spTree>
  </p:cSld>
  <p:clrMapOvr>
    <a:masterClrMapping/>
  </p:clrMapOvr>
  <p:transition spd="slow">
    <p:wipe dir="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a:t>
            </a:r>
            <a:r>
              <a:rPr lang="en-US" i="1" dirty="0" err="1" smtClean="0"/>
              <a:t>strcmp</a:t>
            </a:r>
            <a:r>
              <a:rPr lang="en-US" i="1" dirty="0" smtClean="0"/>
              <a:t>()</a:t>
            </a:r>
            <a:r>
              <a:rPr lang="en-US" dirty="0" smtClean="0"/>
              <a:t> function compares two strings to find out whether they are same or different.</a:t>
            </a:r>
          </a:p>
          <a:p>
            <a:pPr algn="just"/>
            <a:r>
              <a:rPr lang="en-US" dirty="0" smtClean="0"/>
              <a:t>It accepts two strings as parameters and returns an integer 0 if the strings are equal.</a:t>
            </a:r>
          </a:p>
          <a:p>
            <a:pPr algn="just"/>
            <a:r>
              <a:rPr lang="en-US" dirty="0" smtClean="0"/>
              <a:t>If the two strings are unequal, then it returns an integer that has the numeric difference (ASCII value difference) between the first non-matching characters in the strings.</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86</a:t>
            </a:fld>
            <a:endParaRPr lang="en-US" dirty="0"/>
          </a:p>
        </p:txBody>
      </p:sp>
      <p:sp>
        <p:nvSpPr>
          <p:cNvPr id="5" name="Title 4"/>
          <p:cNvSpPr>
            <a:spLocks noGrp="1"/>
          </p:cNvSpPr>
          <p:nvPr>
            <p:ph type="title"/>
          </p:nvPr>
        </p:nvSpPr>
        <p:spPr/>
        <p:txBody>
          <a:bodyPr/>
          <a:lstStyle/>
          <a:p>
            <a:r>
              <a:rPr lang="en-US" dirty="0" smtClean="0"/>
              <a:t>Another way: </a:t>
            </a:r>
            <a:r>
              <a:rPr lang="en-US" dirty="0" err="1" smtClean="0"/>
              <a:t>strcmp</a:t>
            </a:r>
            <a:r>
              <a:rPr lang="en-US" dirty="0" smtClean="0"/>
              <a:t>()</a:t>
            </a:r>
            <a:endParaRPr lang="en-US" dirty="0"/>
          </a:p>
        </p:txBody>
      </p:sp>
    </p:spTree>
  </p:cSld>
  <p:clrMapOvr>
    <a:masterClrMapping/>
  </p:clrMapOvr>
  <p:transition spd="slow">
    <p:wipe dir="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rmAutofit fontScale="70000" lnSpcReduction="20000"/>
          </a:bodyPr>
          <a:lstStyle/>
          <a:p>
            <a:pPr>
              <a:buNone/>
            </a:pPr>
            <a:r>
              <a:rPr lang="en-US" dirty="0" smtClean="0">
                <a:latin typeface="Times New Roman" pitchFamily="18" charset="0"/>
                <a:cs typeface="Times New Roman" pitchFamily="18" charset="0"/>
              </a:rPr>
              <a:t>#include &lt;</a:t>
            </a:r>
            <a:r>
              <a:rPr lang="en-US" dirty="0" err="1" smtClean="0">
                <a:latin typeface="Times New Roman" pitchFamily="18" charset="0"/>
                <a:cs typeface="Times New Roman" pitchFamily="18" charset="0"/>
              </a:rPr>
              <a:t>string.h</a:t>
            </a:r>
            <a:r>
              <a:rPr lang="en-US" dirty="0" smtClean="0">
                <a:latin typeface="Times New Roman" pitchFamily="18" charset="0"/>
                <a:cs typeface="Times New Roman" pitchFamily="18" charset="0"/>
              </a:rPr>
              <a:t>&gt;</a:t>
            </a:r>
          </a:p>
          <a:p>
            <a:pPr>
              <a:buNone/>
            </a:pPr>
            <a:r>
              <a:rPr lang="en-US" dirty="0" smtClean="0">
                <a:latin typeface="Times New Roman" pitchFamily="18" charset="0"/>
                <a:cs typeface="Times New Roman" pitchFamily="18" charset="0"/>
              </a:rPr>
              <a:t>void main()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char str1[30],str2[40];</a:t>
            </a:r>
          </a:p>
          <a:p>
            <a:pPr>
              <a:buNone/>
            </a:pPr>
            <a:r>
              <a:rPr lang="en-US" dirty="0" smtClean="0">
                <a:latin typeface="Times New Roman" pitchFamily="18" charset="0"/>
                <a:cs typeface="Times New Roman" pitchFamily="18" charset="0"/>
              </a:rPr>
              <a:t>int diff;</a:t>
            </a:r>
          </a:p>
          <a:p>
            <a:pPr>
              <a:buNone/>
            </a:pPr>
            <a:r>
              <a:rPr lang="en-US" dirty="0" smtClean="0">
                <a:latin typeface="Times New Roman" pitchFamily="18" charset="0"/>
                <a:cs typeface="Times New Roman" pitchFamily="18" charset="0"/>
              </a:rPr>
              <a:t>clrscr();</a:t>
            </a:r>
          </a:p>
          <a:p>
            <a:pPr>
              <a:buNone/>
            </a:pPr>
            <a:r>
              <a:rPr lang="en-US" dirty="0" smtClean="0">
                <a:latin typeface="Times New Roman" pitchFamily="18" charset="0"/>
                <a:cs typeface="Times New Roman" pitchFamily="18" charset="0"/>
              </a:rPr>
              <a:t>printf("Enter first string:\t");</a:t>
            </a:r>
          </a:p>
          <a:p>
            <a:pPr>
              <a:buNone/>
            </a:pPr>
            <a:r>
              <a:rPr lang="en-US" dirty="0" smtClean="0">
                <a:latin typeface="Times New Roman" pitchFamily="18" charset="0"/>
                <a:cs typeface="Times New Roman" pitchFamily="18" charset="0"/>
              </a:rPr>
              <a:t>gets(str1);</a:t>
            </a:r>
          </a:p>
          <a:p>
            <a:pPr>
              <a:buNone/>
            </a:pPr>
            <a:r>
              <a:rPr lang="en-US" dirty="0" smtClean="0">
                <a:latin typeface="Times New Roman" pitchFamily="18" charset="0"/>
                <a:cs typeface="Times New Roman" pitchFamily="18" charset="0"/>
              </a:rPr>
              <a:t>printf("\n Enter second string:\t");</a:t>
            </a:r>
          </a:p>
          <a:p>
            <a:pPr>
              <a:buNone/>
            </a:pPr>
            <a:r>
              <a:rPr lang="en-US" dirty="0" smtClean="0">
                <a:latin typeface="Times New Roman" pitchFamily="18" charset="0"/>
                <a:cs typeface="Times New Roman" pitchFamily="18" charset="0"/>
              </a:rPr>
              <a:t>gets(str2);</a:t>
            </a:r>
          </a:p>
          <a:p>
            <a:pPr>
              <a:buNone/>
            </a:pPr>
            <a:r>
              <a:rPr lang="en-US" dirty="0" smtClean="0">
                <a:latin typeface="Times New Roman" pitchFamily="18" charset="0"/>
                <a:cs typeface="Times New Roman" pitchFamily="18" charset="0"/>
              </a:rPr>
              <a:t>diff=</a:t>
            </a:r>
            <a:r>
              <a:rPr lang="en-US" dirty="0" err="1" smtClean="0">
                <a:latin typeface="Times New Roman" pitchFamily="18" charset="0"/>
                <a:cs typeface="Times New Roman" pitchFamily="18" charset="0"/>
              </a:rPr>
              <a:t>strcmp</a:t>
            </a:r>
            <a:r>
              <a:rPr lang="en-US" dirty="0" smtClean="0">
                <a:latin typeface="Times New Roman" pitchFamily="18" charset="0"/>
                <a:cs typeface="Times New Roman" pitchFamily="18" charset="0"/>
              </a:rPr>
              <a:t>(str1, str2);</a:t>
            </a:r>
          </a:p>
          <a:p>
            <a:pPr>
              <a:buNone/>
            </a:pPr>
            <a:r>
              <a:rPr lang="en-US" dirty="0" smtClean="0">
                <a:latin typeface="Times New Roman" pitchFamily="18" charset="0"/>
                <a:cs typeface="Times New Roman" pitchFamily="18" charset="0"/>
              </a:rPr>
              <a:t>	if(diff&gt;0)</a:t>
            </a:r>
          </a:p>
          <a:p>
            <a:pPr>
              <a:buNone/>
            </a:pPr>
            <a:r>
              <a:rPr lang="en-US" dirty="0" smtClean="0">
                <a:latin typeface="Times New Roman" pitchFamily="18" charset="0"/>
                <a:cs typeface="Times New Roman" pitchFamily="18" charset="0"/>
              </a:rPr>
              <a:t>	printf("\</a:t>
            </a:r>
            <a:r>
              <a:rPr lang="en-US" dirty="0" err="1" smtClean="0">
                <a:latin typeface="Times New Roman" pitchFamily="18" charset="0"/>
                <a:cs typeface="Times New Roman" pitchFamily="18" charset="0"/>
              </a:rPr>
              <a:t>n%s</a:t>
            </a:r>
            <a:r>
              <a:rPr lang="en-US" dirty="0" smtClean="0">
                <a:latin typeface="Times New Roman" pitchFamily="18" charset="0"/>
                <a:cs typeface="Times New Roman" pitchFamily="18" charset="0"/>
              </a:rPr>
              <a:t> is greater than %s by ASCII value difference %d", str1, str2, diff);</a:t>
            </a:r>
          </a:p>
          <a:p>
            <a:pPr>
              <a:buNone/>
            </a:pPr>
            <a:r>
              <a:rPr lang="en-US" dirty="0" smtClean="0">
                <a:latin typeface="Times New Roman" pitchFamily="18" charset="0"/>
                <a:cs typeface="Times New Roman" pitchFamily="18" charset="0"/>
              </a:rPr>
              <a:t>	else if(diff&lt;0)</a:t>
            </a:r>
          </a:p>
          <a:p>
            <a:pPr>
              <a:buNone/>
            </a:pPr>
            <a:r>
              <a:rPr lang="en-US" dirty="0" smtClean="0">
                <a:latin typeface="Times New Roman" pitchFamily="18" charset="0"/>
                <a:cs typeface="Times New Roman" pitchFamily="18" charset="0"/>
              </a:rPr>
              <a:t>	printf("\</a:t>
            </a:r>
            <a:r>
              <a:rPr lang="en-US" dirty="0" err="1" smtClean="0">
                <a:latin typeface="Times New Roman" pitchFamily="18" charset="0"/>
                <a:cs typeface="Times New Roman" pitchFamily="18" charset="0"/>
              </a:rPr>
              <a:t>n%s</a:t>
            </a:r>
            <a:r>
              <a:rPr lang="en-US" dirty="0" smtClean="0">
                <a:latin typeface="Times New Roman" pitchFamily="18" charset="0"/>
                <a:cs typeface="Times New Roman" pitchFamily="18" charset="0"/>
              </a:rPr>
              <a:t> is smaller than %s by ASCII value difference %d", str1, str2, diff);</a:t>
            </a:r>
          </a:p>
          <a:p>
            <a:pPr>
              <a:buNone/>
            </a:pPr>
            <a:r>
              <a:rPr lang="en-US" dirty="0" smtClean="0">
                <a:latin typeface="Times New Roman" pitchFamily="18" charset="0"/>
                <a:cs typeface="Times New Roman" pitchFamily="18" charset="0"/>
              </a:rPr>
              <a:t>	else</a:t>
            </a:r>
          </a:p>
          <a:p>
            <a:pPr>
              <a:buNone/>
            </a:pPr>
            <a:r>
              <a:rPr lang="en-US" dirty="0" smtClean="0">
                <a:latin typeface="Times New Roman" pitchFamily="18" charset="0"/>
                <a:cs typeface="Times New Roman" pitchFamily="18" charset="0"/>
              </a:rPr>
              <a:t>	printf("\</a:t>
            </a:r>
            <a:r>
              <a:rPr lang="en-US" dirty="0" err="1" smtClean="0">
                <a:latin typeface="Times New Roman" pitchFamily="18" charset="0"/>
                <a:cs typeface="Times New Roman" pitchFamily="18" charset="0"/>
              </a:rPr>
              <a:t>n%s</a:t>
            </a:r>
            <a:r>
              <a:rPr lang="en-US" dirty="0" smtClean="0">
                <a:latin typeface="Times New Roman" pitchFamily="18" charset="0"/>
                <a:cs typeface="Times New Roman" pitchFamily="18" charset="0"/>
              </a:rPr>
              <a:t> is same as %s", str1, str2);</a:t>
            </a:r>
          </a:p>
          <a:p>
            <a:pPr>
              <a:buNone/>
            </a:pPr>
            <a:r>
              <a:rPr lang="en-US" dirty="0" smtClean="0">
                <a:latin typeface="Times New Roman" pitchFamily="18" charset="0"/>
                <a:cs typeface="Times New Roman" pitchFamily="18" charset="0"/>
              </a:rPr>
              <a:t>getch();</a:t>
            </a:r>
          </a:p>
          <a:p>
            <a:pPr>
              <a:buNone/>
            </a:pPr>
            <a:r>
              <a:rPr lang="en-US" dirty="0" smtClean="0">
                <a:latin typeface="Times New Roman" pitchFamily="18" charset="0"/>
                <a:cs typeface="Times New Roman" pitchFamily="18" charset="0"/>
              </a:rPr>
              <a:t>}</a:t>
            </a:r>
          </a:p>
          <a:p>
            <a:pPr>
              <a:buNone/>
            </a:pP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87</a:t>
            </a:fld>
            <a:endParaRPr lang="en-US" dirty="0"/>
          </a:p>
        </p:txBody>
      </p:sp>
    </p:spTree>
  </p:cSld>
  <p:clrMapOvr>
    <a:masterClrMapping/>
  </p:clrMapOvr>
  <p:transition spd="slow">
    <p:wipe dir="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864291"/>
          </a:xfrm>
        </p:spPr>
        <p:txBody>
          <a:bodyPr>
            <a:normAutofit fontScale="70000" lnSpcReduction="20000"/>
          </a:bodyPr>
          <a:lstStyle/>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#include &lt;conio.h&gt;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string[25], </a:t>
            </a:r>
            <a:r>
              <a:rPr lang="en-US" b="1" dirty="0" err="1" smtClean="0">
                <a:latin typeface="Times New Roman" pitchFamily="18" charset="0"/>
                <a:cs typeface="Times New Roman" pitchFamily="18" charset="0"/>
              </a:rPr>
              <a:t>reverse_string</a:t>
            </a:r>
            <a:r>
              <a:rPr lang="en-US" b="1" dirty="0" smtClean="0">
                <a:latin typeface="Times New Roman" pitchFamily="18" charset="0"/>
                <a:cs typeface="Times New Roman" pitchFamily="18" charset="0"/>
              </a:rPr>
              <a:t>[25];</a:t>
            </a:r>
          </a:p>
          <a:p>
            <a:pPr>
              <a:buNone/>
            </a:pPr>
            <a:r>
              <a:rPr lang="en-US" b="1" dirty="0" smtClean="0">
                <a:latin typeface="Times New Roman" pitchFamily="18" charset="0"/>
                <a:cs typeface="Times New Roman" pitchFamily="18" charset="0"/>
              </a:rPr>
              <a:t>int length, i, j;</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 Input string to be reversed:");</a:t>
            </a:r>
          </a:p>
          <a:p>
            <a:pPr>
              <a:buNone/>
            </a:pPr>
            <a:r>
              <a:rPr lang="en-US" b="1" dirty="0" smtClean="0">
                <a:latin typeface="Times New Roman" pitchFamily="18" charset="0"/>
                <a:cs typeface="Times New Roman" pitchFamily="18" charset="0"/>
              </a:rPr>
              <a:t>gets(string);</a:t>
            </a:r>
          </a:p>
          <a:p>
            <a:pPr>
              <a:buNone/>
            </a:pPr>
            <a:r>
              <a:rPr lang="en-US" b="1" dirty="0" smtClean="0">
                <a:latin typeface="Times New Roman" pitchFamily="18" charset="0"/>
                <a:cs typeface="Times New Roman" pitchFamily="18" charset="0"/>
              </a:rPr>
              <a:t>length=</a:t>
            </a:r>
            <a:r>
              <a:rPr lang="en-US" b="1" dirty="0" err="1" smtClean="0">
                <a:latin typeface="Times New Roman" pitchFamily="18" charset="0"/>
                <a:cs typeface="Times New Roman" pitchFamily="18" charset="0"/>
              </a:rPr>
              <a:t>strlen</a:t>
            </a:r>
            <a:r>
              <a:rPr lang="en-US" b="1" dirty="0" smtClean="0">
                <a:latin typeface="Times New Roman" pitchFamily="18" charset="0"/>
                <a:cs typeface="Times New Roman" pitchFamily="18" charset="0"/>
              </a:rPr>
              <a:t>(string);</a:t>
            </a:r>
          </a:p>
          <a:p>
            <a:pPr>
              <a:buNone/>
            </a:pPr>
            <a:r>
              <a:rPr lang="en-US" b="1" dirty="0" smtClean="0">
                <a:latin typeface="Times New Roman" pitchFamily="18" charset="0"/>
                <a:cs typeface="Times New Roman" pitchFamily="18" charset="0"/>
              </a:rPr>
              <a:t>	for(j=0,i=length-1;j&lt;</a:t>
            </a:r>
            <a:r>
              <a:rPr lang="en-US" b="1" dirty="0" err="1" smtClean="0">
                <a:latin typeface="Times New Roman" pitchFamily="18" charset="0"/>
                <a:cs typeface="Times New Roman" pitchFamily="18" charset="0"/>
              </a:rPr>
              <a:t>length;j</a:t>
            </a:r>
            <a:r>
              <a:rPr lang="en-US" b="1" dirty="0" smtClean="0">
                <a:latin typeface="Times New Roman" pitchFamily="18" charset="0"/>
                <a:cs typeface="Times New Roman" pitchFamily="18" charset="0"/>
              </a:rPr>
              <a:t>++,i--)</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reverse_string</a:t>
            </a:r>
            <a:r>
              <a:rPr lang="en-US" b="1" dirty="0" smtClean="0">
                <a:latin typeface="Times New Roman" pitchFamily="18" charset="0"/>
                <a:cs typeface="Times New Roman" pitchFamily="18" charset="0"/>
              </a:rPr>
              <a:t>[j]=string[i];</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reverse_string</a:t>
            </a:r>
            <a:r>
              <a:rPr lang="en-US" b="1" dirty="0" smtClean="0">
                <a:latin typeface="Times New Roman" pitchFamily="18" charset="0"/>
                <a:cs typeface="Times New Roman" pitchFamily="18" charset="0"/>
              </a:rPr>
              <a:t>[j]='\0';</a:t>
            </a:r>
          </a:p>
          <a:p>
            <a:pPr>
              <a:buNone/>
            </a:pPr>
            <a:r>
              <a:rPr lang="en-US" b="1" dirty="0" smtClean="0">
                <a:latin typeface="Times New Roman" pitchFamily="18" charset="0"/>
                <a:cs typeface="Times New Roman" pitchFamily="18" charset="0"/>
              </a:rPr>
              <a:t>puts(</a:t>
            </a:r>
            <a:r>
              <a:rPr lang="en-US" b="1" dirty="0" err="1" smtClean="0">
                <a:latin typeface="Times New Roman" pitchFamily="18" charset="0"/>
                <a:cs typeface="Times New Roman" pitchFamily="18" charset="0"/>
              </a:rPr>
              <a:t>reverse_string</a:t>
            </a: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88</a:t>
            </a:fld>
            <a:endParaRPr lang="en-US" dirty="0"/>
          </a:p>
        </p:txBody>
      </p:sp>
      <p:sp>
        <p:nvSpPr>
          <p:cNvPr id="5" name="Title 4"/>
          <p:cNvSpPr>
            <a:spLocks noGrp="1"/>
          </p:cNvSpPr>
          <p:nvPr>
            <p:ph type="title"/>
          </p:nvPr>
        </p:nvSpPr>
        <p:spPr>
          <a:xfrm>
            <a:off x="457200" y="76200"/>
            <a:ext cx="8229600" cy="990600"/>
          </a:xfrm>
        </p:spPr>
        <p:txBody>
          <a:bodyPr/>
          <a:lstStyle/>
          <a:p>
            <a:r>
              <a:rPr lang="en-US" dirty="0" smtClean="0"/>
              <a:t>Reversing  a String</a:t>
            </a:r>
            <a:endParaRPr lang="en-US" dirty="0"/>
          </a:p>
        </p:txBody>
      </p:sp>
    </p:spTree>
  </p:cSld>
  <p:clrMapOvr>
    <a:masterClrMapping/>
  </p:clrMapOvr>
  <p:transition spd="slow">
    <p:wipe dir="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The function </a:t>
            </a:r>
            <a:r>
              <a:rPr lang="en-US" i="1" dirty="0" err="1" smtClean="0"/>
              <a:t>strrev</a:t>
            </a:r>
            <a:r>
              <a:rPr lang="en-US" i="1" dirty="0" smtClean="0"/>
              <a:t>()</a:t>
            </a:r>
            <a:r>
              <a:rPr lang="en-US" dirty="0" smtClean="0"/>
              <a:t> is used to reverse all characters in a string except the null character at the end of string.</a:t>
            </a:r>
          </a:p>
          <a:p>
            <a:pPr algn="just"/>
            <a:r>
              <a:rPr lang="en-US" dirty="0" smtClean="0"/>
              <a:t>E.g. The reverse of string “BIM” is “MIB”.</a:t>
            </a:r>
          </a:p>
          <a:p>
            <a:pPr algn="just"/>
            <a:r>
              <a:rPr lang="en-US" dirty="0" smtClean="0"/>
              <a:t>Syntax:</a:t>
            </a:r>
          </a:p>
          <a:p>
            <a:pPr algn="just">
              <a:buNone/>
            </a:pPr>
            <a:r>
              <a:rPr lang="en-US" dirty="0" smtClean="0"/>
              <a:t>			</a:t>
            </a:r>
            <a:r>
              <a:rPr lang="en-US" dirty="0" err="1" smtClean="0">
                <a:solidFill>
                  <a:srgbClr val="FF0000"/>
                </a:solidFill>
              </a:rPr>
              <a:t>strrev</a:t>
            </a:r>
            <a:r>
              <a:rPr lang="en-US" dirty="0" smtClean="0">
                <a:solidFill>
                  <a:srgbClr val="FF0000"/>
                </a:solidFill>
              </a:rPr>
              <a:t>(string);</a:t>
            </a:r>
          </a:p>
          <a:p>
            <a:pPr algn="just"/>
            <a:r>
              <a:rPr lang="en-US" dirty="0" smtClean="0"/>
              <a:t>Here, the characters in the string “</a:t>
            </a:r>
            <a:r>
              <a:rPr lang="en-US" dirty="0" smtClean="0">
                <a:solidFill>
                  <a:srgbClr val="FF0000"/>
                </a:solidFill>
              </a:rPr>
              <a:t>string</a:t>
            </a:r>
            <a:r>
              <a:rPr lang="en-US" dirty="0" smtClean="0"/>
              <a:t>” are reversed and the reversed string is stored in “</a:t>
            </a:r>
            <a:r>
              <a:rPr lang="en-US" dirty="0" smtClean="0">
                <a:solidFill>
                  <a:srgbClr val="FF0000"/>
                </a:solidFill>
              </a:rPr>
              <a:t>string</a:t>
            </a:r>
            <a:r>
              <a:rPr lang="en-US" dirty="0" smtClean="0"/>
              <a:t>”.</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89</a:t>
            </a:fld>
            <a:endParaRPr lang="en-US" dirty="0"/>
          </a:p>
        </p:txBody>
      </p:sp>
      <p:sp>
        <p:nvSpPr>
          <p:cNvPr id="5" name="Title 4"/>
          <p:cNvSpPr>
            <a:spLocks noGrp="1"/>
          </p:cNvSpPr>
          <p:nvPr>
            <p:ph type="title"/>
          </p:nvPr>
        </p:nvSpPr>
        <p:spPr/>
        <p:txBody>
          <a:bodyPr/>
          <a:lstStyle/>
          <a:p>
            <a:r>
              <a:rPr lang="en-US" dirty="0" smtClean="0"/>
              <a:t>Another Way: </a:t>
            </a:r>
            <a:r>
              <a:rPr lang="en-US" dirty="0" err="1" smtClean="0"/>
              <a:t>strrev</a:t>
            </a:r>
            <a:r>
              <a:rPr lang="en-US" dirty="0" smtClean="0"/>
              <a:t>()</a:t>
            </a:r>
            <a:endParaRPr lang="en-US" dirty="0"/>
          </a:p>
        </p:txBody>
      </p:sp>
    </p:spTree>
  </p:cSld>
  <p:clrMapOvr>
    <a:masterClrMapping/>
  </p:clrMapOvr>
  <p:transition spd="slow">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19200"/>
            <a:ext cx="8229600" cy="4788091"/>
          </a:xfrm>
        </p:spPr>
        <p:txBody>
          <a:bodyPr>
            <a:normAutofit lnSpcReduction="10000"/>
          </a:bodyPr>
          <a:lstStyle/>
          <a:p>
            <a:pPr algn="just"/>
            <a:r>
              <a:rPr lang="en-US" dirty="0" smtClean="0">
                <a:latin typeface="Times New Roman" pitchFamily="18" charset="0"/>
                <a:cs typeface="Times New Roman" pitchFamily="18" charset="0"/>
              </a:rPr>
              <a:t>The syntax for array initialization is:</a:t>
            </a:r>
          </a:p>
          <a:p>
            <a:pPr algn="just">
              <a:buNone/>
            </a:pPr>
            <a:endParaRPr lang="en-US" sz="400" dirty="0" smtClean="0">
              <a:latin typeface="Times New Roman" pitchFamily="18" charset="0"/>
              <a:cs typeface="Times New Roman" pitchFamily="18" charset="0"/>
            </a:endParaRPr>
          </a:p>
          <a:p>
            <a:pPr algn="just">
              <a:buNone/>
            </a:pPr>
            <a:r>
              <a:rPr lang="en-US" sz="1700" b="1" dirty="0" smtClean="0">
                <a:solidFill>
                  <a:srgbClr val="FF0000"/>
                </a:solidFill>
                <a:latin typeface="Times New Roman" pitchFamily="18" charset="0"/>
                <a:cs typeface="Times New Roman" pitchFamily="18" charset="0"/>
              </a:rPr>
              <a:t>	storage_class data_type array_name[size]={value1, value2,…, valueN};</a:t>
            </a:r>
          </a:p>
          <a:p>
            <a:pPr algn="just"/>
            <a:endParaRPr lang="en-US" sz="1200" dirty="0" smtClean="0">
              <a:latin typeface="Times New Roman" pitchFamily="18" charset="0"/>
              <a:cs typeface="Times New Roman" pitchFamily="18" charset="0"/>
            </a:endParaRPr>
          </a:p>
          <a:p>
            <a:pPr algn="just">
              <a:buNone/>
            </a:pPr>
            <a:r>
              <a:rPr lang="en-US" sz="12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where, </a:t>
            </a:r>
            <a:r>
              <a:rPr lang="en-US" sz="2000" i="1" dirty="0" smtClean="0">
                <a:latin typeface="Times New Roman" pitchFamily="18" charset="0"/>
                <a:cs typeface="Times New Roman" pitchFamily="18" charset="0"/>
              </a:rPr>
              <a:t>value1</a:t>
            </a:r>
            <a:r>
              <a:rPr lang="en-US" sz="2000" dirty="0" smtClean="0">
                <a:latin typeface="Times New Roman" pitchFamily="18" charset="0"/>
                <a:cs typeface="Times New Roman" pitchFamily="18" charset="0"/>
              </a:rPr>
              <a:t> is value of first element, </a:t>
            </a:r>
            <a:r>
              <a:rPr lang="en-US" sz="2000" i="1" dirty="0" smtClean="0">
                <a:latin typeface="Times New Roman" pitchFamily="18" charset="0"/>
                <a:cs typeface="Times New Roman" pitchFamily="18" charset="0"/>
              </a:rPr>
              <a:t>value2</a:t>
            </a:r>
            <a:r>
              <a:rPr lang="en-US" sz="2000" dirty="0" smtClean="0">
                <a:latin typeface="Times New Roman" pitchFamily="18" charset="0"/>
                <a:cs typeface="Times New Roman" pitchFamily="18" charset="0"/>
              </a:rPr>
              <a:t> is value of second element and so on.</a:t>
            </a:r>
            <a:r>
              <a:rPr lang="en-US" sz="1800" dirty="0" smtClean="0">
                <a:latin typeface="Times New Roman" pitchFamily="18" charset="0"/>
                <a:cs typeface="Times New Roman" pitchFamily="18" charset="0"/>
              </a:rPr>
              <a:t> </a:t>
            </a:r>
            <a:endParaRPr lang="en-US" sz="1400"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E.g.</a:t>
            </a:r>
          </a:p>
          <a:p>
            <a:pPr algn="just">
              <a:buNone/>
            </a:pPr>
            <a:r>
              <a:rPr lang="en-US" dirty="0" smtClean="0">
                <a:latin typeface="Times New Roman" pitchFamily="18" charset="0"/>
                <a:cs typeface="Times New Roman" pitchFamily="18" charset="0"/>
              </a:rPr>
              <a:t>			</a:t>
            </a:r>
            <a:r>
              <a:rPr lang="en-US" dirty="0" smtClean="0">
                <a:solidFill>
                  <a:srgbClr val="FF0000"/>
                </a:solidFill>
                <a:latin typeface="Times New Roman" pitchFamily="18" charset="0"/>
                <a:cs typeface="Times New Roman" pitchFamily="18" charset="0"/>
              </a:rPr>
              <a:t>int a[5]={21, 13, 54, 5, 101};</a:t>
            </a:r>
          </a:p>
          <a:p>
            <a:pPr algn="just">
              <a:buNone/>
            </a:pPr>
            <a:r>
              <a:rPr lang="en-US" dirty="0" smtClean="0">
                <a:latin typeface="Times New Roman" pitchFamily="18" charset="0"/>
                <a:cs typeface="Times New Roman" pitchFamily="18" charset="0"/>
              </a:rPr>
              <a:t>	Here, a is an integer type array which has 5 elements. Their values are initialized to 21, 13, 54, 5 and 101 (i.e. a[0]=21, a[1]=13, a[2]=54, a[3]=5 and a[4]=101). These array elements are stored sequentially in separate memory locations.</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dirty="0"/>
          </a:p>
        </p:txBody>
      </p:sp>
      <p:sp>
        <p:nvSpPr>
          <p:cNvPr id="5" name="Title 4"/>
          <p:cNvSpPr>
            <a:spLocks noGrp="1"/>
          </p:cNvSpPr>
          <p:nvPr>
            <p:ph type="title"/>
          </p:nvPr>
        </p:nvSpPr>
        <p:spPr>
          <a:xfrm>
            <a:off x="457200" y="76200"/>
            <a:ext cx="8229600" cy="1143000"/>
          </a:xfrm>
        </p:spPr>
        <p:txBody>
          <a:bodyPr/>
          <a:lstStyle/>
          <a:p>
            <a:r>
              <a:rPr lang="en-US" dirty="0" smtClean="0"/>
              <a:t>Initialization of 1-D Array…</a:t>
            </a:r>
            <a:endParaRPr lang="en-US" dirty="0"/>
          </a:p>
        </p:txBody>
      </p:sp>
    </p:spTree>
  </p:cSld>
  <p:clrMapOvr>
    <a:masterClrMapping/>
  </p:clrMapOvr>
  <p:transition spd="slow">
    <p:wipe dir="r"/>
  </p:transition>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lstStyle/>
          <a:p>
            <a:pPr>
              <a:buNone/>
            </a:pP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string.h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string[25];</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printf("\n Input string to be reversed:");</a:t>
            </a:r>
          </a:p>
          <a:p>
            <a:pPr>
              <a:buNone/>
            </a:pPr>
            <a:r>
              <a:rPr lang="en-US" b="1" dirty="0" smtClean="0">
                <a:latin typeface="Times New Roman" pitchFamily="18" charset="0"/>
                <a:cs typeface="Times New Roman" pitchFamily="18" charset="0"/>
              </a:rPr>
              <a:t>gets(string);</a:t>
            </a:r>
          </a:p>
          <a:p>
            <a:pPr>
              <a:buNone/>
            </a:pPr>
            <a:r>
              <a:rPr lang="en-US" b="1" dirty="0" err="1" smtClean="0">
                <a:latin typeface="Times New Roman" pitchFamily="18" charset="0"/>
                <a:cs typeface="Times New Roman" pitchFamily="18" charset="0"/>
              </a:rPr>
              <a:t>strrev</a:t>
            </a:r>
            <a:r>
              <a:rPr lang="en-US" b="1" dirty="0" smtClean="0">
                <a:latin typeface="Times New Roman" pitchFamily="18" charset="0"/>
                <a:cs typeface="Times New Roman" pitchFamily="18" charset="0"/>
              </a:rPr>
              <a:t>(string);</a:t>
            </a:r>
          </a:p>
          <a:p>
            <a:pPr>
              <a:buNone/>
            </a:pPr>
            <a:r>
              <a:rPr lang="en-US" b="1" dirty="0" smtClean="0">
                <a:latin typeface="Times New Roman" pitchFamily="18" charset="0"/>
                <a:cs typeface="Times New Roman" pitchFamily="18" charset="0"/>
              </a:rPr>
              <a:t>printf("\n The reversed string is: %s", string);</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90</a:t>
            </a:fld>
            <a:endParaRPr lang="en-US" dirty="0"/>
          </a:p>
        </p:txBody>
      </p:sp>
    </p:spTree>
  </p:cSld>
  <p:clrMapOvr>
    <a:masterClrMapping/>
  </p:clrMapOvr>
  <p:transition spd="slow">
    <p:wipe dir="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
            <a:ext cx="8229600" cy="6019800"/>
          </a:xfrm>
        </p:spPr>
        <p:txBody>
          <a:bodyPr>
            <a:normAutofit fontScale="62500" lnSpcReduction="20000"/>
          </a:bodyPr>
          <a:lstStyle/>
          <a:p>
            <a:pPr>
              <a:buNone/>
            </a:pPr>
            <a:r>
              <a:rPr lang="en-US" b="1" dirty="0" smtClean="0">
                <a:latin typeface="Times New Roman" pitchFamily="18" charset="0"/>
                <a:cs typeface="Times New Roman" pitchFamily="18" charset="0"/>
              </a:rPr>
              <a:t>/*Program to read a string and check for palindrome*/</a:t>
            </a:r>
          </a:p>
          <a:p>
            <a:pPr>
              <a:buNone/>
            </a:pPr>
            <a:r>
              <a:rPr lang="en-US" b="1" dirty="0" smtClean="0">
                <a:latin typeface="Times New Roman" pitchFamily="18" charset="0"/>
                <a:cs typeface="Times New Roman" pitchFamily="18" charset="0"/>
              </a:rPr>
              <a:t>#include &lt;stdio.h&gt;</a:t>
            </a:r>
          </a:p>
          <a:p>
            <a:pPr>
              <a:buNone/>
            </a:pPr>
            <a:r>
              <a:rPr lang="en-US" b="1" dirty="0" smtClean="0">
                <a:latin typeface="Times New Roman" pitchFamily="18" charset="0"/>
                <a:cs typeface="Times New Roman" pitchFamily="18" charset="0"/>
              </a:rPr>
              <a:t>#include &lt;conio.h&gt;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string[50];</a:t>
            </a:r>
          </a:p>
          <a:p>
            <a:pPr>
              <a:buNone/>
            </a:pPr>
            <a:r>
              <a:rPr lang="en-US" b="1" dirty="0" smtClean="0">
                <a:latin typeface="Times New Roman" pitchFamily="18" charset="0"/>
                <a:cs typeface="Times New Roman" pitchFamily="18" charset="0"/>
              </a:rPr>
              <a:t>int </a:t>
            </a:r>
            <a:r>
              <a:rPr lang="en-US" b="1" dirty="0" err="1" smtClean="0">
                <a:latin typeface="Times New Roman" pitchFamily="18" charset="0"/>
                <a:cs typeface="Times New Roman" pitchFamily="18" charset="0"/>
              </a:rPr>
              <a:t>len</a:t>
            </a:r>
            <a:r>
              <a:rPr lang="en-US" b="1" dirty="0" smtClean="0">
                <a:latin typeface="Times New Roman" pitchFamily="18" charset="0"/>
                <a:cs typeface="Times New Roman" pitchFamily="18" charset="0"/>
              </a:rPr>
              <a:t>, i, palindrome=1;</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printf("Enter string:\t");</a:t>
            </a:r>
          </a:p>
          <a:p>
            <a:pPr>
              <a:buNone/>
            </a:pPr>
            <a:r>
              <a:rPr lang="en-US" b="1" dirty="0" smtClean="0">
                <a:latin typeface="Times New Roman" pitchFamily="18" charset="0"/>
                <a:cs typeface="Times New Roman" pitchFamily="18" charset="0"/>
              </a:rPr>
              <a:t>gets(string);</a:t>
            </a:r>
          </a:p>
          <a:p>
            <a:pPr>
              <a:buNone/>
            </a:pPr>
            <a:r>
              <a:rPr lang="en-US" b="1" dirty="0" err="1" smtClean="0">
                <a:latin typeface="Times New Roman" pitchFamily="18" charset="0"/>
                <a:cs typeface="Times New Roman" pitchFamily="18" charset="0"/>
              </a:rPr>
              <a:t>len</a:t>
            </a:r>
            <a:r>
              <a:rPr lang="en-US" b="1" dirty="0" smtClean="0">
                <a:latin typeface="Times New Roman" pitchFamily="18" charset="0"/>
                <a:cs typeface="Times New Roman" pitchFamily="18" charset="0"/>
              </a:rPr>
              <a:t>=</a:t>
            </a:r>
            <a:r>
              <a:rPr lang="en-US" b="1" dirty="0" err="1" smtClean="0">
                <a:latin typeface="Times New Roman" pitchFamily="18" charset="0"/>
                <a:cs typeface="Times New Roman" pitchFamily="18" charset="0"/>
              </a:rPr>
              <a:t>strlen</a:t>
            </a:r>
            <a:r>
              <a:rPr lang="en-US" b="1" dirty="0" smtClean="0">
                <a:latin typeface="Times New Roman" pitchFamily="18" charset="0"/>
                <a:cs typeface="Times New Roman" pitchFamily="18" charset="0"/>
              </a:rPr>
              <a:t>(string);</a:t>
            </a:r>
          </a:p>
          <a:p>
            <a:pPr>
              <a:buNone/>
            </a:pPr>
            <a:r>
              <a:rPr lang="en-US" b="1" dirty="0" smtClean="0">
                <a:latin typeface="Times New Roman" pitchFamily="18" charset="0"/>
                <a:cs typeface="Times New Roman" pitchFamily="18" charset="0"/>
              </a:rPr>
              <a:t>for(i=0;i&lt;(</a:t>
            </a:r>
            <a:r>
              <a:rPr lang="en-US" b="1" dirty="0" err="1" smtClean="0">
                <a:latin typeface="Times New Roman" pitchFamily="18" charset="0"/>
                <a:cs typeface="Times New Roman" pitchFamily="18" charset="0"/>
              </a:rPr>
              <a:t>len</a:t>
            </a:r>
            <a:r>
              <a:rPr lang="en-US" b="1" dirty="0" smtClean="0">
                <a:latin typeface="Times New Roman" pitchFamily="18" charset="0"/>
                <a:cs typeface="Times New Roman" pitchFamily="18" charset="0"/>
              </a:rPr>
              <a:t>/2);i++)		</a:t>
            </a:r>
            <a:r>
              <a:rPr lang="en-US" b="1" dirty="0" smtClean="0">
                <a:solidFill>
                  <a:srgbClr val="FF0000"/>
                </a:solidFill>
                <a:latin typeface="Times New Roman" pitchFamily="18" charset="0"/>
                <a:cs typeface="Times New Roman" pitchFamily="18" charset="0"/>
              </a:rPr>
              <a:t>//odd length=&gt;lower bound=&gt;truncate</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if(string[i]!=string[len-i-1])</a:t>
            </a:r>
          </a:p>
          <a:p>
            <a:pPr>
              <a:buNone/>
            </a:pPr>
            <a:r>
              <a:rPr lang="en-US" b="1" dirty="0" smtClean="0">
                <a:latin typeface="Times New Roman" pitchFamily="18" charset="0"/>
                <a:cs typeface="Times New Roman" pitchFamily="18" charset="0"/>
              </a:rPr>
              <a:t>	       palindrome=0;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if(palindrome==0)</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nThe</a:t>
            </a:r>
            <a:r>
              <a:rPr lang="en-US" b="1" dirty="0" smtClean="0">
                <a:latin typeface="Times New Roman" pitchFamily="18" charset="0"/>
                <a:cs typeface="Times New Roman" pitchFamily="18" charset="0"/>
              </a:rPr>
              <a:t> input string is not palindrome.");</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	else</a:t>
            </a:r>
          </a:p>
          <a:p>
            <a:pPr>
              <a:buNone/>
            </a:pPr>
            <a:r>
              <a:rPr lang="en-US" b="1" dirty="0" smtClean="0">
                <a:latin typeface="Times New Roman" pitchFamily="18" charset="0"/>
                <a:cs typeface="Times New Roman" pitchFamily="18" charset="0"/>
              </a:rPr>
              <a:t>		printf("\</a:t>
            </a:r>
            <a:r>
              <a:rPr lang="en-US" b="1" dirty="0" err="1" smtClean="0">
                <a:latin typeface="Times New Roman" pitchFamily="18" charset="0"/>
                <a:cs typeface="Times New Roman" pitchFamily="18" charset="0"/>
              </a:rPr>
              <a:t>nThe</a:t>
            </a:r>
            <a:r>
              <a:rPr lang="en-US" b="1" dirty="0" smtClean="0">
                <a:latin typeface="Times New Roman" pitchFamily="18" charset="0"/>
                <a:cs typeface="Times New Roman" pitchFamily="18" charset="0"/>
              </a:rPr>
              <a:t> input string is palindrome.");</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91</a:t>
            </a:fld>
            <a:endParaRPr lang="en-US" dirty="0"/>
          </a:p>
        </p:txBody>
      </p:sp>
    </p:spTree>
  </p:cSld>
  <p:clrMapOvr>
    <a:masterClrMapping/>
  </p:clrMapOvr>
  <p:transition spd="slow">
    <p:wipe dir="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Write a program to count the number of words in a sentence.</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92</a:t>
            </a:fld>
            <a:endParaRPr lang="en-US" dirty="0"/>
          </a:p>
        </p:txBody>
      </p:sp>
      <p:sp>
        <p:nvSpPr>
          <p:cNvPr id="5" name="Title 4"/>
          <p:cNvSpPr>
            <a:spLocks noGrp="1"/>
          </p:cNvSpPr>
          <p:nvPr>
            <p:ph type="title"/>
          </p:nvPr>
        </p:nvSpPr>
        <p:spPr/>
        <p:txBody>
          <a:bodyPr/>
          <a:lstStyle/>
          <a:p>
            <a:r>
              <a:rPr lang="en-US" dirty="0" smtClean="0"/>
              <a:t>Problem</a:t>
            </a:r>
            <a:endParaRPr lang="en-US" dirty="0"/>
          </a:p>
        </p:txBody>
      </p:sp>
    </p:spTree>
  </p:cSld>
  <p:clrMapOvr>
    <a:masterClrMapping/>
  </p:clrMapOvr>
  <p:transition spd="slow">
    <p:wipe dir="r"/>
  </p:transition>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534400" cy="5854891"/>
          </a:xfrm>
        </p:spPr>
        <p:txBody>
          <a:bodyPr>
            <a:normAutofit fontScale="85000" lnSpcReduction="20000"/>
          </a:bodyPr>
          <a:lstStyle/>
          <a:p>
            <a:pPr>
              <a:buNone/>
            </a:pPr>
            <a:r>
              <a:rPr lang="en-US" b="1" dirty="0" smtClean="0">
                <a:latin typeface="Times New Roman" pitchFamily="18" charset="0"/>
                <a:cs typeface="Times New Roman" pitchFamily="18" charset="0"/>
              </a:rPr>
              <a:t>#include &lt;</a:t>
            </a:r>
            <a:r>
              <a:rPr lang="en-US" b="1" dirty="0" err="1" smtClean="0">
                <a:latin typeface="Times New Roman" pitchFamily="18" charset="0"/>
                <a:cs typeface="Times New Roman" pitchFamily="18" charset="0"/>
              </a:rPr>
              <a:t>string.h</a:t>
            </a:r>
            <a:r>
              <a:rPr lang="en-US" b="1" dirty="0" smtClean="0">
                <a:latin typeface="Times New Roman" pitchFamily="18" charset="0"/>
                <a:cs typeface="Times New Roman" pitchFamily="18" charset="0"/>
              </a:rPr>
              <a:t>&gt;</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sentence[80];</a:t>
            </a:r>
          </a:p>
          <a:p>
            <a:pPr>
              <a:buNone/>
            </a:pPr>
            <a:r>
              <a:rPr lang="en-US" b="1" dirty="0" smtClean="0">
                <a:latin typeface="Times New Roman" pitchFamily="18" charset="0"/>
                <a:cs typeface="Times New Roman" pitchFamily="18" charset="0"/>
              </a:rPr>
              <a:t>int i, words=1;</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printf("Enter text:");</a:t>
            </a:r>
          </a:p>
          <a:p>
            <a:pPr>
              <a:buNone/>
            </a:pPr>
            <a:r>
              <a:rPr lang="en-US" b="1" dirty="0" smtClean="0">
                <a:latin typeface="Times New Roman" pitchFamily="18" charset="0"/>
                <a:cs typeface="Times New Roman" pitchFamily="18" charset="0"/>
              </a:rPr>
              <a:t>gets(sentence);</a:t>
            </a:r>
          </a:p>
          <a:p>
            <a:pPr>
              <a:buNone/>
            </a:pPr>
            <a:r>
              <a:rPr lang="en-US" b="1" dirty="0" smtClean="0">
                <a:latin typeface="Times New Roman" pitchFamily="18" charset="0"/>
                <a:cs typeface="Times New Roman" pitchFamily="18" charset="0"/>
              </a:rPr>
              <a:t>for(i=0;sentence[i]!='\0';i++)</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if(sentence[i]==' '||sentence[i]=='\t')</a:t>
            </a:r>
          </a:p>
          <a:p>
            <a:pPr>
              <a:buNone/>
            </a:pPr>
            <a:r>
              <a:rPr lang="en-US" b="1" dirty="0" smtClean="0">
                <a:latin typeface="Times New Roman" pitchFamily="18" charset="0"/>
                <a:cs typeface="Times New Roman" pitchFamily="18" charset="0"/>
              </a:rPr>
              <a:t>       words++;</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printf("\n The number of words=%d", words);</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93</a:t>
            </a:fld>
            <a:endParaRPr lang="en-US" dirty="0"/>
          </a:p>
        </p:txBody>
      </p:sp>
    </p:spTree>
  </p:cSld>
  <p:clrMapOvr>
    <a:masterClrMapping/>
  </p:clrMapOvr>
  <p:transition spd="slow">
    <p:wipe dir="r"/>
  </p:transition>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en-US" dirty="0" smtClean="0"/>
              <a:t>Write a program to count the number of occurrences of any two vowels in succession in a line of text. For example, in the following sentence:</a:t>
            </a:r>
          </a:p>
          <a:p>
            <a:pPr algn="just">
              <a:buNone/>
            </a:pPr>
            <a:r>
              <a:rPr lang="en-US" dirty="0" smtClean="0"/>
              <a:t>		“Please allow a studious girl to read 		behavioral science”</a:t>
            </a:r>
          </a:p>
          <a:p>
            <a:pPr algn="just">
              <a:buNone/>
            </a:pPr>
            <a:r>
              <a:rPr lang="en-US" dirty="0" smtClean="0"/>
              <a:t>	such occurrences are ea, </a:t>
            </a:r>
            <a:r>
              <a:rPr lang="en-US" dirty="0" err="1" smtClean="0"/>
              <a:t>io</a:t>
            </a:r>
            <a:r>
              <a:rPr lang="en-US" dirty="0" smtClean="0"/>
              <a:t>, </a:t>
            </a:r>
            <a:r>
              <a:rPr lang="en-US" dirty="0" err="1" smtClean="0"/>
              <a:t>ou</a:t>
            </a:r>
            <a:r>
              <a:rPr lang="en-US" dirty="0" smtClean="0"/>
              <a:t>, </a:t>
            </a:r>
            <a:r>
              <a:rPr lang="en-US" dirty="0" err="1" smtClean="0"/>
              <a:t>ie</a:t>
            </a:r>
            <a:r>
              <a:rPr lang="en-US" dirty="0" smtClean="0"/>
              <a:t>.</a:t>
            </a:r>
          </a:p>
          <a:p>
            <a:pPr algn="just">
              <a:buNone/>
            </a:pPr>
            <a:r>
              <a:rPr lang="en-US" dirty="0" smtClean="0"/>
              <a:t>	Observe that in a word such as studious we have counted “</a:t>
            </a:r>
            <a:r>
              <a:rPr lang="en-US" dirty="0" err="1" smtClean="0"/>
              <a:t>io</a:t>
            </a:r>
            <a:r>
              <a:rPr lang="en-US" dirty="0" smtClean="0"/>
              <a:t>” and “</a:t>
            </a:r>
            <a:r>
              <a:rPr lang="en-US" dirty="0" err="1" smtClean="0"/>
              <a:t>ou</a:t>
            </a:r>
            <a:r>
              <a:rPr lang="en-US" dirty="0" smtClean="0"/>
              <a:t>” as two separate occurrences of two consecutive vowels.</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94</a:t>
            </a:fld>
            <a:endParaRPr lang="en-US" dirty="0"/>
          </a:p>
        </p:txBody>
      </p:sp>
      <p:sp>
        <p:nvSpPr>
          <p:cNvPr id="5" name="Title 4"/>
          <p:cNvSpPr>
            <a:spLocks noGrp="1"/>
          </p:cNvSpPr>
          <p:nvPr>
            <p:ph type="title"/>
          </p:nvPr>
        </p:nvSpPr>
        <p:spPr/>
        <p:txBody>
          <a:bodyPr/>
          <a:lstStyle/>
          <a:p>
            <a:r>
              <a:rPr lang="en-US" dirty="0" smtClean="0"/>
              <a:t>Problems…</a:t>
            </a:r>
            <a:endParaRPr lang="en-US" dirty="0"/>
          </a:p>
        </p:txBody>
      </p:sp>
    </p:spTree>
  </p:cSld>
  <p:clrMapOvr>
    <a:masterClrMapping/>
  </p:clrMapOvr>
  <p:transition spd="slow">
    <p:wipe dir="r"/>
  </p:transition>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52400"/>
            <a:ext cx="8229600" cy="5854891"/>
          </a:xfrm>
        </p:spPr>
        <p:txBody>
          <a:bodyPr>
            <a:noAutofit/>
          </a:bodyPr>
          <a:lstStyle/>
          <a:p>
            <a:pPr>
              <a:buNone/>
            </a:pPr>
            <a:r>
              <a:rPr lang="en-US" sz="1200" b="1" dirty="0" smtClean="0">
                <a:latin typeface="Times New Roman" pitchFamily="18" charset="0"/>
                <a:cs typeface="Times New Roman" pitchFamily="18" charset="0"/>
              </a:rPr>
              <a:t>#include &lt;stdio.h&gt;</a:t>
            </a:r>
          </a:p>
          <a:p>
            <a:pPr>
              <a:buNone/>
            </a:pPr>
            <a:r>
              <a:rPr lang="en-US" sz="1200" b="1" dirty="0" smtClean="0">
                <a:latin typeface="Times New Roman" pitchFamily="18" charset="0"/>
                <a:cs typeface="Times New Roman" pitchFamily="18" charset="0"/>
              </a:rPr>
              <a:t>#include &lt;conio.h&gt;</a:t>
            </a:r>
          </a:p>
          <a:p>
            <a:pPr>
              <a:buNone/>
            </a:pPr>
            <a:r>
              <a:rPr lang="en-US" sz="1200" b="1" dirty="0" smtClean="0">
                <a:latin typeface="Times New Roman" pitchFamily="18" charset="0"/>
                <a:cs typeface="Times New Roman" pitchFamily="18" charset="0"/>
              </a:rPr>
              <a:t>void main()</a:t>
            </a:r>
          </a:p>
          <a:p>
            <a:pPr>
              <a:buNone/>
            </a:pPr>
            <a:r>
              <a:rPr lang="en-US" sz="1200" b="1" dirty="0" smtClean="0">
                <a:latin typeface="Times New Roman" pitchFamily="18" charset="0"/>
                <a:cs typeface="Times New Roman" pitchFamily="18" charset="0"/>
              </a:rPr>
              <a:t>{</a:t>
            </a:r>
          </a:p>
          <a:p>
            <a:pPr>
              <a:buNone/>
            </a:pPr>
            <a:r>
              <a:rPr lang="en-US" sz="1200" b="1" dirty="0" smtClean="0">
                <a:latin typeface="Times New Roman" pitchFamily="18" charset="0"/>
                <a:cs typeface="Times New Roman" pitchFamily="18" charset="0"/>
              </a:rPr>
              <a:t>char text[60];</a:t>
            </a:r>
          </a:p>
          <a:p>
            <a:pPr>
              <a:buNone/>
            </a:pPr>
            <a:r>
              <a:rPr lang="en-US" sz="1200" b="1" dirty="0" smtClean="0">
                <a:latin typeface="Times New Roman" pitchFamily="18" charset="0"/>
                <a:cs typeface="Times New Roman" pitchFamily="18" charset="0"/>
              </a:rPr>
              <a:t>int i, occurrence=0;</a:t>
            </a:r>
          </a:p>
          <a:p>
            <a:pPr>
              <a:buNone/>
            </a:pPr>
            <a:r>
              <a:rPr lang="en-US" sz="1200" b="1" dirty="0" smtClean="0">
                <a:latin typeface="Times New Roman" pitchFamily="18" charset="0"/>
                <a:cs typeface="Times New Roman" pitchFamily="18" charset="0"/>
              </a:rPr>
              <a:t>clrscr();</a:t>
            </a:r>
          </a:p>
          <a:p>
            <a:pPr>
              <a:buNone/>
            </a:pPr>
            <a:r>
              <a:rPr lang="en-US" sz="1200" b="1" dirty="0" smtClean="0">
                <a:latin typeface="Times New Roman" pitchFamily="18" charset="0"/>
                <a:cs typeface="Times New Roman" pitchFamily="18" charset="0"/>
              </a:rPr>
              <a:t>printf("\</a:t>
            </a:r>
            <a:r>
              <a:rPr lang="en-US" sz="1200" b="1" dirty="0" err="1" smtClean="0">
                <a:latin typeface="Times New Roman" pitchFamily="18" charset="0"/>
                <a:cs typeface="Times New Roman" pitchFamily="18" charset="0"/>
              </a:rPr>
              <a:t>nEnter</a:t>
            </a:r>
            <a:r>
              <a:rPr lang="en-US" sz="1200" b="1" dirty="0" smtClean="0">
                <a:latin typeface="Times New Roman" pitchFamily="18" charset="0"/>
                <a:cs typeface="Times New Roman" pitchFamily="18" charset="0"/>
              </a:rPr>
              <a:t> text:\t");</a:t>
            </a:r>
          </a:p>
          <a:p>
            <a:pPr>
              <a:buNone/>
            </a:pPr>
            <a:r>
              <a:rPr lang="en-US" sz="1200" b="1" dirty="0" smtClean="0">
                <a:latin typeface="Times New Roman" pitchFamily="18" charset="0"/>
                <a:cs typeface="Times New Roman" pitchFamily="18" charset="0"/>
              </a:rPr>
              <a:t>gets(text);</a:t>
            </a:r>
          </a:p>
          <a:p>
            <a:pPr>
              <a:buNone/>
            </a:pPr>
            <a:r>
              <a:rPr lang="en-US" sz="1200" b="1" dirty="0" smtClean="0">
                <a:latin typeface="Times New Roman" pitchFamily="18" charset="0"/>
                <a:cs typeface="Times New Roman" pitchFamily="18" charset="0"/>
              </a:rPr>
              <a:t>for(i=0;text[i]!='\0';i++)</a:t>
            </a:r>
          </a:p>
          <a:p>
            <a:pPr>
              <a:buNone/>
            </a:pPr>
            <a:r>
              <a:rPr lang="en-US" sz="1200" b="1" dirty="0" smtClean="0">
                <a:latin typeface="Times New Roman" pitchFamily="18" charset="0"/>
                <a:cs typeface="Times New Roman" pitchFamily="18" charset="0"/>
              </a:rPr>
              <a:t>{</a:t>
            </a:r>
          </a:p>
          <a:p>
            <a:pPr>
              <a:buNone/>
            </a:pPr>
            <a:r>
              <a:rPr lang="en-US" sz="1200" b="1" dirty="0" smtClean="0">
                <a:latin typeface="Times New Roman" pitchFamily="18" charset="0"/>
                <a:cs typeface="Times New Roman" pitchFamily="18" charset="0"/>
              </a:rPr>
              <a:t>if(text[i]=='a' &amp;&amp; (text[i+1]=='e'||text[i+1]=='i'||text[i+1]=='o'||text[i+1]=='u'))</a:t>
            </a:r>
          </a:p>
          <a:p>
            <a:pPr>
              <a:buNone/>
            </a:pPr>
            <a:r>
              <a:rPr lang="en-US" sz="1200" b="1" dirty="0" smtClean="0">
                <a:latin typeface="Times New Roman" pitchFamily="18" charset="0"/>
                <a:cs typeface="Times New Roman" pitchFamily="18" charset="0"/>
              </a:rPr>
              <a:t>	occurrence++;</a:t>
            </a:r>
          </a:p>
          <a:p>
            <a:pPr>
              <a:buNone/>
            </a:pPr>
            <a:r>
              <a:rPr lang="en-US" sz="1200" b="1" dirty="0" smtClean="0">
                <a:latin typeface="Times New Roman" pitchFamily="18" charset="0"/>
                <a:cs typeface="Times New Roman" pitchFamily="18" charset="0"/>
              </a:rPr>
              <a:t>if(text[i]=='e' &amp;&amp; (text[i+1]=='a'||text[i+1]=='i'||text[i+1]=='o'||text[i+1]=='u'))</a:t>
            </a:r>
          </a:p>
          <a:p>
            <a:pPr>
              <a:buNone/>
            </a:pPr>
            <a:r>
              <a:rPr lang="en-US" sz="1200" b="1" dirty="0" smtClean="0">
                <a:latin typeface="Times New Roman" pitchFamily="18" charset="0"/>
                <a:cs typeface="Times New Roman" pitchFamily="18" charset="0"/>
              </a:rPr>
              <a:t>	occurrence++;</a:t>
            </a:r>
          </a:p>
          <a:p>
            <a:pPr>
              <a:buNone/>
            </a:pPr>
            <a:r>
              <a:rPr lang="en-US" sz="1200" b="1" dirty="0" smtClean="0">
                <a:latin typeface="Times New Roman" pitchFamily="18" charset="0"/>
                <a:cs typeface="Times New Roman" pitchFamily="18" charset="0"/>
              </a:rPr>
              <a:t>if(text[i]=='i' &amp;&amp; (text[i+1]=='a'||text[i+1]=='e'||text[i+1]=='o'||text[i+1]=='u'))</a:t>
            </a:r>
          </a:p>
          <a:p>
            <a:pPr>
              <a:buNone/>
            </a:pPr>
            <a:r>
              <a:rPr lang="en-US" sz="1200" b="1" dirty="0" smtClean="0">
                <a:latin typeface="Times New Roman" pitchFamily="18" charset="0"/>
                <a:cs typeface="Times New Roman" pitchFamily="18" charset="0"/>
              </a:rPr>
              <a:t>	occurrence++;</a:t>
            </a:r>
          </a:p>
          <a:p>
            <a:pPr>
              <a:buNone/>
            </a:pPr>
            <a:r>
              <a:rPr lang="en-US" sz="1200" b="1" dirty="0" smtClean="0">
                <a:latin typeface="Times New Roman" pitchFamily="18" charset="0"/>
                <a:cs typeface="Times New Roman" pitchFamily="18" charset="0"/>
              </a:rPr>
              <a:t>if(text[i]=='o' &amp;&amp; (text[i+1]=='a'||text[i+1]=='e'||text[i+1]=='i'||text[i+1]=='u'))</a:t>
            </a:r>
          </a:p>
          <a:p>
            <a:pPr>
              <a:buNone/>
            </a:pPr>
            <a:r>
              <a:rPr lang="en-US" sz="1200" b="1" dirty="0" smtClean="0">
                <a:latin typeface="Times New Roman" pitchFamily="18" charset="0"/>
                <a:cs typeface="Times New Roman" pitchFamily="18" charset="0"/>
              </a:rPr>
              <a:t>	occurrence++;</a:t>
            </a:r>
          </a:p>
          <a:p>
            <a:pPr>
              <a:buNone/>
            </a:pPr>
            <a:r>
              <a:rPr lang="en-US" sz="1200" b="1" dirty="0" smtClean="0">
                <a:latin typeface="Times New Roman" pitchFamily="18" charset="0"/>
                <a:cs typeface="Times New Roman" pitchFamily="18" charset="0"/>
              </a:rPr>
              <a:t>if(text[i]=='u' &amp;&amp; (text[i+1]=='a'||text[i+1]=='e'||text[i+1]=='i'||text[i+1]=='o'))</a:t>
            </a:r>
          </a:p>
          <a:p>
            <a:pPr>
              <a:buNone/>
            </a:pPr>
            <a:r>
              <a:rPr lang="en-US" sz="1200" b="1" dirty="0" smtClean="0">
                <a:latin typeface="Times New Roman" pitchFamily="18" charset="0"/>
                <a:cs typeface="Times New Roman" pitchFamily="18" charset="0"/>
              </a:rPr>
              <a:t>	occurrence++;</a:t>
            </a:r>
          </a:p>
          <a:p>
            <a:pPr>
              <a:buNone/>
            </a:pPr>
            <a:r>
              <a:rPr lang="en-US" sz="1200" b="1" dirty="0" smtClean="0">
                <a:latin typeface="Times New Roman" pitchFamily="18" charset="0"/>
                <a:cs typeface="Times New Roman" pitchFamily="18" charset="0"/>
              </a:rPr>
              <a:t>}</a:t>
            </a:r>
          </a:p>
          <a:p>
            <a:pPr>
              <a:buNone/>
            </a:pPr>
            <a:r>
              <a:rPr lang="en-US" sz="1200" b="1" dirty="0" smtClean="0">
                <a:latin typeface="Times New Roman" pitchFamily="18" charset="0"/>
                <a:cs typeface="Times New Roman" pitchFamily="18" charset="0"/>
              </a:rPr>
              <a:t>printf("\</a:t>
            </a:r>
            <a:r>
              <a:rPr lang="en-US" sz="1200" b="1" dirty="0" err="1" smtClean="0">
                <a:latin typeface="Times New Roman" pitchFamily="18" charset="0"/>
                <a:cs typeface="Times New Roman" pitchFamily="18" charset="0"/>
              </a:rPr>
              <a:t>nThe</a:t>
            </a:r>
            <a:r>
              <a:rPr lang="en-US" sz="1200" b="1" dirty="0" smtClean="0">
                <a:latin typeface="Times New Roman" pitchFamily="18" charset="0"/>
                <a:cs typeface="Times New Roman" pitchFamily="18" charset="0"/>
              </a:rPr>
              <a:t> number of consecutive vowels=%d", occurrence);</a:t>
            </a:r>
          </a:p>
          <a:p>
            <a:pPr>
              <a:buNone/>
            </a:pPr>
            <a:r>
              <a:rPr lang="en-US" sz="1200" b="1" dirty="0" smtClean="0">
                <a:latin typeface="Times New Roman" pitchFamily="18" charset="0"/>
                <a:cs typeface="Times New Roman" pitchFamily="18" charset="0"/>
              </a:rPr>
              <a:t>getch();</a:t>
            </a:r>
          </a:p>
          <a:p>
            <a:pPr>
              <a:buNone/>
            </a:pPr>
            <a:r>
              <a:rPr lang="en-US" sz="1200"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a:xfrm>
            <a:off x="8305800" y="6407944"/>
            <a:ext cx="707232" cy="365125"/>
          </a:xfrm>
        </p:spPr>
        <p:txBody>
          <a:bodyPr/>
          <a:lstStyle/>
          <a:p>
            <a:fld id="{B6F15528-21DE-4FAA-801E-634DDDAF4B2B}" type="slidenum">
              <a:rPr lang="en-US" smtClean="0"/>
              <a:pPr/>
              <a:t>95</a:t>
            </a:fld>
            <a:endParaRPr lang="en-US" dirty="0"/>
          </a:p>
        </p:txBody>
      </p:sp>
    </p:spTree>
  </p:cSld>
  <p:clrMapOvr>
    <a:masterClrMapping/>
  </p:clrMapOvr>
  <p:transition spd="slow">
    <p:wipe dir="r"/>
  </p:transition>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String is array of characters.</a:t>
            </a:r>
          </a:p>
          <a:p>
            <a:pPr algn="just"/>
            <a:r>
              <a:rPr lang="en-US" dirty="0" smtClean="0"/>
              <a:t>Thus an array of string is 2-D array of characters.</a:t>
            </a:r>
          </a:p>
          <a:p>
            <a:pPr algn="just"/>
            <a:r>
              <a:rPr lang="en-US" dirty="0" smtClean="0"/>
              <a:t>E.g.</a:t>
            </a:r>
          </a:p>
          <a:p>
            <a:pPr algn="just">
              <a:buNone/>
            </a:pPr>
            <a:r>
              <a:rPr lang="en-US" dirty="0" smtClean="0"/>
              <a:t>			</a:t>
            </a:r>
            <a:r>
              <a:rPr lang="en-US" dirty="0" smtClean="0">
                <a:solidFill>
                  <a:srgbClr val="FF0000"/>
                </a:solidFill>
              </a:rPr>
              <a:t>char names[5][10];</a:t>
            </a:r>
          </a:p>
          <a:p>
            <a:pPr algn="just"/>
            <a:r>
              <a:rPr lang="en-US" dirty="0" smtClean="0"/>
              <a:t>Here, names[5][10] means 5 names having 10 characters each.</a:t>
            </a:r>
            <a:endParaRPr lang="en-US" dirty="0"/>
          </a:p>
        </p:txBody>
      </p:sp>
      <p:sp>
        <p:nvSpPr>
          <p:cNvPr id="4" name="Slide Number Placeholder 3"/>
          <p:cNvSpPr>
            <a:spLocks noGrp="1"/>
          </p:cNvSpPr>
          <p:nvPr>
            <p:ph type="sldNum" sz="quarter" idx="12"/>
          </p:nvPr>
        </p:nvSpPr>
        <p:spPr>
          <a:xfrm>
            <a:off x="8458200" y="6407944"/>
            <a:ext cx="554832" cy="365125"/>
          </a:xfrm>
        </p:spPr>
        <p:txBody>
          <a:bodyPr/>
          <a:lstStyle/>
          <a:p>
            <a:fld id="{B6F15528-21DE-4FAA-801E-634DDDAF4B2B}" type="slidenum">
              <a:rPr lang="en-US" smtClean="0"/>
              <a:pPr/>
              <a:t>96</a:t>
            </a:fld>
            <a:endParaRPr lang="en-US" dirty="0"/>
          </a:p>
        </p:txBody>
      </p:sp>
      <p:sp>
        <p:nvSpPr>
          <p:cNvPr id="5" name="Title 4"/>
          <p:cNvSpPr>
            <a:spLocks noGrp="1"/>
          </p:cNvSpPr>
          <p:nvPr>
            <p:ph type="title"/>
          </p:nvPr>
        </p:nvSpPr>
        <p:spPr/>
        <p:txBody>
          <a:bodyPr/>
          <a:lstStyle/>
          <a:p>
            <a:r>
              <a:rPr lang="en-US" dirty="0" smtClean="0"/>
              <a:t>Arrays of Strings</a:t>
            </a:r>
            <a:endParaRPr lang="en-US" dirty="0"/>
          </a:p>
        </p:txBody>
      </p:sp>
    </p:spTree>
  </p:cSld>
  <p:clrMapOvr>
    <a:masterClrMapping/>
  </p:clrMapOvr>
  <p:transition spd="slow">
    <p:wipe dir="r"/>
  </p:transition>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85000" lnSpcReduction="20000"/>
          </a:bodyPr>
          <a:lstStyle/>
          <a:p>
            <a:pPr>
              <a:buNone/>
            </a:pPr>
            <a:r>
              <a:rPr lang="en-US" dirty="0" smtClean="0">
                <a:latin typeface="Times New Roman" pitchFamily="18" charset="0"/>
                <a:cs typeface="Times New Roman" pitchFamily="18" charset="0"/>
              </a:rPr>
              <a:t>/*Program to read name of 5 persons using array of strings and display them*/</a:t>
            </a:r>
          </a:p>
          <a:p>
            <a:pPr>
              <a:buNone/>
            </a:pPr>
            <a:r>
              <a:rPr lang="en-US" dirty="0" smtClean="0">
                <a:latin typeface="Times New Roman" pitchFamily="18" charset="0"/>
                <a:cs typeface="Times New Roman" pitchFamily="18" charset="0"/>
              </a:rPr>
              <a:t>#include &lt;stdio.h&gt;</a:t>
            </a:r>
          </a:p>
          <a:p>
            <a:pPr>
              <a:buNone/>
            </a:pPr>
            <a:r>
              <a:rPr lang="en-US" dirty="0" smtClean="0">
                <a:latin typeface="Times New Roman" pitchFamily="18" charset="0"/>
                <a:cs typeface="Times New Roman" pitchFamily="18" charset="0"/>
              </a:rPr>
              <a:t>#include &lt;conio.h&gt;</a:t>
            </a:r>
          </a:p>
          <a:p>
            <a:pPr>
              <a:buNone/>
            </a:pPr>
            <a:r>
              <a:rPr lang="en-US" dirty="0" smtClean="0">
                <a:latin typeface="Times New Roman" pitchFamily="18" charset="0"/>
                <a:cs typeface="Times New Roman" pitchFamily="18" charset="0"/>
              </a:rPr>
              <a:t>void main()</a:t>
            </a:r>
          </a:p>
          <a:p>
            <a:pPr>
              <a:buNone/>
            </a:pPr>
            <a:r>
              <a:rPr lang="en-US" dirty="0" smtClean="0">
                <a:latin typeface="Times New Roman" pitchFamily="18" charset="0"/>
                <a:cs typeface="Times New Roman" pitchFamily="18" charset="0"/>
              </a:rPr>
              <a:t>{</a:t>
            </a:r>
          </a:p>
          <a:p>
            <a:pPr>
              <a:buNone/>
            </a:pPr>
            <a:r>
              <a:rPr lang="en-US" dirty="0" smtClean="0">
                <a:latin typeface="Times New Roman" pitchFamily="18" charset="0"/>
                <a:cs typeface="Times New Roman" pitchFamily="18" charset="0"/>
              </a:rPr>
              <a:t>char names[5][10];</a:t>
            </a:r>
          </a:p>
          <a:p>
            <a:pPr>
              <a:buNone/>
            </a:pPr>
            <a:r>
              <a:rPr lang="en-US" dirty="0" smtClean="0">
                <a:latin typeface="Times New Roman" pitchFamily="18" charset="0"/>
                <a:cs typeface="Times New Roman" pitchFamily="18" charset="0"/>
              </a:rPr>
              <a:t>int i;</a:t>
            </a:r>
          </a:p>
          <a:p>
            <a:pPr>
              <a:buNone/>
            </a:pPr>
            <a:r>
              <a:rPr lang="en-US" dirty="0" smtClean="0">
                <a:latin typeface="Times New Roman" pitchFamily="18" charset="0"/>
                <a:cs typeface="Times New Roman" pitchFamily="18" charset="0"/>
              </a:rPr>
              <a:t>clrscr();</a:t>
            </a:r>
          </a:p>
          <a:p>
            <a:pPr>
              <a:buNone/>
            </a:pPr>
            <a:r>
              <a:rPr lang="en-US" dirty="0" smtClean="0">
                <a:latin typeface="Times New Roman" pitchFamily="18" charset="0"/>
                <a:cs typeface="Times New Roman" pitchFamily="18" charset="0"/>
              </a:rPr>
              <a:t>printf("\</a:t>
            </a:r>
            <a:r>
              <a:rPr lang="en-US" dirty="0" err="1" smtClean="0">
                <a:latin typeface="Times New Roman" pitchFamily="18" charset="0"/>
                <a:cs typeface="Times New Roman" pitchFamily="18" charset="0"/>
              </a:rPr>
              <a:t>nEnter</a:t>
            </a:r>
            <a:r>
              <a:rPr lang="en-US" dirty="0" smtClean="0">
                <a:latin typeface="Times New Roman" pitchFamily="18" charset="0"/>
                <a:cs typeface="Times New Roman" pitchFamily="18" charset="0"/>
              </a:rPr>
              <a:t> name of 5 persons:");</a:t>
            </a:r>
          </a:p>
          <a:p>
            <a:pPr>
              <a:buNone/>
            </a:pPr>
            <a:r>
              <a:rPr lang="en-US" dirty="0" smtClean="0">
                <a:latin typeface="Times New Roman" pitchFamily="18" charset="0"/>
                <a:cs typeface="Times New Roman" pitchFamily="18" charset="0"/>
              </a:rPr>
              <a:t>for(i=0;i&lt;5;i++)</a:t>
            </a:r>
          </a:p>
          <a:p>
            <a:pPr>
              <a:buNone/>
            </a:pPr>
            <a:r>
              <a:rPr lang="en-US" dirty="0" smtClean="0">
                <a:latin typeface="Times New Roman" pitchFamily="18" charset="0"/>
                <a:cs typeface="Times New Roman" pitchFamily="18" charset="0"/>
              </a:rPr>
              <a:t>    scanf("%s", names[i]);</a:t>
            </a:r>
          </a:p>
          <a:p>
            <a:pPr>
              <a:buNone/>
            </a:pPr>
            <a:endParaRPr lang="en-US" dirty="0" smtClean="0">
              <a:latin typeface="Times New Roman" pitchFamily="18" charset="0"/>
              <a:cs typeface="Times New Roman" pitchFamily="18" charset="0"/>
            </a:endParaRPr>
          </a:p>
          <a:p>
            <a:pPr>
              <a:buNone/>
            </a:pPr>
            <a:r>
              <a:rPr lang="en-US" dirty="0" smtClean="0">
                <a:latin typeface="Times New Roman" pitchFamily="18" charset="0"/>
                <a:cs typeface="Times New Roman" pitchFamily="18" charset="0"/>
              </a:rPr>
              <a:t>printf("\</a:t>
            </a:r>
            <a:r>
              <a:rPr lang="en-US" dirty="0" err="1" smtClean="0">
                <a:latin typeface="Times New Roman" pitchFamily="18" charset="0"/>
                <a:cs typeface="Times New Roman" pitchFamily="18" charset="0"/>
              </a:rPr>
              <a:t>nThe</a:t>
            </a:r>
            <a:r>
              <a:rPr lang="en-US" dirty="0" smtClean="0">
                <a:latin typeface="Times New Roman" pitchFamily="18" charset="0"/>
                <a:cs typeface="Times New Roman" pitchFamily="18" charset="0"/>
              </a:rPr>
              <a:t> names are:");</a:t>
            </a:r>
          </a:p>
          <a:p>
            <a:pPr>
              <a:buNone/>
            </a:pPr>
            <a:r>
              <a:rPr lang="en-US" dirty="0" smtClean="0">
                <a:latin typeface="Times New Roman" pitchFamily="18" charset="0"/>
                <a:cs typeface="Times New Roman" pitchFamily="18" charset="0"/>
              </a:rPr>
              <a:t>for(i=0;i&lt;5;i++)</a:t>
            </a:r>
          </a:p>
          <a:p>
            <a:pPr>
              <a:buNone/>
            </a:pPr>
            <a:r>
              <a:rPr lang="en-US" dirty="0" smtClean="0">
                <a:latin typeface="Times New Roman" pitchFamily="18" charset="0"/>
                <a:cs typeface="Times New Roman" pitchFamily="18" charset="0"/>
              </a:rPr>
              <a:t>	printf("\</a:t>
            </a:r>
            <a:r>
              <a:rPr lang="en-US" dirty="0" err="1" smtClean="0">
                <a:latin typeface="Times New Roman" pitchFamily="18" charset="0"/>
                <a:cs typeface="Times New Roman" pitchFamily="18" charset="0"/>
              </a:rPr>
              <a:t>n%s</a:t>
            </a:r>
            <a:r>
              <a:rPr lang="en-US" dirty="0" smtClean="0">
                <a:latin typeface="Times New Roman" pitchFamily="18" charset="0"/>
                <a:cs typeface="Times New Roman" pitchFamily="18" charset="0"/>
              </a:rPr>
              <a:t>", names[i]);</a:t>
            </a:r>
          </a:p>
          <a:p>
            <a:pPr>
              <a:buNone/>
            </a:pPr>
            <a:r>
              <a:rPr lang="en-US" dirty="0" smtClean="0">
                <a:latin typeface="Times New Roman" pitchFamily="18" charset="0"/>
                <a:cs typeface="Times New Roman" pitchFamily="18" charset="0"/>
              </a:rPr>
              <a:t>getch();</a:t>
            </a:r>
          </a:p>
          <a:p>
            <a:pPr>
              <a:buNone/>
            </a:pPr>
            <a:r>
              <a:rPr lang="en-US"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a:xfrm>
            <a:off x="8458200" y="6407944"/>
            <a:ext cx="554832" cy="365125"/>
          </a:xfrm>
        </p:spPr>
        <p:txBody>
          <a:bodyPr/>
          <a:lstStyle/>
          <a:p>
            <a:fld id="{B6F15528-21DE-4FAA-801E-634DDDAF4B2B}" type="slidenum">
              <a:rPr lang="en-US" smtClean="0"/>
              <a:pPr/>
              <a:t>97</a:t>
            </a:fld>
            <a:endParaRPr lang="en-US" dirty="0"/>
          </a:p>
        </p:txBody>
      </p:sp>
    </p:spTree>
  </p:cSld>
  <p:clrMapOvr>
    <a:masterClrMapping/>
  </p:clrMapOvr>
  <p:transition spd="slow">
    <p:wipe dir="r"/>
  </p:transition>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88709"/>
            <a:ext cx="8229600" cy="6007291"/>
          </a:xfrm>
        </p:spPr>
        <p:txBody>
          <a:bodyPr>
            <a:normAutofit fontScale="47500" lnSpcReduction="20000"/>
          </a:bodyPr>
          <a:lstStyle/>
          <a:p>
            <a:pPr algn="just">
              <a:buNone/>
            </a:pPr>
            <a:r>
              <a:rPr lang="en-US" b="1" dirty="0" smtClean="0">
                <a:latin typeface="Times New Roman" pitchFamily="18" charset="0"/>
                <a:cs typeface="Times New Roman" pitchFamily="18" charset="0"/>
              </a:rPr>
              <a:t>/*Program to sort name of 5 persons in ascending order*/</a:t>
            </a:r>
          </a:p>
          <a:p>
            <a:pPr>
              <a:buNone/>
            </a:pPr>
            <a:r>
              <a:rPr lang="en-US" b="1" dirty="0" smtClean="0">
                <a:latin typeface="Times New Roman" pitchFamily="18" charset="0"/>
                <a:cs typeface="Times New Roman" pitchFamily="18" charset="0"/>
              </a:rPr>
              <a:t>void main()</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char names[5][10],temp[10];</a:t>
            </a:r>
          </a:p>
          <a:p>
            <a:pPr>
              <a:buNone/>
            </a:pPr>
            <a:r>
              <a:rPr lang="en-US" b="1" dirty="0" smtClean="0">
                <a:latin typeface="Times New Roman" pitchFamily="18" charset="0"/>
                <a:cs typeface="Times New Roman" pitchFamily="18" charset="0"/>
              </a:rPr>
              <a:t>int i, j;</a:t>
            </a:r>
          </a:p>
          <a:p>
            <a:pPr>
              <a:buNone/>
            </a:pPr>
            <a:r>
              <a:rPr lang="en-US" b="1" dirty="0" smtClean="0">
                <a:latin typeface="Times New Roman" pitchFamily="18" charset="0"/>
                <a:cs typeface="Times New Roman" pitchFamily="18" charset="0"/>
              </a:rPr>
              <a:t>clrscr();</a:t>
            </a:r>
          </a:p>
          <a:p>
            <a:pPr>
              <a:buNone/>
            </a:pPr>
            <a:r>
              <a:rPr lang="en-US" b="1" dirty="0" smtClean="0">
                <a:latin typeface="Times New Roman" pitchFamily="18" charset="0"/>
                <a:cs typeface="Times New Roman" pitchFamily="18" charset="0"/>
              </a:rPr>
              <a:t>printf</a:t>
            </a:r>
            <a:r>
              <a:rPr lang="en-US" b="1" smtClean="0">
                <a:latin typeface="Times New Roman" pitchFamily="18" charset="0"/>
                <a:cs typeface="Times New Roman" pitchFamily="18" charset="0"/>
              </a:rPr>
              <a:t>("\n Enter </a:t>
            </a:r>
            <a:r>
              <a:rPr lang="en-US" b="1" dirty="0" smtClean="0">
                <a:latin typeface="Times New Roman" pitchFamily="18" charset="0"/>
                <a:cs typeface="Times New Roman" pitchFamily="18" charset="0"/>
              </a:rPr>
              <a:t>name of 5 persons:");</a:t>
            </a:r>
          </a:p>
          <a:p>
            <a:pPr>
              <a:buNone/>
            </a:pPr>
            <a:r>
              <a:rPr lang="en-US" b="1" dirty="0" smtClean="0">
                <a:latin typeface="Times New Roman" pitchFamily="18" charset="0"/>
                <a:cs typeface="Times New Roman" pitchFamily="18" charset="0"/>
              </a:rPr>
              <a:t>for(i=0;i&lt;5;i++)</a:t>
            </a:r>
          </a:p>
          <a:p>
            <a:pPr>
              <a:buNone/>
            </a:pPr>
            <a:r>
              <a:rPr lang="en-US" b="1" dirty="0" smtClean="0">
                <a:latin typeface="Times New Roman" pitchFamily="18" charset="0"/>
                <a:cs typeface="Times New Roman" pitchFamily="18" charset="0"/>
              </a:rPr>
              <a:t>    gets(names[i]);</a:t>
            </a:r>
          </a:p>
          <a:p>
            <a:pPr>
              <a:buNone/>
            </a:pPr>
            <a:endParaRPr lang="en-US" b="1"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for(i=0;i&lt;5;i++)</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	for(j=i+1;j&lt;5;j++)</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if(</a:t>
            </a:r>
            <a:r>
              <a:rPr lang="en-US" b="1" dirty="0" err="1" smtClean="0">
                <a:latin typeface="Times New Roman" pitchFamily="18" charset="0"/>
                <a:cs typeface="Times New Roman" pitchFamily="18" charset="0"/>
              </a:rPr>
              <a:t>strcmp</a:t>
            </a:r>
            <a:r>
              <a:rPr lang="en-US" b="1" dirty="0" smtClean="0">
                <a:latin typeface="Times New Roman" pitchFamily="18" charset="0"/>
                <a:cs typeface="Times New Roman" pitchFamily="18" charset="0"/>
              </a:rPr>
              <a:t>(names[i], names[j])&gt;0)</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strcpy</a:t>
            </a:r>
            <a:r>
              <a:rPr lang="en-US" b="1" dirty="0" smtClean="0">
                <a:latin typeface="Times New Roman" pitchFamily="18" charset="0"/>
                <a:cs typeface="Times New Roman" pitchFamily="18" charset="0"/>
              </a:rPr>
              <a:t>(temp, names[i]);</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strcpy</a:t>
            </a:r>
            <a:r>
              <a:rPr lang="en-US" b="1" dirty="0" smtClean="0">
                <a:latin typeface="Times New Roman" pitchFamily="18" charset="0"/>
                <a:cs typeface="Times New Roman" pitchFamily="18" charset="0"/>
              </a:rPr>
              <a:t>(names[i], names[j]);</a:t>
            </a:r>
          </a:p>
          <a:p>
            <a:pPr>
              <a:buNone/>
            </a:pP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strcpy</a:t>
            </a:r>
            <a:r>
              <a:rPr lang="en-US" b="1" dirty="0" smtClean="0">
                <a:latin typeface="Times New Roman" pitchFamily="18" charset="0"/>
                <a:cs typeface="Times New Roman" pitchFamily="18" charset="0"/>
              </a:rPr>
              <a:t>(names[j], temp);</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	}</a:t>
            </a:r>
          </a:p>
          <a:p>
            <a:pPr>
              <a:buNone/>
            </a:pPr>
            <a:r>
              <a:rPr lang="en-US" b="1" dirty="0" smtClean="0">
                <a:latin typeface="Times New Roman" pitchFamily="18" charset="0"/>
                <a:cs typeface="Times New Roman" pitchFamily="18" charset="0"/>
              </a:rPr>
              <a:t>}</a:t>
            </a:r>
          </a:p>
          <a:p>
            <a:pPr>
              <a:buNone/>
            </a:pPr>
            <a:r>
              <a:rPr lang="en-US" b="1" dirty="0" smtClean="0">
                <a:latin typeface="Times New Roman" pitchFamily="18" charset="0"/>
                <a:cs typeface="Times New Roman" pitchFamily="18" charset="0"/>
              </a:rPr>
              <a:t>printf("\</a:t>
            </a:r>
            <a:r>
              <a:rPr lang="en-US" b="1" dirty="0" err="1" smtClean="0">
                <a:latin typeface="Times New Roman" pitchFamily="18" charset="0"/>
                <a:cs typeface="Times New Roman" pitchFamily="18" charset="0"/>
              </a:rPr>
              <a:t>nNames</a:t>
            </a:r>
            <a:r>
              <a:rPr lang="en-US" b="1" dirty="0" smtClean="0">
                <a:latin typeface="Times New Roman" pitchFamily="18" charset="0"/>
                <a:cs typeface="Times New Roman" pitchFamily="18" charset="0"/>
              </a:rPr>
              <a:t> in ascending order:\n");</a:t>
            </a:r>
          </a:p>
          <a:p>
            <a:pPr>
              <a:buNone/>
            </a:pPr>
            <a:r>
              <a:rPr lang="en-US" b="1" dirty="0" smtClean="0">
                <a:latin typeface="Times New Roman" pitchFamily="18" charset="0"/>
                <a:cs typeface="Times New Roman" pitchFamily="18" charset="0"/>
              </a:rPr>
              <a:t>for(i=0;i&lt;5;i++)</a:t>
            </a:r>
          </a:p>
          <a:p>
            <a:pPr>
              <a:buNone/>
            </a:pPr>
            <a:r>
              <a:rPr lang="en-US" b="1" dirty="0" smtClean="0">
                <a:latin typeface="Times New Roman" pitchFamily="18" charset="0"/>
                <a:cs typeface="Times New Roman" pitchFamily="18" charset="0"/>
              </a:rPr>
              <a:t>	puts(names[i]);</a:t>
            </a:r>
          </a:p>
          <a:p>
            <a:pPr>
              <a:buNone/>
            </a:pPr>
            <a:r>
              <a:rPr lang="en-US" b="1" dirty="0" smtClean="0">
                <a:latin typeface="Times New Roman" pitchFamily="18" charset="0"/>
                <a:cs typeface="Times New Roman" pitchFamily="18" charset="0"/>
              </a:rPr>
              <a:t>getch();</a:t>
            </a:r>
          </a:p>
          <a:p>
            <a:pPr>
              <a:buNone/>
            </a:pPr>
            <a:r>
              <a:rPr lang="en-US" b="1" dirty="0" smtClean="0">
                <a:latin typeface="Times New Roman" pitchFamily="18" charset="0"/>
                <a:cs typeface="Times New Roman" pitchFamily="18" charset="0"/>
              </a:rPr>
              <a:t>}</a:t>
            </a:r>
          </a:p>
        </p:txBody>
      </p:sp>
      <p:sp>
        <p:nvSpPr>
          <p:cNvPr id="4" name="Slide Number Placeholder 3"/>
          <p:cNvSpPr>
            <a:spLocks noGrp="1"/>
          </p:cNvSpPr>
          <p:nvPr>
            <p:ph type="sldNum" sz="quarter" idx="12"/>
          </p:nvPr>
        </p:nvSpPr>
        <p:spPr>
          <a:xfrm>
            <a:off x="8382000" y="6407944"/>
            <a:ext cx="631032" cy="365125"/>
          </a:xfrm>
        </p:spPr>
        <p:txBody>
          <a:bodyPr/>
          <a:lstStyle/>
          <a:p>
            <a:fld id="{B6F15528-21DE-4FAA-801E-634DDDAF4B2B}" type="slidenum">
              <a:rPr lang="en-US" smtClean="0"/>
              <a:pPr/>
              <a:t>98</a:t>
            </a:fld>
            <a:endParaRPr lang="en-US" dirty="0"/>
          </a:p>
        </p:txBody>
      </p:sp>
    </p:spTree>
  </p:cSld>
  <p:clrMapOvr>
    <a:masterClrMapping/>
  </p:clrMapOvr>
  <p:transition spd="slow">
    <p:wipe dir="r"/>
  </p:transition>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en-US" dirty="0" smtClean="0"/>
              <a:t>Write a program to sort following list of strings: [“jump”, “walk”, “red”, “green”, “talk”, “move”, “look”, “feel”].</a:t>
            </a:r>
          </a:p>
          <a:p>
            <a:pPr algn="just"/>
            <a:r>
              <a:rPr lang="en-US" dirty="0" smtClean="0"/>
              <a:t>Write a program that reads character and perform following operation according to the choice inputted by the user.</a:t>
            </a:r>
          </a:p>
          <a:p>
            <a:pPr marL="850392" lvl="1" indent="-457200" algn="just">
              <a:buFont typeface="+mj-lt"/>
              <a:buAutoNum type="alphaLcPeriod"/>
            </a:pPr>
            <a:r>
              <a:rPr lang="en-US" dirty="0" smtClean="0"/>
              <a:t>Displays “it is vowel” if entered character is vowel otherwise “it is consonant”.</a:t>
            </a:r>
          </a:p>
          <a:p>
            <a:pPr marL="850392" lvl="1" indent="-457200" algn="just">
              <a:buFont typeface="+mj-lt"/>
              <a:buAutoNum type="alphaLcPeriod"/>
            </a:pPr>
            <a:r>
              <a:rPr lang="en-US" dirty="0" smtClean="0"/>
              <a:t>Displays “it is digit” if entered character is member of digit, otherwise display the ASCII value of entered character.</a:t>
            </a:r>
            <a:endParaRPr lang="en-US" dirty="0"/>
          </a:p>
        </p:txBody>
      </p:sp>
      <p:sp>
        <p:nvSpPr>
          <p:cNvPr id="4" name="Slide Number Placeholder 3"/>
          <p:cNvSpPr>
            <a:spLocks noGrp="1"/>
          </p:cNvSpPr>
          <p:nvPr>
            <p:ph type="sldNum" sz="quarter" idx="12"/>
          </p:nvPr>
        </p:nvSpPr>
        <p:spPr>
          <a:xfrm>
            <a:off x="8458200" y="6407944"/>
            <a:ext cx="554832" cy="365125"/>
          </a:xfrm>
        </p:spPr>
        <p:txBody>
          <a:bodyPr/>
          <a:lstStyle/>
          <a:p>
            <a:fld id="{B6F15528-21DE-4FAA-801E-634DDDAF4B2B}" type="slidenum">
              <a:rPr lang="en-US" smtClean="0"/>
              <a:pPr/>
              <a:t>99</a:t>
            </a:fld>
            <a:endParaRPr lang="en-US" dirty="0"/>
          </a:p>
        </p:txBody>
      </p:sp>
      <p:sp>
        <p:nvSpPr>
          <p:cNvPr id="5" name="Title 4"/>
          <p:cNvSpPr>
            <a:spLocks noGrp="1"/>
          </p:cNvSpPr>
          <p:nvPr>
            <p:ph type="title"/>
          </p:nvPr>
        </p:nvSpPr>
        <p:spPr/>
        <p:txBody>
          <a:bodyPr/>
          <a:lstStyle/>
          <a:p>
            <a:r>
              <a:rPr lang="en-US" dirty="0" smtClean="0"/>
              <a:t>Problems (BIM)</a:t>
            </a:r>
            <a:endParaRPr lang="en-US" dirty="0"/>
          </a:p>
        </p:txBody>
      </p:sp>
    </p:spTree>
  </p:cSld>
  <p:clrMapOvr>
    <a:masterClrMapping/>
  </p:clrMapOvr>
  <p:transition spd="slow">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2923</TotalTime>
  <Words>4796</Words>
  <Application>Microsoft Office PowerPoint</Application>
  <PresentationFormat>On-screen Show (4:3)</PresentationFormat>
  <Paragraphs>1469</Paragraphs>
  <Slides>106</Slides>
  <Notes>0</Notes>
  <HiddenSlides>0</HiddenSlides>
  <MMClips>0</MMClips>
  <ScaleCrop>false</ScaleCrop>
  <HeadingPairs>
    <vt:vector size="4" baseType="variant">
      <vt:variant>
        <vt:lpstr>Theme</vt:lpstr>
      </vt:variant>
      <vt:variant>
        <vt:i4>1</vt:i4>
      </vt:variant>
      <vt:variant>
        <vt:lpstr>Slide Titles</vt:lpstr>
      </vt:variant>
      <vt:variant>
        <vt:i4>106</vt:i4>
      </vt:variant>
    </vt:vector>
  </HeadingPairs>
  <TitlesOfParts>
    <vt:vector size="107" baseType="lpstr">
      <vt:lpstr>Concourse</vt:lpstr>
      <vt:lpstr>Problem</vt:lpstr>
      <vt:lpstr>Array Introduction</vt:lpstr>
      <vt:lpstr>Array Introduction…</vt:lpstr>
      <vt:lpstr>Slide 4</vt:lpstr>
      <vt:lpstr>One-Dimensional (1-D) Array</vt:lpstr>
      <vt:lpstr>Declaration of 1-D array</vt:lpstr>
      <vt:lpstr>Declaration of 1-D array…</vt:lpstr>
      <vt:lpstr>Initialization of 1-D Array</vt:lpstr>
      <vt:lpstr>Initialization of 1-D Array…</vt:lpstr>
      <vt:lpstr>Initialization of 1-D Array…</vt:lpstr>
      <vt:lpstr>Accessing Array Elements</vt:lpstr>
      <vt:lpstr>Accessing Array Elements…</vt:lpstr>
      <vt:lpstr>Slide 13</vt:lpstr>
      <vt:lpstr>Slide 14</vt:lpstr>
      <vt:lpstr>Error Here!!!!!</vt:lpstr>
      <vt:lpstr>Sorting</vt:lpstr>
      <vt:lpstr>Slide 17</vt:lpstr>
      <vt:lpstr>How does the sorting program works???</vt:lpstr>
      <vt:lpstr>Slide 19</vt:lpstr>
      <vt:lpstr>Multidimensional Arrays</vt:lpstr>
      <vt:lpstr>Multidimensional Arrays…</vt:lpstr>
      <vt:lpstr>Multidimensional Arrays…</vt:lpstr>
      <vt:lpstr>2-D Arrays (Declaration)</vt:lpstr>
      <vt:lpstr>2-D Arrays (Initialization)</vt:lpstr>
      <vt:lpstr>2-D Arrays (Initialization)…</vt:lpstr>
      <vt:lpstr>2-D Arrays (Initialization)…</vt:lpstr>
      <vt:lpstr>2-D Arrays (Initialization)…</vt:lpstr>
      <vt:lpstr>Accessing 2-D Array Elements</vt:lpstr>
      <vt:lpstr>Accessing 2-D Array Elements…</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Problem</vt:lpstr>
      <vt:lpstr>Slide 45</vt:lpstr>
      <vt:lpstr>Slide 46</vt:lpstr>
      <vt:lpstr>Slide 47</vt:lpstr>
      <vt:lpstr>Assignment</vt:lpstr>
      <vt:lpstr>Model Questions</vt:lpstr>
      <vt:lpstr>Arrays and Strings</vt:lpstr>
      <vt:lpstr>Arrays and Strings…</vt:lpstr>
      <vt:lpstr>Declaring String Variables</vt:lpstr>
      <vt:lpstr>Initializing String Variables</vt:lpstr>
      <vt:lpstr>Slide 54</vt:lpstr>
      <vt:lpstr>Reading Strings from Terminal</vt:lpstr>
      <vt:lpstr>Slide 56</vt:lpstr>
      <vt:lpstr>Reading Strings from Terminal…</vt:lpstr>
      <vt:lpstr>Reading Strings from Terminal…</vt:lpstr>
      <vt:lpstr>Slide 59</vt:lpstr>
      <vt:lpstr>Slide 60</vt:lpstr>
      <vt:lpstr>Slide 61</vt:lpstr>
      <vt:lpstr>Writing Strings to Screen</vt:lpstr>
      <vt:lpstr>Writing Strings to Screen…</vt:lpstr>
      <vt:lpstr>Writing Strings to Screen…</vt:lpstr>
      <vt:lpstr>Slide 65</vt:lpstr>
      <vt:lpstr>Writing strings to Screen…</vt:lpstr>
      <vt:lpstr>Problem</vt:lpstr>
      <vt:lpstr>Slide 68</vt:lpstr>
      <vt:lpstr>Another way: gets() and puts()</vt:lpstr>
      <vt:lpstr>Slide 70</vt:lpstr>
      <vt:lpstr>Counting length of the string</vt:lpstr>
      <vt:lpstr>Another way: strlen()</vt:lpstr>
      <vt:lpstr>Slide 73</vt:lpstr>
      <vt:lpstr>Slide 74</vt:lpstr>
      <vt:lpstr>/*Program to read a string from keyboard (until enter key) and count the number of vowels, consonants, spaces, semicolons and commas in that string*/ </vt:lpstr>
      <vt:lpstr>Slide 76</vt:lpstr>
      <vt:lpstr>Copying one string to another</vt:lpstr>
      <vt:lpstr>Another way: strcpy()</vt:lpstr>
      <vt:lpstr>Slide 79</vt:lpstr>
      <vt:lpstr>Combining Strings Together</vt:lpstr>
      <vt:lpstr>Slide 81</vt:lpstr>
      <vt:lpstr>Another way: strcat()</vt:lpstr>
      <vt:lpstr>Slide 83</vt:lpstr>
      <vt:lpstr>Comparison of Two Strings</vt:lpstr>
      <vt:lpstr>Slide 85</vt:lpstr>
      <vt:lpstr>Another way: strcmp()</vt:lpstr>
      <vt:lpstr>Slide 87</vt:lpstr>
      <vt:lpstr>Reversing  a String</vt:lpstr>
      <vt:lpstr>Another Way: strrev()</vt:lpstr>
      <vt:lpstr>Slide 90</vt:lpstr>
      <vt:lpstr>Slide 91</vt:lpstr>
      <vt:lpstr>Problem</vt:lpstr>
      <vt:lpstr>Slide 93</vt:lpstr>
      <vt:lpstr>Problems…</vt:lpstr>
      <vt:lpstr>Slide 95</vt:lpstr>
      <vt:lpstr>Arrays of Strings</vt:lpstr>
      <vt:lpstr>Slide 97</vt:lpstr>
      <vt:lpstr>Slide 98</vt:lpstr>
      <vt:lpstr>Problems (BIM)</vt:lpstr>
      <vt:lpstr>Slide 100</vt:lpstr>
      <vt:lpstr>Slide 101</vt:lpstr>
      <vt:lpstr>What is the output???</vt:lpstr>
      <vt:lpstr>Some more…</vt:lpstr>
      <vt:lpstr>Slide 104</vt:lpstr>
      <vt:lpstr>Problem</vt:lpstr>
      <vt:lpstr>Slide 106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6: Arrays</dc:title>
  <dc:creator>Lok Prakash Pandey</dc:creator>
  <cp:lastModifiedBy>BIJETA</cp:lastModifiedBy>
  <cp:revision>595</cp:revision>
  <dcterms:created xsi:type="dcterms:W3CDTF">2006-08-16T00:00:00Z</dcterms:created>
  <dcterms:modified xsi:type="dcterms:W3CDTF">2012-08-08T17:19:54Z</dcterms:modified>
</cp:coreProperties>
</file>