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0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80" r:id="rId11"/>
    <p:sldId id="307" r:id="rId12"/>
    <p:sldId id="29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5" r:id="rId29"/>
    <p:sldId id="284" r:id="rId30"/>
    <p:sldId id="295" r:id="rId31"/>
    <p:sldId id="286" r:id="rId32"/>
    <p:sldId id="338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9" r:id="rId52"/>
    <p:sldId id="310" r:id="rId53"/>
    <p:sldId id="308" r:id="rId54"/>
    <p:sldId id="311" r:id="rId55"/>
    <p:sldId id="315" r:id="rId56"/>
    <p:sldId id="333" r:id="rId57"/>
    <p:sldId id="318" r:id="rId58"/>
    <p:sldId id="313" r:id="rId59"/>
    <p:sldId id="312" r:id="rId60"/>
    <p:sldId id="327" r:id="rId61"/>
    <p:sldId id="316" r:id="rId62"/>
    <p:sldId id="317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8" r:id="rId71"/>
    <p:sldId id="329" r:id="rId72"/>
    <p:sldId id="330" r:id="rId73"/>
    <p:sldId id="331" r:id="rId74"/>
    <p:sldId id="332" r:id="rId75"/>
    <p:sldId id="334" r:id="rId76"/>
    <p:sldId id="337" r:id="rId77"/>
    <p:sldId id="335" r:id="rId78"/>
    <p:sldId id="336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844A9-98E1-49D8-BF1A-F70945D4F60E}" type="datetimeFigureOut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9779A-CA9F-483B-A555-7EA8EBA4E8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2D98-C1F4-438A-ABE9-1F2CB08C53E8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7223C-DCBE-49F7-B825-F86545C34984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714-92D2-425B-8ADC-363E0C72CE1E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D673-3DC8-4EF4-94EE-70348E1C1F4D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86A8-1DD5-434C-B14A-C69A331B488D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2C158-62DC-4D00-80E1-EDCFEE18CE98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D3A9-98B8-42D8-BEAD-01C8802A9E05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4E46-162F-4380-A03C-320BA6D71050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C22EA-05D7-4C7F-B6EA-557962CEA6B8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FFDD-F978-4D55-95B1-AFE76D0063C3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52C6-AF52-414A-8F39-A9BBDCC42947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0C023-4DE1-401F-994D-C75729FB0E99}" type="datetime1">
              <a:rPr lang="en-US" smtClean="0"/>
              <a:pPr/>
              <a:t>8/8/2012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Prepared by: Nanda </a:t>
            </a:r>
            <a:r>
              <a:rPr lang="en-US" dirty="0" err="1" smtClean="0"/>
              <a:t>Kishor</a:t>
            </a:r>
            <a:r>
              <a:rPr lang="en-US" dirty="0" smtClean="0"/>
              <a:t> Ray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statement causes the computer to carry out some action.</a:t>
            </a:r>
          </a:p>
          <a:p>
            <a:pPr algn="just"/>
            <a:r>
              <a:rPr lang="en-US" dirty="0" smtClean="0"/>
              <a:t>There are three different classes of statements in C. They are:</a:t>
            </a:r>
          </a:p>
          <a:p>
            <a:pPr lvl="1" algn="just"/>
            <a:r>
              <a:rPr lang="en-US" dirty="0" smtClean="0"/>
              <a:t>Expression statements</a:t>
            </a:r>
          </a:p>
          <a:p>
            <a:pPr lvl="1" algn="just"/>
            <a:r>
              <a:rPr lang="en-US" dirty="0" smtClean="0"/>
              <a:t>Compound statements</a:t>
            </a:r>
          </a:p>
          <a:p>
            <a:pPr lvl="1" algn="just"/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algn="just">
              <a:buNone/>
            </a:pP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buNone/>
            </a:pP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buNone/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Write a C program to read the values of coefficients a, b and c of a quadratic equation and find the real roots of the equation. Use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if…else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statement and If the roots are imaginary, display the message “roots are imaginary”. Calculate imaginary roots too.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352246"/>
            <a:ext cx="8534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#include &lt;</a:t>
            </a:r>
            <a:r>
              <a:rPr lang="en-US" sz="1400" b="1" dirty="0" err="1" smtClean="0"/>
              <a:t>math.h</a:t>
            </a:r>
            <a:r>
              <a:rPr lang="en-US" sz="1400" b="1" dirty="0" smtClean="0"/>
              <a:t>&gt;</a:t>
            </a:r>
          </a:p>
          <a:p>
            <a:r>
              <a:rPr lang="en-US" sz="1400" b="1" dirty="0" smtClean="0"/>
              <a:t>void main()</a:t>
            </a:r>
          </a:p>
          <a:p>
            <a:r>
              <a:rPr lang="en-US" sz="1400" b="1" dirty="0" smtClean="0"/>
              <a:t>{</a:t>
            </a:r>
          </a:p>
          <a:p>
            <a:r>
              <a:rPr lang="en-US" sz="1400" b="1" dirty="0" smtClean="0"/>
              <a:t>float a, b, c, d, root1, root2, real, </a:t>
            </a:r>
            <a:r>
              <a:rPr lang="en-US" sz="1400" b="1" dirty="0" err="1" smtClean="0"/>
              <a:t>img</a:t>
            </a:r>
            <a:r>
              <a:rPr lang="en-US" sz="1400" b="1" dirty="0" smtClean="0"/>
              <a:t>;</a:t>
            </a:r>
          </a:p>
          <a:p>
            <a:r>
              <a:rPr lang="en-US" sz="1400" b="1" dirty="0" err="1" smtClean="0"/>
              <a:t>clrscr</a:t>
            </a:r>
            <a:r>
              <a:rPr lang="en-US" sz="1400" b="1" dirty="0" smtClean="0"/>
              <a:t>();</a:t>
            </a:r>
          </a:p>
          <a:p>
            <a:r>
              <a:rPr lang="en-US" sz="1400" b="1" dirty="0" err="1" smtClean="0"/>
              <a:t>printf</a:t>
            </a:r>
            <a:r>
              <a:rPr lang="en-US" sz="1400" b="1" dirty="0" smtClean="0"/>
              <a:t>("\</a:t>
            </a:r>
            <a:r>
              <a:rPr lang="en-US" sz="1400" b="1" dirty="0" err="1" smtClean="0"/>
              <a:t>nEnter</a:t>
            </a:r>
            <a:r>
              <a:rPr lang="en-US" sz="1400" b="1" dirty="0" smtClean="0"/>
              <a:t> values a, b and c of the quadratic equation:");</a:t>
            </a:r>
          </a:p>
          <a:p>
            <a:r>
              <a:rPr lang="en-US" sz="1400" b="1" dirty="0" err="1" smtClean="0"/>
              <a:t>scanf</a:t>
            </a:r>
            <a:r>
              <a:rPr lang="en-US" sz="1400" b="1" dirty="0" smtClean="0"/>
              <a:t>("%f %f %f", &amp;a, &amp;b, &amp;c);</a:t>
            </a:r>
          </a:p>
          <a:p>
            <a:r>
              <a:rPr lang="en-US" sz="1400" b="1" dirty="0" smtClean="0"/>
              <a:t>d = b*b-4*a*c;</a:t>
            </a:r>
          </a:p>
          <a:p>
            <a:endParaRPr lang="en-US" sz="1400" b="1" dirty="0" smtClean="0"/>
          </a:p>
          <a:p>
            <a:r>
              <a:rPr lang="en-US" sz="1400" b="1" dirty="0" smtClean="0"/>
              <a:t>if(d&lt;0)</a:t>
            </a:r>
          </a:p>
          <a:p>
            <a:r>
              <a:rPr lang="en-US" sz="1400" b="1" dirty="0" smtClean="0"/>
              <a:t>	{</a:t>
            </a:r>
          </a:p>
          <a:p>
            <a:r>
              <a:rPr lang="en-US" sz="1400" b="1" dirty="0" smtClean="0"/>
              <a:t>	printf("\n Imaginary Roots.");</a:t>
            </a:r>
          </a:p>
          <a:p>
            <a:r>
              <a:rPr lang="en-US" sz="1400" b="1" dirty="0" smtClean="0"/>
              <a:t>	d = </a:t>
            </a:r>
            <a:r>
              <a:rPr lang="en-US" sz="1400" b="1" dirty="0" err="1" smtClean="0"/>
              <a:t>sqrt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fabs</a:t>
            </a:r>
            <a:r>
              <a:rPr lang="en-US" sz="1400" b="1" dirty="0" smtClean="0"/>
              <a:t>(d)); 		   //compute absolute value of discriminant</a:t>
            </a:r>
          </a:p>
          <a:p>
            <a:r>
              <a:rPr lang="en-US" sz="1400" b="1" dirty="0" smtClean="0"/>
              <a:t>	real = -b/(2*a);</a:t>
            </a:r>
          </a:p>
          <a:p>
            <a:r>
              <a:rPr lang="en-US" sz="1400" b="1" dirty="0" smtClean="0"/>
              <a:t>	</a:t>
            </a:r>
            <a:r>
              <a:rPr lang="en-US" sz="1400" b="1" dirty="0" err="1" smtClean="0"/>
              <a:t>img</a:t>
            </a:r>
            <a:r>
              <a:rPr lang="en-US" sz="1400" b="1" dirty="0" smtClean="0"/>
              <a:t> = d/(2*a);</a:t>
            </a:r>
          </a:p>
          <a:p>
            <a:r>
              <a:rPr lang="en-US" sz="1400" b="1" dirty="0" smtClean="0"/>
              <a:t>	</a:t>
            </a:r>
            <a:r>
              <a:rPr lang="en-US" sz="1400" b="1" dirty="0" err="1" smtClean="0"/>
              <a:t>printf</a:t>
            </a:r>
            <a:r>
              <a:rPr lang="en-US" sz="1400" b="1" dirty="0" smtClean="0"/>
              <a:t>("\nRoot1 = %.2f +i %.2f", real, </a:t>
            </a:r>
            <a:r>
              <a:rPr lang="en-US" sz="1400" b="1" dirty="0" err="1" smtClean="0"/>
              <a:t>img</a:t>
            </a:r>
            <a:r>
              <a:rPr lang="en-US" sz="1400" b="1" dirty="0" smtClean="0"/>
              <a:t>);</a:t>
            </a:r>
          </a:p>
          <a:p>
            <a:r>
              <a:rPr lang="en-US" sz="1400" b="1" dirty="0" smtClean="0"/>
              <a:t>	</a:t>
            </a:r>
            <a:r>
              <a:rPr lang="en-US" sz="1400" b="1" dirty="0" err="1" smtClean="0"/>
              <a:t>printf</a:t>
            </a:r>
            <a:r>
              <a:rPr lang="en-US" sz="1400" b="1" dirty="0" smtClean="0"/>
              <a:t>("\nRoot2 = %.2f -i %.2f", real, </a:t>
            </a:r>
            <a:r>
              <a:rPr lang="en-US" sz="1400" b="1" dirty="0" err="1" smtClean="0"/>
              <a:t>img</a:t>
            </a:r>
            <a:r>
              <a:rPr lang="en-US" sz="1400" b="1" dirty="0" smtClean="0"/>
              <a:t>);</a:t>
            </a:r>
          </a:p>
          <a:p>
            <a:r>
              <a:rPr lang="en-US" sz="1400" b="1" dirty="0" smtClean="0"/>
              <a:t>	}</a:t>
            </a:r>
          </a:p>
          <a:p>
            <a:r>
              <a:rPr lang="en-US" sz="1400" b="1" dirty="0" smtClean="0"/>
              <a:t>else</a:t>
            </a:r>
          </a:p>
          <a:p>
            <a:r>
              <a:rPr lang="en-US" sz="1400" b="1" dirty="0" smtClean="0"/>
              <a:t>	{</a:t>
            </a:r>
          </a:p>
          <a:p>
            <a:r>
              <a:rPr lang="en-US" sz="1400" b="1" dirty="0" smtClean="0"/>
              <a:t>	printf("\n Roots are real.");</a:t>
            </a:r>
          </a:p>
          <a:p>
            <a:r>
              <a:rPr lang="en-US" sz="1400" b="1" dirty="0" smtClean="0"/>
              <a:t>	d = </a:t>
            </a:r>
            <a:r>
              <a:rPr lang="en-US" sz="1400" b="1" dirty="0" err="1" smtClean="0"/>
              <a:t>sqrt</a:t>
            </a:r>
            <a:r>
              <a:rPr lang="en-US" sz="1400" b="1" dirty="0" smtClean="0"/>
              <a:t>(d);</a:t>
            </a:r>
          </a:p>
          <a:p>
            <a:r>
              <a:rPr lang="en-US" sz="1400" b="1" dirty="0" smtClean="0"/>
              <a:t>	root1 = (-</a:t>
            </a:r>
            <a:r>
              <a:rPr lang="en-US" sz="1400" b="1" dirty="0" err="1" smtClean="0"/>
              <a:t>b+d</a:t>
            </a:r>
            <a:r>
              <a:rPr lang="en-US" sz="1400" b="1" dirty="0" smtClean="0"/>
              <a:t>)/(2*a);</a:t>
            </a:r>
          </a:p>
          <a:p>
            <a:r>
              <a:rPr lang="en-US" sz="1400" b="1" dirty="0" smtClean="0"/>
              <a:t>	root2 = (-b-d)/(2*a);</a:t>
            </a:r>
          </a:p>
          <a:p>
            <a:r>
              <a:rPr lang="nl-NL" sz="1400" b="1" dirty="0" smtClean="0"/>
              <a:t>	printf("\nRoot1 = %.2f \t Root2 = %.2f", root1, root2);</a:t>
            </a:r>
          </a:p>
          <a:p>
            <a:r>
              <a:rPr lang="en-US" sz="1400" b="1" dirty="0" smtClean="0"/>
              <a:t>	}</a:t>
            </a:r>
          </a:p>
          <a:p>
            <a:r>
              <a:rPr lang="en-US" sz="1400" b="1" dirty="0" err="1" smtClean="0"/>
              <a:t>getch</a:t>
            </a:r>
            <a:r>
              <a:rPr lang="en-US" sz="1400" b="1" dirty="0" smtClean="0"/>
              <a:t>();</a:t>
            </a:r>
          </a:p>
          <a:p>
            <a:r>
              <a:rPr lang="en-US" sz="1400" b="1" dirty="0" smtClean="0"/>
              <a:t>}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Write a program to read two integers from keyboard and check whether the first integer is exactly divisible by the second or not.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Write a program that asks a number from keyboard and tests whether it is a multiple of 7 or not.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else if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else if</a:t>
            </a:r>
            <a:r>
              <a:rPr lang="en-US" dirty="0" smtClean="0"/>
              <a:t> statement is used when there are more than two possible actions depending upon the outcome of test.</a:t>
            </a:r>
          </a:p>
          <a:p>
            <a:pPr algn="just"/>
            <a:r>
              <a:rPr lang="en-US" dirty="0" smtClean="0"/>
              <a:t>When one action is taken, no others can be executed or taken.</a:t>
            </a:r>
          </a:p>
          <a:p>
            <a:pPr algn="just"/>
            <a:r>
              <a:rPr lang="en-US" dirty="0" smtClean="0"/>
              <a:t>In such situation, if…else if…else if…else structure is used.</a:t>
            </a:r>
          </a:p>
          <a:p>
            <a:pPr algn="just"/>
            <a:r>
              <a:rPr lang="en-US" dirty="0" smtClean="0"/>
              <a:t>The general structure is given in coming slide: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2700" b="1" dirty="0" smtClean="0"/>
              <a:t>if(condition 1)</a:t>
            </a:r>
          </a:p>
          <a:p>
            <a:pPr algn="just">
              <a:buNone/>
            </a:pPr>
            <a:r>
              <a:rPr lang="en-US" sz="2700" b="1" dirty="0" smtClean="0"/>
              <a:t>			{</a:t>
            </a:r>
          </a:p>
          <a:p>
            <a:pPr algn="just">
              <a:buNone/>
            </a:pPr>
            <a:r>
              <a:rPr lang="en-US" sz="2700" b="1" dirty="0" smtClean="0"/>
              <a:t>			statement-1;</a:t>
            </a:r>
          </a:p>
          <a:p>
            <a:pPr algn="just">
              <a:buNone/>
            </a:pPr>
            <a:r>
              <a:rPr lang="en-US" sz="2700" b="1" dirty="0" smtClean="0"/>
              <a:t>			}</a:t>
            </a:r>
          </a:p>
          <a:p>
            <a:pPr algn="just">
              <a:buNone/>
            </a:pPr>
            <a:r>
              <a:rPr lang="en-US" sz="2700" b="1" dirty="0" smtClean="0"/>
              <a:t>		else if(condition 2)</a:t>
            </a:r>
          </a:p>
          <a:p>
            <a:pPr algn="just">
              <a:buNone/>
            </a:pPr>
            <a:r>
              <a:rPr lang="en-US" sz="2700" b="1" dirty="0" smtClean="0"/>
              <a:t>			{</a:t>
            </a:r>
          </a:p>
          <a:p>
            <a:pPr algn="just">
              <a:buNone/>
            </a:pPr>
            <a:r>
              <a:rPr lang="en-US" sz="2700" b="1" dirty="0" smtClean="0"/>
              <a:t>			statement-2;</a:t>
            </a:r>
          </a:p>
          <a:p>
            <a:pPr algn="just">
              <a:buNone/>
            </a:pPr>
            <a:r>
              <a:rPr lang="en-US" sz="2700" b="1" dirty="0" smtClean="0"/>
              <a:t>			}</a:t>
            </a:r>
          </a:p>
          <a:p>
            <a:pPr algn="just">
              <a:buNone/>
            </a:pPr>
            <a:r>
              <a:rPr lang="en-US" sz="2700" b="1" dirty="0" smtClean="0"/>
              <a:t>		… … … … … … … … …</a:t>
            </a:r>
          </a:p>
          <a:p>
            <a:pPr algn="just">
              <a:buNone/>
            </a:pPr>
            <a:r>
              <a:rPr lang="en-US" sz="2700" b="1" dirty="0" smtClean="0"/>
              <a:t>		else if(condition n)</a:t>
            </a:r>
          </a:p>
          <a:p>
            <a:pPr algn="just">
              <a:buNone/>
            </a:pPr>
            <a:r>
              <a:rPr lang="en-US" sz="2700" b="1" dirty="0" smtClean="0"/>
              <a:t>			{</a:t>
            </a:r>
          </a:p>
          <a:p>
            <a:pPr algn="just">
              <a:buNone/>
            </a:pPr>
            <a:r>
              <a:rPr lang="en-US" sz="2700" b="1" dirty="0" smtClean="0"/>
              <a:t>			statement-n;</a:t>
            </a:r>
          </a:p>
          <a:p>
            <a:pPr algn="just">
              <a:buNone/>
            </a:pPr>
            <a:r>
              <a:rPr lang="en-US" sz="2700" b="1" dirty="0" smtClean="0"/>
              <a:t>			}</a:t>
            </a:r>
          </a:p>
          <a:p>
            <a:pPr algn="just">
              <a:buNone/>
            </a:pPr>
            <a:r>
              <a:rPr lang="en-US" sz="2700" b="1" dirty="0" smtClean="0"/>
              <a:t>		else</a:t>
            </a:r>
          </a:p>
          <a:p>
            <a:pPr algn="just">
              <a:buNone/>
            </a:pPr>
            <a:r>
              <a:rPr lang="en-US" sz="2700" b="1" dirty="0" smtClean="0"/>
              <a:t>			{</a:t>
            </a:r>
          </a:p>
          <a:p>
            <a:pPr algn="just">
              <a:buNone/>
            </a:pPr>
            <a:r>
              <a:rPr lang="en-US" sz="2700" b="1" dirty="0" smtClean="0"/>
              <a:t>			default-statement;</a:t>
            </a:r>
          </a:p>
          <a:p>
            <a:pPr algn="just">
              <a:buNone/>
            </a:pPr>
            <a:r>
              <a:rPr lang="en-US" sz="2700" b="1" dirty="0" smtClean="0"/>
              <a:t>			}</a:t>
            </a:r>
          </a:p>
          <a:p>
            <a:pPr algn="just">
              <a:buNone/>
            </a:pPr>
            <a:r>
              <a:rPr lang="en-US" sz="2700" b="1" dirty="0" smtClean="0"/>
              <a:t>		statement-x;</a:t>
            </a:r>
            <a:endParaRPr lang="en-US" sz="27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else if</a:t>
            </a:r>
            <a:r>
              <a:rPr lang="en-US" dirty="0" smtClean="0"/>
              <a:t> statement…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conditions are evaluated from top to bottom until a true condition is found.</a:t>
            </a:r>
          </a:p>
          <a:p>
            <a:pPr algn="just"/>
            <a:r>
              <a:rPr lang="en-US" dirty="0" smtClean="0"/>
              <a:t>Whenever any One of the conditions becomes True, the statements associated with it are executed and then the control is transferred directly to statement-x; skipping the rest of the structure.</a:t>
            </a:r>
          </a:p>
          <a:p>
            <a:pPr algn="just"/>
            <a:r>
              <a:rPr lang="en-US" dirty="0" smtClean="0"/>
              <a:t>When all the n conditions become false, then the final else containing the default-statement will be executed.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5715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dirty="0" smtClean="0"/>
              <a:t>//Use of </a:t>
            </a:r>
            <a:r>
              <a:rPr lang="en-US" sz="4200" cap="all" dirty="0" smtClean="0">
                <a:solidFill>
                  <a:srgbClr val="C00000"/>
                </a:solidFill>
              </a:rPr>
              <a:t>logical</a:t>
            </a:r>
            <a:r>
              <a:rPr lang="en-US" sz="4200" i="1" cap="all" dirty="0" smtClean="0">
                <a:solidFill>
                  <a:srgbClr val="C00000"/>
                </a:solidFill>
              </a:rPr>
              <a:t> operator</a:t>
            </a:r>
            <a:r>
              <a:rPr lang="en-US" sz="4200" dirty="0" smtClean="0"/>
              <a:t> and </a:t>
            </a:r>
            <a:r>
              <a:rPr lang="en-US" sz="4200" i="1" dirty="0" smtClean="0">
                <a:solidFill>
                  <a:srgbClr val="C00000"/>
                </a:solidFill>
              </a:rPr>
              <a:t>else if </a:t>
            </a:r>
            <a:r>
              <a:rPr lang="en-US" sz="4200" dirty="0" smtClean="0"/>
              <a:t>statement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conio.h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void main()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int n1,n2,n3;</a:t>
            </a:r>
          </a:p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clrscr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("\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nEnter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3 numbers:\t");</a:t>
            </a:r>
          </a:p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scanf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("%d %d %d",&amp;n1,&amp;n2,&amp;n3);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if(n1&gt;n2 &amp;&amp; n1&gt;n3)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	{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("\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n%d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is the greatest number.",n1);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	}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else if(n2&gt;n1 &amp;&amp; n2&gt;n3)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	{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 		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("\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n%d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is the greatest number.",n2);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 		}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{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("\</a:t>
            </a: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n%d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is the greatest number.",n3);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		}</a:t>
            </a:r>
          </a:p>
          <a:p>
            <a:pPr>
              <a:buNone/>
            </a:pPr>
            <a:r>
              <a:rPr lang="en-US" sz="3400" b="1" dirty="0" err="1" smtClean="0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Assignment</a:t>
            </a:r>
            <a:endParaRPr lang="en-US" sz="28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Write a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 program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using 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else if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statement to read the marks of  a student in various subjects of B.Sc. CSIT First semester, then calculate the percentage obtained by them and output the division. The conditions to be used are: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greater than or equal to 80 =&gt; Distinction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between 70 and 79 =&gt; First Division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between 60 and 69 =&gt; Second Division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between 50 and 59 =&gt; Third Division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% less than 50 =&gt; Fail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i="1" dirty="0" smtClean="0"/>
              <a:t>if…else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If an entire </a:t>
            </a:r>
            <a:r>
              <a:rPr lang="en-US" i="1" dirty="0" smtClean="0"/>
              <a:t>if…else </a:t>
            </a:r>
            <a:r>
              <a:rPr lang="en-US" dirty="0" smtClean="0"/>
              <a:t>construct is written under either the body of an </a:t>
            </a:r>
            <a:r>
              <a:rPr lang="en-US" i="1" dirty="0" smtClean="0"/>
              <a:t>if</a:t>
            </a:r>
            <a:r>
              <a:rPr lang="en-US" dirty="0" smtClean="0"/>
              <a:t> statement or the body of an </a:t>
            </a:r>
            <a:r>
              <a:rPr lang="en-US" i="1" dirty="0" smtClean="0"/>
              <a:t>else</a:t>
            </a:r>
            <a:r>
              <a:rPr lang="en-US" dirty="0" smtClean="0"/>
              <a:t> statement, then such type of construct is called </a:t>
            </a:r>
            <a:r>
              <a:rPr lang="en-US" dirty="0" smtClean="0">
                <a:solidFill>
                  <a:srgbClr val="FF0000"/>
                </a:solidFill>
              </a:rPr>
              <a:t>nested </a:t>
            </a:r>
            <a:r>
              <a:rPr lang="en-US" i="1" dirty="0" smtClean="0">
                <a:solidFill>
                  <a:srgbClr val="FF0000"/>
                </a:solidFill>
              </a:rPr>
              <a:t>if…else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In nested form, the condition for </a:t>
            </a:r>
            <a:r>
              <a:rPr lang="en-US" i="1" dirty="0" smtClean="0"/>
              <a:t>inner if</a:t>
            </a:r>
            <a:r>
              <a:rPr lang="en-US" dirty="0" smtClean="0"/>
              <a:t> is evaluated only if the condition for </a:t>
            </a:r>
            <a:r>
              <a:rPr lang="en-US" i="1" dirty="0" smtClean="0"/>
              <a:t>outer if</a:t>
            </a:r>
            <a:r>
              <a:rPr lang="en-US" dirty="0" smtClean="0"/>
              <a:t> is satisfied; otherwise, it is skipped and the </a:t>
            </a:r>
            <a:r>
              <a:rPr lang="en-US" i="1" dirty="0" smtClean="0"/>
              <a:t>else </a:t>
            </a:r>
            <a:r>
              <a:rPr lang="en-US" dirty="0" smtClean="0"/>
              <a:t>part of the </a:t>
            </a:r>
            <a:r>
              <a:rPr lang="en-US" i="1" dirty="0" smtClean="0"/>
              <a:t>outer if</a:t>
            </a:r>
            <a:r>
              <a:rPr lang="en-US" dirty="0" smtClean="0"/>
              <a:t> is executed.</a:t>
            </a:r>
          </a:p>
          <a:p>
            <a:pPr algn="just"/>
            <a:r>
              <a:rPr lang="en-US" dirty="0" smtClean="0"/>
              <a:t>The general form is given in coming slide: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	if(condition 1)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	if(condition 2)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	statement-1;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	else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	statement-2;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else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	if(condition 3)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	statement-3;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	else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	statement-4;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statement-x;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expression statement consists of an expression followed by a semicolon.</a:t>
            </a:r>
          </a:p>
          <a:p>
            <a:pPr algn="just"/>
            <a:r>
              <a:rPr lang="en-US" dirty="0" smtClean="0"/>
              <a:t>The execution of an expression statement causes the expression to be evaluated.</a:t>
            </a:r>
          </a:p>
          <a:p>
            <a:pPr algn="just"/>
            <a:r>
              <a:rPr lang="en-US" dirty="0" smtClean="0"/>
              <a:t>Some expression statements in C are:</a:t>
            </a:r>
          </a:p>
          <a:p>
            <a:pPr algn="just">
              <a:buNone/>
            </a:pPr>
            <a:r>
              <a:rPr lang="en-US" dirty="0" smtClean="0"/>
              <a:t>			a = 3;</a:t>
            </a:r>
          </a:p>
          <a:p>
            <a:pPr algn="just">
              <a:buNone/>
            </a:pPr>
            <a:r>
              <a:rPr lang="en-US" dirty="0" smtClean="0"/>
              <a:t>			c = a + b;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If condition 1 is true, then the second test condition 2 is evaluated and statement-1 or statement-2 is executed, depending on the result of condition-2.</a:t>
            </a:r>
          </a:p>
          <a:p>
            <a:pPr algn="just"/>
            <a:r>
              <a:rPr lang="en-US" dirty="0" smtClean="0"/>
              <a:t>If condition 1 is false, then the else portion is evaluated, which contains another test condition 3 =&gt; so that either statement-3 or statement-4 is executed depending on the result of condition 3.</a:t>
            </a:r>
          </a:p>
          <a:p>
            <a:pPr algn="just"/>
            <a:r>
              <a:rPr lang="en-US" dirty="0" smtClean="0"/>
              <a:t>Thus, only one of the four statements will be  executed will be executed at a time, and after that the control is transferred to the statement-x.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Note: There can be other constructs of nested </a:t>
            </a:r>
            <a:r>
              <a:rPr lang="en-US" i="1" dirty="0" smtClean="0"/>
              <a:t>if…else </a:t>
            </a:r>
            <a:r>
              <a:rPr lang="en-US" dirty="0" smtClean="0"/>
              <a:t>depending on the presence or absence of </a:t>
            </a:r>
            <a:r>
              <a:rPr lang="en-US" i="1" dirty="0" smtClean="0"/>
              <a:t>if…else </a:t>
            </a:r>
            <a:r>
              <a:rPr lang="en-US" dirty="0" smtClean="0"/>
              <a:t>inside the outer </a:t>
            </a:r>
            <a:r>
              <a:rPr lang="en-US" i="1" dirty="0" smtClean="0"/>
              <a:t>if…else </a:t>
            </a:r>
            <a:r>
              <a:rPr lang="en-US" dirty="0" smtClean="0"/>
              <a:t>statements.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100" b="1" u="sng" dirty="0" smtClean="0"/>
              <a:t>Type 1</a:t>
            </a:r>
            <a:endParaRPr lang="en-US" sz="3400" b="1" u="sng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if(condition 1)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	if(condition 2)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	statement-1;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	else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	statement-2;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else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	statement-3;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statement-x;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9800" b="1" u="sng" dirty="0" smtClean="0"/>
              <a:t>Type 2</a:t>
            </a:r>
          </a:p>
          <a:p>
            <a:pPr>
              <a:buNone/>
            </a:pPr>
            <a:r>
              <a:rPr lang="en-US" sz="4000" b="1" dirty="0" smtClean="0"/>
              <a:t>if(condition 1)</a:t>
            </a:r>
          </a:p>
          <a:p>
            <a:pPr>
              <a:buNone/>
            </a:pPr>
            <a:r>
              <a:rPr lang="en-US" sz="4000" b="1" dirty="0" smtClean="0"/>
              <a:t>		{</a:t>
            </a:r>
          </a:p>
          <a:p>
            <a:pPr>
              <a:buNone/>
            </a:pPr>
            <a:r>
              <a:rPr lang="en-US" sz="4000" b="1" dirty="0" smtClean="0"/>
              <a:t>		statement-1;</a:t>
            </a:r>
          </a:p>
          <a:p>
            <a:pPr>
              <a:buNone/>
            </a:pPr>
            <a:r>
              <a:rPr lang="en-US" sz="4000" b="1" dirty="0" smtClean="0"/>
              <a:t>		}</a:t>
            </a:r>
          </a:p>
          <a:p>
            <a:pPr>
              <a:buNone/>
            </a:pPr>
            <a:r>
              <a:rPr lang="en-US" sz="4000" b="1" dirty="0" smtClean="0"/>
              <a:t>	else</a:t>
            </a:r>
          </a:p>
          <a:p>
            <a:pPr>
              <a:buNone/>
            </a:pPr>
            <a:r>
              <a:rPr lang="en-US" sz="4000" b="1" dirty="0" smtClean="0"/>
              <a:t>		{</a:t>
            </a:r>
          </a:p>
          <a:p>
            <a:pPr>
              <a:buNone/>
            </a:pPr>
            <a:r>
              <a:rPr lang="en-US" sz="4000" b="1" dirty="0" smtClean="0"/>
              <a:t>			if(condition 2)</a:t>
            </a:r>
          </a:p>
          <a:p>
            <a:pPr>
              <a:buNone/>
            </a:pPr>
            <a:r>
              <a:rPr lang="en-US" sz="4000" b="1" dirty="0" smtClean="0"/>
              <a:t>			{</a:t>
            </a:r>
          </a:p>
          <a:p>
            <a:pPr>
              <a:buNone/>
            </a:pPr>
            <a:r>
              <a:rPr lang="en-US" sz="4000" b="1" dirty="0" smtClean="0"/>
              <a:t>				statement-2;</a:t>
            </a:r>
          </a:p>
          <a:p>
            <a:pPr>
              <a:buNone/>
            </a:pPr>
            <a:r>
              <a:rPr lang="en-US" sz="4000" b="1" dirty="0" smtClean="0"/>
              <a:t>			}</a:t>
            </a:r>
          </a:p>
          <a:p>
            <a:pPr>
              <a:buNone/>
            </a:pPr>
            <a:r>
              <a:rPr lang="en-US" sz="4000" b="1" dirty="0" smtClean="0"/>
              <a:t>			else</a:t>
            </a:r>
          </a:p>
          <a:p>
            <a:pPr>
              <a:buNone/>
            </a:pPr>
            <a:r>
              <a:rPr lang="en-US" sz="4000" b="1" dirty="0" smtClean="0"/>
              <a:t>			{</a:t>
            </a:r>
          </a:p>
          <a:p>
            <a:pPr>
              <a:buNone/>
            </a:pPr>
            <a:r>
              <a:rPr lang="en-US" sz="4000" b="1" dirty="0" smtClean="0"/>
              <a:t>				statement-3;</a:t>
            </a:r>
          </a:p>
          <a:p>
            <a:pPr>
              <a:buNone/>
            </a:pPr>
            <a:r>
              <a:rPr lang="en-US" sz="4000" b="1" dirty="0" smtClean="0"/>
              <a:t>			}</a:t>
            </a:r>
          </a:p>
          <a:p>
            <a:pPr>
              <a:buNone/>
            </a:pPr>
            <a:r>
              <a:rPr lang="en-US" sz="4000" b="1" dirty="0" smtClean="0"/>
              <a:t>		}</a:t>
            </a:r>
          </a:p>
          <a:p>
            <a:pPr>
              <a:buNone/>
            </a:pPr>
            <a:r>
              <a:rPr lang="en-US" sz="4000" b="1" dirty="0" smtClean="0"/>
              <a:t>	statement-x;</a:t>
            </a:r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100" b="1" u="sng" dirty="0" smtClean="0"/>
              <a:t>Type 3</a:t>
            </a:r>
          </a:p>
          <a:p>
            <a:pPr>
              <a:buNone/>
            </a:pPr>
            <a:r>
              <a:rPr lang="en-US" sz="2800" b="1" dirty="0" smtClean="0"/>
              <a:t>if(condition 1)</a:t>
            </a:r>
          </a:p>
          <a:p>
            <a:pPr>
              <a:buNone/>
            </a:pPr>
            <a:r>
              <a:rPr lang="en-US" sz="2800" b="1" dirty="0" smtClean="0"/>
              <a:t>		{</a:t>
            </a:r>
          </a:p>
          <a:p>
            <a:pPr>
              <a:buNone/>
            </a:pPr>
            <a:r>
              <a:rPr lang="en-US" sz="2800" b="1" dirty="0" smtClean="0"/>
              <a:t>			if(condition 2)</a:t>
            </a:r>
          </a:p>
          <a:p>
            <a:pPr>
              <a:buNone/>
            </a:pPr>
            <a:r>
              <a:rPr lang="en-US" sz="2800" b="1" dirty="0" smtClean="0"/>
              <a:t>			{</a:t>
            </a:r>
          </a:p>
          <a:p>
            <a:pPr>
              <a:buNone/>
            </a:pPr>
            <a:r>
              <a:rPr lang="en-US" sz="2800" b="1" dirty="0" smtClean="0"/>
              <a:t>				statement-1;</a:t>
            </a:r>
          </a:p>
          <a:p>
            <a:pPr>
              <a:buNone/>
            </a:pPr>
            <a:r>
              <a:rPr lang="en-US" sz="2800" b="1" dirty="0" smtClean="0"/>
              <a:t>			}</a:t>
            </a:r>
          </a:p>
          <a:p>
            <a:pPr>
              <a:buNone/>
            </a:pPr>
            <a:r>
              <a:rPr lang="en-US" sz="2800" b="1" dirty="0" smtClean="0"/>
              <a:t>		}</a:t>
            </a:r>
          </a:p>
          <a:p>
            <a:pPr>
              <a:buNone/>
            </a:pPr>
            <a:r>
              <a:rPr lang="en-US" sz="2800" b="1" dirty="0" smtClean="0"/>
              <a:t>	else</a:t>
            </a:r>
          </a:p>
          <a:p>
            <a:pPr>
              <a:buNone/>
            </a:pPr>
            <a:r>
              <a:rPr lang="en-US" sz="2800" b="1" dirty="0" smtClean="0"/>
              <a:t>		{</a:t>
            </a:r>
          </a:p>
          <a:p>
            <a:pPr>
              <a:buNone/>
            </a:pPr>
            <a:r>
              <a:rPr lang="en-US" sz="2800" b="1" dirty="0" smtClean="0"/>
              <a:t>			if(condition 3)</a:t>
            </a:r>
          </a:p>
          <a:p>
            <a:pPr>
              <a:buNone/>
            </a:pPr>
            <a:r>
              <a:rPr lang="en-US" sz="2800" b="1" dirty="0" smtClean="0"/>
              <a:t>			{</a:t>
            </a:r>
          </a:p>
          <a:p>
            <a:pPr>
              <a:buNone/>
            </a:pPr>
            <a:r>
              <a:rPr lang="en-US" sz="2800" b="1" dirty="0" smtClean="0"/>
              <a:t>				statement-2;</a:t>
            </a:r>
          </a:p>
          <a:p>
            <a:pPr>
              <a:buNone/>
            </a:pPr>
            <a:r>
              <a:rPr lang="en-US" sz="2800" b="1" dirty="0" smtClean="0"/>
              <a:t>			}</a:t>
            </a:r>
          </a:p>
          <a:p>
            <a:pPr>
              <a:buNone/>
            </a:pPr>
            <a:r>
              <a:rPr lang="en-US" sz="2800" b="1" dirty="0" smtClean="0"/>
              <a:t>		}</a:t>
            </a:r>
          </a:p>
          <a:p>
            <a:pPr>
              <a:buNone/>
            </a:pPr>
            <a:r>
              <a:rPr lang="en-US" sz="2800" b="1" dirty="0" smtClean="0"/>
              <a:t>	statement-x;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8305800" cy="6629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n1,n2,n3;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printf("\n Enter 3 numbers:\t");</a:t>
            </a:r>
          </a:p>
          <a:p>
            <a:pPr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("%d %d %d",&amp;n1,&amp;n2,&amp;n3);</a:t>
            </a:r>
          </a:p>
          <a:p>
            <a:pPr>
              <a:buNone/>
            </a:pPr>
            <a:r>
              <a:rPr lang="en-US" b="1" dirty="0" smtClean="0"/>
              <a:t>if(n1&gt;n2)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if(n1&gt;n3)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printf("\n %d is the greatest number.",n1);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else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printf("\n %d is the greatest number.",n3);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else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	if(n2&gt;n3)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printf("\n %d is the greatest number.",n2);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	else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printf("\n %d is the greatest number.",n3);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Loop or Iteration or Repeating Construct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/>
            <a:r>
              <a:rPr lang="en-US" dirty="0" smtClean="0"/>
              <a:t>Loop is defined as a block of statements which are repeatedly executed for a certain number of times or until a particular condition is satisfied.</a:t>
            </a:r>
          </a:p>
          <a:p>
            <a:pPr algn="just"/>
            <a:r>
              <a:rPr lang="en-US" dirty="0" smtClean="0"/>
              <a:t>When the condition becomes false, the loop terminates and the control is passed to the statement immediately following the loop.</a:t>
            </a:r>
          </a:p>
          <a:p>
            <a:pPr algn="just"/>
            <a:r>
              <a:rPr lang="en-US" dirty="0" smtClean="0"/>
              <a:t>A loop consists of two segments: </a:t>
            </a:r>
            <a:r>
              <a:rPr lang="en-US" i="1" dirty="0" smtClean="0">
                <a:solidFill>
                  <a:srgbClr val="C00000"/>
                </a:solidFill>
              </a:rPr>
              <a:t>control statement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C00000"/>
                </a:solidFill>
              </a:rPr>
              <a:t>body of the loop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control statement in loop decides whether the body is to be executed or not.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Types of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i="1" dirty="0" smtClean="0"/>
              <a:t>for</a:t>
            </a:r>
            <a:r>
              <a:rPr lang="en-US" dirty="0" smtClean="0"/>
              <a:t> loop</a:t>
            </a:r>
          </a:p>
          <a:p>
            <a:r>
              <a:rPr lang="en-US" i="1" dirty="0" smtClean="0"/>
              <a:t>while</a:t>
            </a:r>
            <a:r>
              <a:rPr lang="en-US" dirty="0" smtClean="0"/>
              <a:t> loop</a:t>
            </a:r>
          </a:p>
          <a:p>
            <a:r>
              <a:rPr lang="en-US" i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i="1" u="sng" dirty="0" smtClean="0"/>
              <a:t>for</a:t>
            </a:r>
            <a:r>
              <a:rPr lang="en-US" u="sng" dirty="0" smtClean="0"/>
              <a:t> loop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for</a:t>
            </a:r>
            <a:r>
              <a:rPr lang="en-US" dirty="0" smtClean="0"/>
              <a:t> loop is useful to execute a statement(s) for a number of times.</a:t>
            </a:r>
          </a:p>
          <a:p>
            <a:pPr algn="just"/>
            <a:r>
              <a:rPr lang="en-US" dirty="0" smtClean="0"/>
              <a:t>When the number of repetitions is known in advance, the use of this loop is more efficient and so is also called </a:t>
            </a:r>
            <a:r>
              <a:rPr lang="en-US" i="1" dirty="0" smtClean="0"/>
              <a:t>determinate</a:t>
            </a:r>
            <a:r>
              <a:rPr lang="en-US" dirty="0" smtClean="0"/>
              <a:t> or </a:t>
            </a:r>
            <a:r>
              <a:rPr lang="en-US" i="1" dirty="0" smtClean="0"/>
              <a:t>definite loop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general syntax is: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for(counter initialization; test condition; increment or decrement)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{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statement(s);       //body of the loop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	}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i="1" u="sng" dirty="0" smtClean="0"/>
              <a:t>for</a:t>
            </a:r>
            <a:r>
              <a:rPr lang="en-US" u="sng" dirty="0" smtClean="0"/>
              <a:t> loop execution details…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At first counter variable is initialized using assignment statements (such as i=0; or j=100;). This statement is executed only once and at first.</a:t>
            </a:r>
          </a:p>
          <a:p>
            <a:pPr algn="just"/>
            <a:r>
              <a:rPr lang="en-US" dirty="0" smtClean="0"/>
              <a:t>Then the value assigned to the counter variable is tested using some test condition (such as i &lt; 100;). If the condition is true, the body of the loop is executed; otherwise the loop is terminated and the execution continues with the next statement immediately following the loop.</a:t>
            </a:r>
          </a:p>
          <a:p>
            <a:pPr algn="just"/>
            <a:r>
              <a:rPr lang="en-US" dirty="0" smtClean="0"/>
              <a:t>After the whole body of the loop is executed (true case), then the control is transferred back to the for statement for  increment or decrement of the counter (i++ or i--).</a:t>
            </a:r>
          </a:p>
          <a:p>
            <a:pPr algn="just"/>
            <a:r>
              <a:rPr lang="en-US" dirty="0" smtClean="0"/>
              <a:t>Then after increment or decrement of the counter, the test condition is again checked and the whole process repeats until the test condition becomes false.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// Displaying your name and country 10 times each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i;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for(i=0; i&lt;10; i++)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("\n </a:t>
            </a:r>
            <a:r>
              <a:rPr lang="en-US" dirty="0" smtClean="0"/>
              <a:t>WELCOME</a:t>
            </a:r>
            <a:r>
              <a:rPr lang="en-US" dirty="0" smtClean="0"/>
              <a:t>.”)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compound statement consists of several individual statements enclosed within a pair of braces { and }.</a:t>
            </a:r>
          </a:p>
          <a:p>
            <a:pPr algn="just"/>
            <a:r>
              <a:rPr lang="en-US" dirty="0" smtClean="0"/>
              <a:t>The individual statements may themselves be expression statements, compound statements or control statements.</a:t>
            </a:r>
          </a:p>
          <a:p>
            <a:pPr algn="just"/>
            <a:r>
              <a:rPr lang="en-US" dirty="0" smtClean="0"/>
              <a:t>Thus the compound statement provides capability for embedding statements within other statements.</a:t>
            </a:r>
          </a:p>
          <a:p>
            <a:pPr algn="just"/>
            <a:r>
              <a:rPr lang="en-US" dirty="0" smtClean="0"/>
              <a:t>Unlike an expression statement, a compound statement does not end with a semicolon.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//Multiplication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i=8,j;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for(j=1;j&lt;=20;j++)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printf("%d * %d = %d\n", i, j, i*j);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 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Write a program to read an integer number n from keyboard and display the message “Get Well Soon” n times.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Write a program to calculate the factorial of a number using for loop.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Write a program that asks an integer number n and calculate sum of all natural numbers from 1 to n.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Compute 1</a:t>
            </a:r>
            <a:r>
              <a:rPr lang="en-US" baseline="30000" dirty="0" smtClean="0"/>
              <a:t>2</a:t>
            </a:r>
            <a:r>
              <a:rPr lang="en-US" dirty="0" smtClean="0"/>
              <a:t>+2</a:t>
            </a:r>
            <a:r>
              <a:rPr lang="en-US" baseline="30000" dirty="0" smtClean="0"/>
              <a:t>2</a:t>
            </a:r>
            <a:r>
              <a:rPr lang="en-US" dirty="0" smtClean="0"/>
              <a:t>+3</a:t>
            </a:r>
            <a:r>
              <a:rPr lang="en-US" baseline="30000" dirty="0" smtClean="0"/>
              <a:t>2</a:t>
            </a:r>
            <a:r>
              <a:rPr lang="en-US" dirty="0" smtClean="0"/>
              <a:t>+…+n</a:t>
            </a:r>
            <a:r>
              <a:rPr lang="en-US" baseline="30000" dirty="0" smtClean="0"/>
              <a:t>2 </a:t>
            </a:r>
            <a:r>
              <a:rPr lang="en-US" dirty="0" smtClean="0"/>
              <a:t>using for loop (Take n from user).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dirty="0" smtClean="0"/>
              <a:t>BIM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Explain following program and write the output of program: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#include &lt;stdio.h&gt;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 main()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int m, n=9,o=1;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int sum=0;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for(m=7;m&lt;12;m++)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sum=n + o;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--n;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o=n*2;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printf("\n Sum is:%d", sum);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for(o=0;o&lt;25;o=o+5)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sum=(n+1)+n%2+n*4;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printf("\n Sum=%d", sum);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sum=sum*0;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}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return 0;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syntax is: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while(test condition)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	body of loop;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}</a:t>
            </a:r>
          </a:p>
          <a:p>
            <a:pPr algn="just"/>
            <a:r>
              <a:rPr lang="en-US" dirty="0" smtClean="0"/>
              <a:t>The test condition is evaluated at first and if the condition is true, then the body of the loop is executed.</a:t>
            </a:r>
          </a:p>
          <a:p>
            <a:pPr algn="just"/>
            <a:r>
              <a:rPr lang="en-US" dirty="0" smtClean="0"/>
              <a:t>After execution of the body once, the test condition is again evaluated and if it is true, the body is executed once again.</a:t>
            </a:r>
          </a:p>
          <a:p>
            <a:pPr algn="just"/>
            <a:r>
              <a:rPr lang="en-US" dirty="0" smtClean="0"/>
              <a:t>This process repeats until the test condition finally becomes false and then the control is transferred out of the loop to the statement immediately following the loop.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Note: When the frequency of repetition is known in advance, the </a:t>
            </a:r>
            <a:r>
              <a:rPr lang="en-US" i="1" dirty="0" smtClean="0"/>
              <a:t>for</a:t>
            </a:r>
            <a:r>
              <a:rPr lang="en-US" dirty="0" smtClean="0"/>
              <a:t> loop is used and when it is not known, the </a:t>
            </a:r>
            <a:r>
              <a:rPr lang="en-US" i="1" dirty="0" smtClean="0"/>
              <a:t>while</a:t>
            </a:r>
            <a:r>
              <a:rPr lang="en-US" dirty="0" smtClean="0"/>
              <a:t> loop is suitable.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a, b, sum;</a:t>
            </a:r>
          </a:p>
          <a:p>
            <a:pPr>
              <a:buNone/>
            </a:pPr>
            <a:r>
              <a:rPr lang="en-US" b="1" dirty="0" smtClean="0"/>
              <a:t>char choice;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choice='y';</a:t>
            </a:r>
          </a:p>
          <a:p>
            <a:pPr>
              <a:buNone/>
            </a:pPr>
            <a:r>
              <a:rPr lang="en-US" b="1" dirty="0" smtClean="0"/>
              <a:t>while(choice=='y')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printf("\n Enter two numbers to be added:\t");</a:t>
            </a:r>
          </a:p>
          <a:p>
            <a:pPr>
              <a:buNone/>
            </a:pPr>
            <a:r>
              <a:rPr lang="en-US" b="1" dirty="0" smtClean="0"/>
              <a:t>	scanf("%d %d", &amp;a, &amp;b);</a:t>
            </a:r>
          </a:p>
          <a:p>
            <a:pPr>
              <a:buNone/>
            </a:pPr>
            <a:r>
              <a:rPr lang="en-US" b="1" dirty="0" smtClean="0"/>
              <a:t>	sum=a + b;</a:t>
            </a:r>
          </a:p>
          <a:p>
            <a:pPr>
              <a:buNone/>
            </a:pPr>
            <a:r>
              <a:rPr lang="en-US" b="1" dirty="0" smtClean="0"/>
              <a:t>	printf("\n The sum is:\t %d", sum);</a:t>
            </a:r>
          </a:p>
          <a:p>
            <a:pPr>
              <a:buNone/>
            </a:pPr>
            <a:r>
              <a:rPr lang="en-US" b="1" dirty="0" smtClean="0"/>
              <a:t>	printf("\n\n Do you want to add another two numbers?");</a:t>
            </a:r>
          </a:p>
          <a:p>
            <a:pPr>
              <a:buNone/>
            </a:pPr>
            <a:r>
              <a:rPr lang="en-US" b="1" dirty="0" smtClean="0"/>
              <a:t>	printf("\n Press y for yes and other characters for exit.\t");</a:t>
            </a:r>
          </a:p>
          <a:p>
            <a:pPr>
              <a:buNone/>
            </a:pPr>
            <a:r>
              <a:rPr lang="en-US" b="1" dirty="0" smtClean="0"/>
              <a:t>	scanf(" %c", &amp;choice);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i="1" dirty="0" smtClean="0"/>
              <a:t>do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syntax is: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do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statement(s) or body of loop;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}while(test condition);</a:t>
            </a:r>
          </a:p>
          <a:p>
            <a:pPr algn="just"/>
            <a:r>
              <a:rPr lang="en-US" dirty="0" smtClean="0"/>
              <a:t>In </a:t>
            </a:r>
            <a:r>
              <a:rPr lang="en-US" i="1" dirty="0" smtClean="0"/>
              <a:t>do while</a:t>
            </a:r>
            <a:r>
              <a:rPr lang="en-US" dirty="0" smtClean="0"/>
              <a:t> loop, the body of the loop is executed at first without testing the condition.</a:t>
            </a:r>
          </a:p>
          <a:p>
            <a:pPr algn="just"/>
            <a:r>
              <a:rPr lang="en-US" dirty="0" smtClean="0"/>
              <a:t>At the end of the loop, test condition is evaluated and if the condition is true, the body is executed; otherwise the loop gets terminated and control is passed to the statement immediately following the loop.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Important to Note: The body of the loop is executed at least once in a </a:t>
            </a:r>
            <a:r>
              <a:rPr lang="en-US" i="1" dirty="0" smtClean="0">
                <a:solidFill>
                  <a:srgbClr val="FF0000"/>
                </a:solidFill>
              </a:rPr>
              <a:t>do while</a:t>
            </a:r>
            <a:r>
              <a:rPr lang="en-US" dirty="0" smtClean="0">
                <a:solidFill>
                  <a:srgbClr val="FF0000"/>
                </a:solidFill>
              </a:rPr>
              <a:t> loop regardless of the test condition.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>
              <a:buNone/>
            </a:pPr>
            <a:endParaRPr lang="en-US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>
              <a:buNone/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/* Program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to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read a number from keyboard until a zero or negative number is entered. Finally, calculating the sum and average of entered numbers.*/</a:t>
            </a:r>
            <a:endParaRPr lang="en-US" sz="36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3800" b="1" dirty="0" smtClean="0"/>
              <a:t>void main()</a:t>
            </a:r>
          </a:p>
          <a:p>
            <a:pPr>
              <a:buNone/>
            </a:pPr>
            <a:r>
              <a:rPr lang="en-US" sz="3800" b="1" dirty="0" smtClean="0"/>
              <a:t>{</a:t>
            </a:r>
          </a:p>
          <a:p>
            <a:pPr>
              <a:buNone/>
            </a:pPr>
            <a:r>
              <a:rPr lang="en-US" sz="3800" b="1" dirty="0" smtClean="0"/>
              <a:t>int num, count=0;</a:t>
            </a:r>
          </a:p>
          <a:p>
            <a:pPr>
              <a:buNone/>
            </a:pPr>
            <a:r>
              <a:rPr lang="en-US" sz="3800" b="1" dirty="0" smtClean="0"/>
              <a:t>float sum=0, </a:t>
            </a:r>
            <a:r>
              <a:rPr lang="en-US" sz="3800" b="1" dirty="0" err="1" smtClean="0"/>
              <a:t>avg</a:t>
            </a:r>
            <a:r>
              <a:rPr lang="en-US" sz="3800" b="1" dirty="0" smtClean="0"/>
              <a:t>;</a:t>
            </a:r>
          </a:p>
          <a:p>
            <a:pPr>
              <a:buNone/>
            </a:pPr>
            <a:r>
              <a:rPr lang="en-US" sz="3800" b="1" dirty="0" err="1" smtClean="0"/>
              <a:t>clrscr</a:t>
            </a:r>
            <a:r>
              <a:rPr lang="en-US" sz="3800" b="1" dirty="0" smtClean="0"/>
              <a:t>();</a:t>
            </a:r>
          </a:p>
          <a:p>
            <a:pPr>
              <a:buNone/>
            </a:pPr>
            <a:r>
              <a:rPr lang="en-US" sz="3800" b="1" dirty="0" smtClean="0"/>
              <a:t>		do</a:t>
            </a:r>
          </a:p>
          <a:p>
            <a:pPr>
              <a:buNone/>
            </a:pPr>
            <a:r>
              <a:rPr lang="en-US" sz="3800" b="1" dirty="0" smtClean="0"/>
              <a:t>		{</a:t>
            </a:r>
          </a:p>
          <a:p>
            <a:pPr>
              <a:buNone/>
            </a:pPr>
            <a:r>
              <a:rPr lang="en-US" sz="3800" b="1" dirty="0" smtClean="0"/>
              <a:t>		printf("\n Enter number:\t");</a:t>
            </a:r>
          </a:p>
          <a:p>
            <a:pPr>
              <a:buNone/>
            </a:pPr>
            <a:r>
              <a:rPr lang="en-US" sz="3800" b="1" dirty="0" smtClean="0"/>
              <a:t>		</a:t>
            </a:r>
            <a:r>
              <a:rPr lang="en-US" sz="3800" b="1" dirty="0" err="1" smtClean="0"/>
              <a:t>scanf</a:t>
            </a:r>
            <a:r>
              <a:rPr lang="en-US" sz="3800" b="1" dirty="0" smtClean="0"/>
              <a:t>("%d", &amp;num);</a:t>
            </a:r>
          </a:p>
          <a:p>
            <a:pPr>
              <a:buNone/>
            </a:pPr>
            <a:r>
              <a:rPr lang="en-US" sz="3800" b="1" dirty="0" smtClean="0"/>
              <a:t>		sum = sum + num;</a:t>
            </a:r>
          </a:p>
          <a:p>
            <a:pPr>
              <a:buNone/>
            </a:pPr>
            <a:r>
              <a:rPr lang="en-US" sz="3800" b="1" dirty="0" smtClean="0"/>
              <a:t>		count++;</a:t>
            </a:r>
          </a:p>
          <a:p>
            <a:pPr>
              <a:buNone/>
            </a:pPr>
            <a:r>
              <a:rPr lang="en-US" sz="3800" b="1" dirty="0" smtClean="0"/>
              <a:t>		}while(num&gt;0);</a:t>
            </a:r>
          </a:p>
          <a:p>
            <a:pPr>
              <a:buNone/>
            </a:pPr>
            <a:r>
              <a:rPr lang="en-US" sz="3800" b="1" dirty="0" smtClean="0"/>
              <a:t>sum=sum-num;</a:t>
            </a:r>
          </a:p>
          <a:p>
            <a:pPr>
              <a:buNone/>
            </a:pPr>
            <a:r>
              <a:rPr lang="en-US" sz="3800" b="1" dirty="0" err="1" smtClean="0"/>
              <a:t>avg</a:t>
            </a:r>
            <a:r>
              <a:rPr lang="en-US" sz="3800" b="1" dirty="0" smtClean="0"/>
              <a:t>=(sum)/(count-1);</a:t>
            </a:r>
          </a:p>
          <a:p>
            <a:pPr>
              <a:buNone/>
            </a:pPr>
            <a:r>
              <a:rPr lang="en-US" sz="3800" b="1" dirty="0" smtClean="0"/>
              <a:t>printf("\n The sum is:\t %f", sum);</a:t>
            </a:r>
          </a:p>
          <a:p>
            <a:pPr>
              <a:buNone/>
            </a:pPr>
            <a:r>
              <a:rPr lang="en-US" sz="3800" b="1" dirty="0" smtClean="0"/>
              <a:t>printf("\n The average is:\t %f",  </a:t>
            </a:r>
            <a:r>
              <a:rPr lang="en-US" sz="3800" b="1" dirty="0" err="1" smtClean="0"/>
              <a:t>avg</a:t>
            </a:r>
            <a:r>
              <a:rPr lang="en-US" sz="3800" b="1" dirty="0" smtClean="0"/>
              <a:t>);</a:t>
            </a:r>
          </a:p>
          <a:p>
            <a:pPr>
              <a:buNone/>
            </a:pPr>
            <a:r>
              <a:rPr lang="en-US" sz="3800" b="1" dirty="0" err="1" smtClean="0"/>
              <a:t>getch</a:t>
            </a:r>
            <a:r>
              <a:rPr lang="en-US" sz="3800" b="1" dirty="0" smtClean="0"/>
              <a:t>();</a:t>
            </a:r>
          </a:p>
          <a:p>
            <a:pPr>
              <a:buNone/>
            </a:pPr>
            <a:r>
              <a:rPr lang="en-US" sz="3800" b="1" dirty="0" smtClean="0"/>
              <a:t>}</a:t>
            </a:r>
            <a:endParaRPr lang="en-US" sz="3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the body part of a loop contains another loop, then the inner loop is said to be nested within the outer loop.</a:t>
            </a:r>
          </a:p>
          <a:p>
            <a:pPr algn="just"/>
            <a:r>
              <a:rPr lang="en-US" dirty="0" smtClean="0"/>
              <a:t>There is no limit of the number of loops that can be nested.</a:t>
            </a:r>
          </a:p>
          <a:p>
            <a:pPr algn="just"/>
            <a:r>
              <a:rPr lang="en-US" dirty="0" smtClean="0"/>
              <a:t>In case of nested loops, for each value or pass of the outer loop, the inner loop is executed completely. </a:t>
            </a:r>
            <a:r>
              <a:rPr lang="en-US" dirty="0" smtClean="0">
                <a:solidFill>
                  <a:srgbClr val="FF0000"/>
                </a:solidFill>
              </a:rPr>
              <a:t>Therefore, inner loop operates fast and outer loop operates slow.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syntax is:</a:t>
            </a:r>
          </a:p>
          <a:p>
            <a:pPr algn="just"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for(counter initialization; test condition; increment/decrement)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{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for(</a:t>
            </a:r>
            <a:r>
              <a:rPr lang="en-US" sz="2000" dirty="0" err="1" smtClean="0">
                <a:solidFill>
                  <a:srgbClr val="FF0000"/>
                </a:solidFill>
              </a:rPr>
              <a:t>ctr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initializaion</a:t>
            </a:r>
            <a:r>
              <a:rPr lang="en-US" sz="2000" dirty="0" smtClean="0">
                <a:solidFill>
                  <a:srgbClr val="FF0000"/>
                </a:solidFill>
              </a:rPr>
              <a:t>; test; </a:t>
            </a:r>
            <a:r>
              <a:rPr lang="en-US" sz="2000" dirty="0" err="1" smtClean="0">
                <a:solidFill>
                  <a:srgbClr val="FF0000"/>
                </a:solidFill>
              </a:rPr>
              <a:t>incr</a:t>
            </a:r>
            <a:r>
              <a:rPr lang="en-US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err="1" smtClean="0">
                <a:solidFill>
                  <a:srgbClr val="FF0000"/>
                </a:solidFill>
              </a:rPr>
              <a:t>decr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{						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statements;		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	}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	}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6" name="Curved Left Arrow 5"/>
          <p:cNvSpPr/>
          <p:nvPr/>
        </p:nvSpPr>
        <p:spPr>
          <a:xfrm>
            <a:off x="2286000" y="3962400"/>
            <a:ext cx="1371600" cy="1219200"/>
          </a:xfrm>
          <a:prstGeom prst="curvedLeftArrow">
            <a:avLst>
              <a:gd name="adj1" fmla="val 20326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1729" y="4262735"/>
            <a:ext cx="194707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//inner loop</a:t>
            </a:r>
            <a:endParaRPr lang="en-US" sz="2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38800" y="3276600"/>
            <a:ext cx="762000" cy="1981200"/>
          </a:xfrm>
          <a:prstGeom prst="rightBrace">
            <a:avLst/>
          </a:prstGeom>
          <a:blipFill>
            <a:blip r:embed="rId2" cstate="print"/>
            <a:tile tx="0" ty="0" sx="100000" sy="100000" flip="none" algn="tl"/>
          </a:blipFill>
          <a:ln cap="sq" cmpd="dbl">
            <a:solidFill>
              <a:schemeClr val="tx2"/>
            </a:solidFill>
            <a:prstDash val="solid"/>
            <a:bevel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459561" y="3911025"/>
            <a:ext cx="25320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//outer loop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Statements…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typical compound statement is shown below:</a:t>
            </a:r>
          </a:p>
          <a:p>
            <a:pPr lvl="1" algn="just">
              <a:buNone/>
            </a:pPr>
            <a:r>
              <a:rPr lang="en-US" dirty="0" smtClean="0"/>
              <a:t>		{</a:t>
            </a:r>
          </a:p>
          <a:p>
            <a:pPr lvl="1" algn="just">
              <a:buNone/>
            </a:pPr>
            <a:r>
              <a:rPr lang="en-US" dirty="0" smtClean="0"/>
              <a:t>			pi = 3.14;</a:t>
            </a:r>
          </a:p>
          <a:p>
            <a:pPr lvl="1" algn="just">
              <a:buNone/>
            </a:pPr>
            <a:r>
              <a:rPr lang="en-US" dirty="0" smtClean="0"/>
              <a:t>			circumference = 2*pi*radius;</a:t>
            </a:r>
          </a:p>
          <a:p>
            <a:pPr lvl="1" algn="just">
              <a:buNone/>
            </a:pPr>
            <a:r>
              <a:rPr lang="en-US" dirty="0" smtClean="0"/>
              <a:t>		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// Multiplication Table from 1 to 10</a:t>
            </a:r>
          </a:p>
          <a:p>
            <a:pPr>
              <a:buNone/>
            </a:pPr>
            <a:r>
              <a:rPr lang="en-US" sz="1600" b="1" dirty="0" smtClean="0"/>
              <a:t>#include &lt;</a:t>
            </a:r>
            <a:r>
              <a:rPr lang="en-US" sz="1600" b="1" dirty="0" err="1" smtClean="0"/>
              <a:t>stdio.h</a:t>
            </a:r>
            <a:r>
              <a:rPr lang="en-US" sz="1600" b="1" dirty="0" smtClean="0"/>
              <a:t>&gt;</a:t>
            </a:r>
          </a:p>
          <a:p>
            <a:pPr>
              <a:buNone/>
            </a:pPr>
            <a:r>
              <a:rPr lang="en-US" sz="1600" b="1" dirty="0" smtClean="0"/>
              <a:t>#include &lt;</a:t>
            </a:r>
            <a:r>
              <a:rPr lang="en-US" sz="1600" b="1" dirty="0" err="1" smtClean="0"/>
              <a:t>conio.h</a:t>
            </a:r>
            <a:r>
              <a:rPr lang="en-US" sz="1600" b="1" dirty="0" smtClean="0"/>
              <a:t>&gt;</a:t>
            </a:r>
          </a:p>
          <a:p>
            <a:pPr>
              <a:buNone/>
            </a:pPr>
            <a:r>
              <a:rPr lang="en-US" sz="1600" b="1" dirty="0" smtClean="0"/>
              <a:t>void main()</a:t>
            </a:r>
          </a:p>
          <a:p>
            <a:pPr>
              <a:buNone/>
            </a:pPr>
            <a:r>
              <a:rPr lang="en-US" sz="1600" b="1" dirty="0" smtClean="0"/>
              <a:t>{</a:t>
            </a:r>
          </a:p>
          <a:p>
            <a:pPr>
              <a:buNone/>
            </a:pPr>
            <a:r>
              <a:rPr lang="en-US" sz="1600" b="1" dirty="0" smtClean="0"/>
              <a:t>int i, j;</a:t>
            </a:r>
          </a:p>
          <a:p>
            <a:pPr>
              <a:buNone/>
            </a:pPr>
            <a:r>
              <a:rPr lang="en-US" sz="1600" b="1" dirty="0" err="1" smtClean="0"/>
              <a:t>clrscr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for(i=1;i&lt;=10;i++)</a:t>
            </a:r>
          </a:p>
          <a:p>
            <a:pPr>
              <a:buNone/>
            </a:pPr>
            <a:r>
              <a:rPr lang="en-US" sz="1600" b="1" dirty="0" smtClean="0"/>
              <a:t>	{</a:t>
            </a:r>
          </a:p>
          <a:p>
            <a:pPr>
              <a:buNone/>
            </a:pPr>
            <a:r>
              <a:rPr lang="en-US" sz="1600" b="1" dirty="0" smtClean="0"/>
              <a:t>	for(j=1;j&lt;=10;j++)</a:t>
            </a:r>
          </a:p>
          <a:p>
            <a:pPr>
              <a:buNone/>
            </a:pPr>
            <a:r>
              <a:rPr lang="en-US" sz="1600" b="1" dirty="0" smtClean="0"/>
              <a:t>		{</a:t>
            </a:r>
          </a:p>
          <a:p>
            <a:pPr>
              <a:buNone/>
            </a:pPr>
            <a:r>
              <a:rPr lang="en-US" sz="1600" b="1" dirty="0" smtClean="0"/>
              <a:t>		</a:t>
            </a:r>
            <a:r>
              <a:rPr lang="en-US" sz="1600" b="1" dirty="0" err="1" smtClean="0"/>
              <a:t>printf</a:t>
            </a:r>
            <a:r>
              <a:rPr lang="en-US" sz="1600" b="1" dirty="0" smtClean="0"/>
              <a:t>("%d*%d=%d\t", i, j, i*j);</a:t>
            </a:r>
          </a:p>
          <a:p>
            <a:pPr>
              <a:buNone/>
            </a:pPr>
            <a:r>
              <a:rPr lang="en-US" sz="1600" b="1" dirty="0" smtClean="0"/>
              <a:t>		}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 err="1" smtClean="0"/>
              <a:t>printf</a:t>
            </a:r>
            <a:r>
              <a:rPr lang="en-US" sz="1600" b="1" dirty="0" smtClean="0"/>
              <a:t>("\n");</a:t>
            </a:r>
          </a:p>
          <a:p>
            <a:pPr>
              <a:buNone/>
            </a:pPr>
            <a:r>
              <a:rPr lang="en-US" sz="1600" b="1" dirty="0" smtClean="0"/>
              <a:t>	}</a:t>
            </a:r>
          </a:p>
          <a:p>
            <a:pPr>
              <a:buNone/>
            </a:pPr>
            <a:r>
              <a:rPr lang="en-US" sz="1600" b="1" dirty="0" err="1" smtClean="0"/>
              <a:t>getch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}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break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break </a:t>
            </a:r>
            <a:r>
              <a:rPr lang="en-US" dirty="0" smtClean="0"/>
              <a:t>statement terminates the execution of the current loop and the control is transferred to the statement immediately following the loop.</a:t>
            </a:r>
          </a:p>
          <a:p>
            <a:pPr algn="just"/>
            <a:r>
              <a:rPr lang="en-US" dirty="0" smtClean="0"/>
              <a:t>A loop is terminated when its condition becomes false, however if we have to terminate the loop without testing the loop for the termination condition, then </a:t>
            </a:r>
            <a:r>
              <a:rPr lang="en-US" i="1" dirty="0" smtClean="0"/>
              <a:t>break </a:t>
            </a:r>
            <a:r>
              <a:rPr lang="en-US" dirty="0" smtClean="0"/>
              <a:t> statement is useful.</a:t>
            </a:r>
          </a:p>
          <a:p>
            <a:pPr algn="just"/>
            <a:r>
              <a:rPr lang="en-US" dirty="0" smtClean="0"/>
              <a:t>Syntax: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break;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657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//Explain the Output???</a:t>
            </a:r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i;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for(i=1;i&lt;10;i++)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printf</a:t>
            </a:r>
            <a:r>
              <a:rPr lang="en-US" b="1" dirty="0" smtClean="0"/>
              <a:t>("%d\t", i);</a:t>
            </a:r>
          </a:p>
          <a:p>
            <a:pPr>
              <a:buNone/>
            </a:pPr>
            <a:r>
              <a:rPr lang="en-US" b="1" dirty="0" smtClean="0"/>
              <a:t>	if(i==5)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break;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914400"/>
            <a:ext cx="36576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//Explain the Output???</a:t>
            </a:r>
          </a:p>
          <a:p>
            <a:r>
              <a:rPr lang="en-US" b="1" dirty="0" smtClean="0"/>
              <a:t>void main()</a:t>
            </a:r>
          </a:p>
          <a:p>
            <a:r>
              <a:rPr lang="en-US" b="1" dirty="0" smtClean="0"/>
              <a:t>{</a:t>
            </a:r>
          </a:p>
          <a:p>
            <a:r>
              <a:rPr lang="en-US" b="1" dirty="0" smtClean="0"/>
              <a:t>int i, j;</a:t>
            </a:r>
          </a:p>
          <a:p>
            <a:r>
              <a:rPr lang="en-US" b="1" dirty="0" smtClean="0"/>
              <a:t>clrscr();</a:t>
            </a:r>
          </a:p>
          <a:p>
            <a:r>
              <a:rPr lang="en-US" b="1" dirty="0" smtClean="0"/>
              <a:t>for(i=0;i&lt;10;i=i+3)</a:t>
            </a:r>
          </a:p>
          <a:p>
            <a:r>
              <a:rPr lang="en-US" b="1" dirty="0" smtClean="0"/>
              <a:t>    {</a:t>
            </a:r>
          </a:p>
          <a:p>
            <a:r>
              <a:rPr lang="en-US" b="1" dirty="0" smtClean="0"/>
              <a:t>    for(j=1;j&lt;10;j=j+2)</a:t>
            </a:r>
          </a:p>
          <a:p>
            <a:r>
              <a:rPr lang="en-US" b="1" dirty="0" smtClean="0"/>
              <a:t>        {</a:t>
            </a:r>
          </a:p>
          <a:p>
            <a:r>
              <a:rPr lang="en-US" b="1" dirty="0" smtClean="0"/>
              <a:t>        printf("%d %d\n", i, j);</a:t>
            </a:r>
          </a:p>
          <a:p>
            <a:r>
              <a:rPr lang="en-US" b="1" dirty="0" smtClean="0"/>
              <a:t>        break;</a:t>
            </a:r>
          </a:p>
          <a:p>
            <a:r>
              <a:rPr lang="en-US" b="1" dirty="0" smtClean="0"/>
              <a:t>        }</a:t>
            </a:r>
          </a:p>
          <a:p>
            <a:r>
              <a:rPr lang="en-US" b="1" dirty="0" smtClean="0"/>
              <a:t>    }</a:t>
            </a:r>
          </a:p>
          <a:p>
            <a:r>
              <a:rPr lang="en-US" b="1" dirty="0" smtClean="0"/>
              <a:t>getch();</a:t>
            </a:r>
          </a:p>
          <a:p>
            <a:r>
              <a:rPr lang="en-US" b="1" dirty="0" smtClean="0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990600"/>
            <a:ext cx="76200" cy="510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b="1" dirty="0" smtClean="0"/>
              <a:t>// Program to test whether an entered number is prime or not</a:t>
            </a:r>
          </a:p>
          <a:p>
            <a:pPr>
              <a:buNone/>
            </a:pPr>
            <a:r>
              <a:rPr lang="en-US" sz="3200" b="1" dirty="0" smtClean="0"/>
              <a:t>void main()</a:t>
            </a:r>
          </a:p>
          <a:p>
            <a:pPr>
              <a:buNone/>
            </a:pPr>
            <a:r>
              <a:rPr lang="en-US" sz="3200" b="1" dirty="0" smtClean="0"/>
              <a:t>{</a:t>
            </a:r>
          </a:p>
          <a:p>
            <a:pPr>
              <a:buNone/>
            </a:pPr>
            <a:r>
              <a:rPr lang="en-US" sz="3200" b="1" dirty="0" smtClean="0"/>
              <a:t>int i, num;</a:t>
            </a:r>
          </a:p>
          <a:p>
            <a:pPr>
              <a:buNone/>
            </a:pPr>
            <a:r>
              <a:rPr lang="en-US" sz="3200" b="1" dirty="0" err="1" smtClean="0"/>
              <a:t>clrscr</a:t>
            </a:r>
            <a:r>
              <a:rPr lang="en-US" sz="3200" b="1" dirty="0" smtClean="0"/>
              <a:t>();</a:t>
            </a:r>
          </a:p>
          <a:p>
            <a:pPr>
              <a:buNone/>
            </a:pPr>
            <a:r>
              <a:rPr lang="en-US" sz="3200" b="1" dirty="0" smtClean="0"/>
              <a:t>printf("\n Enter a number:");</a:t>
            </a:r>
          </a:p>
          <a:p>
            <a:pPr>
              <a:buNone/>
            </a:pPr>
            <a:r>
              <a:rPr lang="en-US" sz="3200" b="1" dirty="0" smtClean="0"/>
              <a:t>scanf("%d", &amp;num);</a:t>
            </a:r>
          </a:p>
          <a:p>
            <a:pPr>
              <a:buNone/>
            </a:pPr>
            <a:r>
              <a:rPr lang="en-US" sz="3200" b="1" dirty="0" smtClean="0"/>
              <a:t>for(i=2;i&lt;</a:t>
            </a:r>
            <a:r>
              <a:rPr lang="en-US" sz="3200" b="1" dirty="0" err="1" smtClean="0"/>
              <a:t>num;i</a:t>
            </a:r>
            <a:r>
              <a:rPr lang="en-US" sz="3200" b="1" dirty="0" smtClean="0"/>
              <a:t>++)</a:t>
            </a:r>
          </a:p>
          <a:p>
            <a:pPr>
              <a:buNone/>
            </a:pPr>
            <a:r>
              <a:rPr lang="en-US" sz="3200" b="1" dirty="0" smtClean="0"/>
              <a:t>	{</a:t>
            </a:r>
          </a:p>
          <a:p>
            <a:pPr>
              <a:buNone/>
            </a:pPr>
            <a:r>
              <a:rPr lang="en-US" sz="3200" b="1" dirty="0" smtClean="0"/>
              <a:t>	if(</a:t>
            </a:r>
            <a:r>
              <a:rPr lang="en-US" sz="3200" b="1" dirty="0" err="1" smtClean="0"/>
              <a:t>num%i</a:t>
            </a:r>
            <a:r>
              <a:rPr lang="en-US" sz="3200" b="1" dirty="0" smtClean="0"/>
              <a:t>==0)</a:t>
            </a:r>
          </a:p>
          <a:p>
            <a:pPr>
              <a:buNone/>
            </a:pPr>
            <a:r>
              <a:rPr lang="en-US" sz="3200" b="1" dirty="0" smtClean="0"/>
              <a:t>		{</a:t>
            </a:r>
          </a:p>
          <a:p>
            <a:pPr>
              <a:buNone/>
            </a:pPr>
            <a:r>
              <a:rPr lang="en-US" sz="3200" b="1" dirty="0" smtClean="0"/>
              <a:t>		printf("\n Not Prime.");</a:t>
            </a:r>
          </a:p>
          <a:p>
            <a:pPr>
              <a:buNone/>
            </a:pPr>
            <a:r>
              <a:rPr lang="en-US" sz="3200" b="1" dirty="0" smtClean="0"/>
              <a:t>		break;</a:t>
            </a:r>
          </a:p>
          <a:p>
            <a:pPr>
              <a:buNone/>
            </a:pPr>
            <a:r>
              <a:rPr lang="en-US" sz="3200" b="1" dirty="0" smtClean="0"/>
              <a:t>		}</a:t>
            </a:r>
          </a:p>
          <a:p>
            <a:pPr>
              <a:buNone/>
            </a:pPr>
            <a:r>
              <a:rPr lang="en-US" sz="3200" b="1" dirty="0" smtClean="0"/>
              <a:t>	}</a:t>
            </a:r>
          </a:p>
          <a:p>
            <a:pPr>
              <a:buNone/>
            </a:pPr>
            <a:r>
              <a:rPr lang="en-US" sz="3200" b="1" dirty="0" smtClean="0"/>
              <a:t>if(i==num)</a:t>
            </a:r>
          </a:p>
          <a:p>
            <a:pPr>
              <a:buNone/>
            </a:pPr>
            <a:r>
              <a:rPr lang="en-US" sz="3200" b="1" dirty="0" smtClean="0"/>
              <a:t>	{</a:t>
            </a:r>
          </a:p>
          <a:p>
            <a:pPr>
              <a:buNone/>
            </a:pPr>
            <a:r>
              <a:rPr lang="en-US" sz="3200" b="1" dirty="0" smtClean="0"/>
              <a:t>	printf("\n Prime Number.");</a:t>
            </a:r>
          </a:p>
          <a:p>
            <a:pPr>
              <a:buNone/>
            </a:pPr>
            <a:r>
              <a:rPr lang="en-US" sz="3200" b="1" dirty="0" smtClean="0"/>
              <a:t>	}</a:t>
            </a:r>
          </a:p>
          <a:p>
            <a:pPr>
              <a:buNone/>
            </a:pPr>
            <a:r>
              <a:rPr lang="en-US" sz="3200" b="1" dirty="0" err="1" smtClean="0"/>
              <a:t>getch</a:t>
            </a:r>
            <a:r>
              <a:rPr lang="en-US" sz="3200" b="1" dirty="0" smtClean="0"/>
              <a:t>();</a:t>
            </a:r>
          </a:p>
          <a:p>
            <a:pPr>
              <a:buNone/>
            </a:pPr>
            <a:r>
              <a:rPr lang="en-US" sz="3200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continue </a:t>
            </a:r>
            <a:r>
              <a:rPr lang="en-US" dirty="0" smtClean="0"/>
              <a:t>Statement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continue</a:t>
            </a:r>
            <a:r>
              <a:rPr lang="en-US" dirty="0" smtClean="0"/>
              <a:t> statement is used to bypass the remainder of the current pass through the loop.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loop does not terminate </a:t>
            </a:r>
            <a:r>
              <a:rPr lang="en-US" dirty="0" smtClean="0"/>
              <a:t>when a </a:t>
            </a:r>
            <a:r>
              <a:rPr lang="en-US" i="1" dirty="0" smtClean="0"/>
              <a:t>continue</a:t>
            </a:r>
            <a:r>
              <a:rPr lang="en-US" dirty="0" smtClean="0"/>
              <a:t> statement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encountered.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“SKIP THE FOLLOWING STATEMENTS AND CONTINUE WITH THE NEXT ITERATION”</a:t>
            </a:r>
          </a:p>
          <a:p>
            <a:pPr algn="just"/>
            <a:r>
              <a:rPr lang="en-US" dirty="0" smtClean="0"/>
              <a:t>Syntax: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continue;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//Print even numbers only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i, num;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printf("\n Enter a number:");</a:t>
            </a:r>
          </a:p>
          <a:p>
            <a:pPr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("%d", &amp;num);</a:t>
            </a:r>
          </a:p>
          <a:p>
            <a:pPr>
              <a:buNone/>
            </a:pPr>
            <a:r>
              <a:rPr lang="en-US" b="1" dirty="0" smtClean="0"/>
              <a:t>printf("\n The even numbers from 2 to %d are:\n", num);</a:t>
            </a:r>
          </a:p>
          <a:p>
            <a:pPr>
              <a:buNone/>
            </a:pPr>
            <a:r>
              <a:rPr lang="en-US" b="1" dirty="0" smtClean="0"/>
              <a:t>for(i=1;i&lt;=</a:t>
            </a:r>
            <a:r>
              <a:rPr lang="en-US" b="1" dirty="0" err="1" smtClean="0"/>
              <a:t>num;i</a:t>
            </a:r>
            <a:r>
              <a:rPr lang="en-US" b="1" dirty="0" smtClean="0"/>
              <a:t>++)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if(i%2!=0)</a:t>
            </a:r>
          </a:p>
          <a:p>
            <a:pPr>
              <a:buNone/>
            </a:pPr>
            <a:r>
              <a:rPr lang="en-US" b="1" dirty="0" smtClean="0"/>
              <a:t>	  {</a:t>
            </a:r>
          </a:p>
          <a:p>
            <a:pPr>
              <a:buNone/>
            </a:pPr>
            <a:r>
              <a:rPr lang="en-US" b="1" dirty="0" smtClean="0"/>
              <a:t>	  continue;</a:t>
            </a:r>
          </a:p>
          <a:p>
            <a:pPr>
              <a:buNone/>
            </a:pPr>
            <a:r>
              <a:rPr lang="en-US" b="1" dirty="0" smtClean="0"/>
              <a:t>	  }</a:t>
            </a:r>
          </a:p>
          <a:p>
            <a:pPr>
              <a:buNone/>
            </a:pPr>
            <a:r>
              <a:rPr lang="en-US" b="1" dirty="0" smtClean="0"/>
              <a:t>	  </a:t>
            </a:r>
            <a:r>
              <a:rPr lang="en-US" b="1" dirty="0" err="1" smtClean="0"/>
              <a:t>printf</a:t>
            </a:r>
            <a:r>
              <a:rPr lang="en-US" b="1" dirty="0" smtClean="0"/>
              <a:t>("%d\t", i);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goto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6532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goto </a:t>
            </a:r>
            <a:r>
              <a:rPr lang="en-US" dirty="0" smtClean="0"/>
              <a:t> statement is used to alter the normal sequence of program execution by unconditionally transferring control to some other part of the program.</a:t>
            </a:r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goto </a:t>
            </a:r>
            <a:r>
              <a:rPr lang="en-US" dirty="0" smtClean="0"/>
              <a:t>statement transfers the control to a labeled statement somewhere in the current function using syntax:</a:t>
            </a:r>
          </a:p>
          <a:p>
            <a:pPr algn="just">
              <a:buNone/>
            </a:pPr>
            <a:r>
              <a:rPr lang="en-US" dirty="0" smtClean="0"/>
              <a:t>			</a:t>
            </a:r>
            <a:r>
              <a:rPr lang="en-US" dirty="0" smtClean="0">
                <a:solidFill>
                  <a:srgbClr val="FF0000"/>
                </a:solidFill>
              </a:rPr>
              <a:t>goto label;</a:t>
            </a:r>
          </a:p>
          <a:p>
            <a:pPr algn="just"/>
            <a:r>
              <a:rPr lang="en-US" dirty="0" smtClean="0"/>
              <a:t>Here, label is an identifier used to label the target statement to which the control would be transferred.</a:t>
            </a:r>
          </a:p>
          <a:p>
            <a:pPr algn="just"/>
            <a:r>
              <a:rPr lang="en-US" dirty="0" smtClean="0"/>
              <a:t>The target statement must be labeled using syntax: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label: statements;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/* Program to ask two numbers and display message “Either number is negative”, if one of the numbers is negative; otherwise display message “Both numbers are positive” */</a:t>
            </a:r>
          </a:p>
          <a:p>
            <a:pPr>
              <a:buNone/>
            </a:pPr>
            <a:r>
              <a:rPr lang="en-US" sz="1400" b="1" dirty="0" smtClean="0"/>
              <a:t>void main()</a:t>
            </a:r>
          </a:p>
          <a:p>
            <a:pPr>
              <a:buNone/>
            </a:pPr>
            <a:r>
              <a:rPr lang="en-US" sz="1400" b="1" dirty="0" smtClean="0"/>
              <a:t>{</a:t>
            </a:r>
          </a:p>
          <a:p>
            <a:pPr>
              <a:buNone/>
            </a:pPr>
            <a:r>
              <a:rPr lang="en-US" sz="1400" b="1" dirty="0" smtClean="0"/>
              <a:t>int i, num1, num2;</a:t>
            </a:r>
          </a:p>
          <a:p>
            <a:pPr>
              <a:buNone/>
            </a:pPr>
            <a:r>
              <a:rPr lang="en-US" sz="1400" b="1" dirty="0" err="1" smtClean="0"/>
              <a:t>clrscr</a:t>
            </a:r>
            <a:r>
              <a:rPr lang="en-US" sz="1400" b="1" dirty="0" smtClean="0"/>
              <a:t>();</a:t>
            </a:r>
          </a:p>
          <a:p>
            <a:pPr>
              <a:buNone/>
            </a:pPr>
            <a:r>
              <a:rPr lang="en-US" sz="1400" b="1" dirty="0" err="1" smtClean="0"/>
              <a:t>printf</a:t>
            </a:r>
            <a:r>
              <a:rPr lang="en-US" sz="1400" b="1" dirty="0" smtClean="0"/>
              <a:t>("Enter first no:");</a:t>
            </a:r>
          </a:p>
          <a:p>
            <a:pPr>
              <a:buNone/>
            </a:pPr>
            <a:r>
              <a:rPr lang="en-US" sz="1400" b="1" dirty="0" err="1" smtClean="0"/>
              <a:t>scanf</a:t>
            </a:r>
            <a:r>
              <a:rPr lang="en-US" sz="1400" b="1" dirty="0" smtClean="0"/>
              <a:t>("%d", &amp;num1);</a:t>
            </a:r>
          </a:p>
          <a:p>
            <a:pPr>
              <a:buNone/>
            </a:pPr>
            <a:r>
              <a:rPr lang="en-US" sz="1400" b="1" dirty="0" smtClean="0"/>
              <a:t>	if(num1&lt;0)</a:t>
            </a:r>
          </a:p>
          <a:p>
            <a:pPr>
              <a:buNone/>
            </a:pPr>
            <a:r>
              <a:rPr lang="en-US" sz="1400" b="1" dirty="0" smtClean="0"/>
              <a:t>		{</a:t>
            </a:r>
          </a:p>
          <a:p>
            <a:pPr>
              <a:buNone/>
            </a:pPr>
            <a:r>
              <a:rPr lang="en-US" sz="1400" b="1" dirty="0" smtClean="0"/>
              <a:t>		goto negative;</a:t>
            </a:r>
          </a:p>
          <a:p>
            <a:pPr>
              <a:buNone/>
            </a:pPr>
            <a:r>
              <a:rPr lang="en-US" sz="1400" b="1" dirty="0" smtClean="0"/>
              <a:t>		}</a:t>
            </a:r>
          </a:p>
          <a:p>
            <a:pPr>
              <a:buNone/>
            </a:pPr>
            <a:r>
              <a:rPr lang="en-US" sz="1400" b="1" dirty="0" smtClean="0"/>
              <a:t>printf("\n Enter second number:");</a:t>
            </a:r>
          </a:p>
          <a:p>
            <a:pPr>
              <a:buNone/>
            </a:pPr>
            <a:r>
              <a:rPr lang="en-US" sz="1400" b="1" dirty="0" err="1" smtClean="0"/>
              <a:t>scanf</a:t>
            </a:r>
            <a:r>
              <a:rPr lang="en-US" sz="1400" b="1" dirty="0" smtClean="0"/>
              <a:t>("%d", &amp;num2);</a:t>
            </a:r>
          </a:p>
          <a:p>
            <a:pPr>
              <a:buNone/>
            </a:pPr>
            <a:r>
              <a:rPr lang="en-US" sz="1400" b="1" dirty="0" smtClean="0"/>
              <a:t>	if(num2&lt;0)</a:t>
            </a:r>
          </a:p>
          <a:p>
            <a:pPr>
              <a:buNone/>
            </a:pPr>
            <a:r>
              <a:rPr lang="en-US" sz="1400" b="1" dirty="0" smtClean="0"/>
              <a:t>		{</a:t>
            </a:r>
          </a:p>
          <a:p>
            <a:pPr>
              <a:buNone/>
            </a:pPr>
            <a:r>
              <a:rPr lang="en-US" sz="1400" b="1" dirty="0" smtClean="0"/>
              <a:t>		goto negative;</a:t>
            </a:r>
          </a:p>
          <a:p>
            <a:pPr>
              <a:buNone/>
            </a:pPr>
            <a:r>
              <a:rPr lang="en-US" sz="1400" b="1" dirty="0" smtClean="0"/>
              <a:t>		}</a:t>
            </a:r>
          </a:p>
          <a:p>
            <a:pPr>
              <a:buNone/>
            </a:pPr>
            <a:r>
              <a:rPr lang="en-US" sz="1400" b="1" dirty="0" smtClean="0"/>
              <a:t>printf("\n Both numbers are positive");</a:t>
            </a:r>
          </a:p>
          <a:p>
            <a:pPr>
              <a:buNone/>
            </a:pPr>
            <a:r>
              <a:rPr lang="en-US" sz="1400" b="1" dirty="0" err="1" smtClean="0"/>
              <a:t>getch</a:t>
            </a:r>
            <a:r>
              <a:rPr lang="en-US" sz="1400" b="1" dirty="0" smtClean="0"/>
              <a:t>();</a:t>
            </a:r>
          </a:p>
          <a:p>
            <a:pPr>
              <a:buNone/>
            </a:pPr>
            <a:r>
              <a:rPr lang="en-US" sz="1400" b="1" dirty="0" smtClean="0"/>
              <a:t>return;</a:t>
            </a:r>
          </a:p>
          <a:p>
            <a:pPr>
              <a:buNone/>
            </a:pPr>
            <a:r>
              <a:rPr lang="en-US" sz="1400" b="1" dirty="0" smtClean="0"/>
              <a:t>negative: printf("\n Either number is negative");</a:t>
            </a:r>
          </a:p>
          <a:p>
            <a:pPr>
              <a:buNone/>
            </a:pPr>
            <a:r>
              <a:rPr lang="en-US" sz="1400" b="1" dirty="0" err="1" smtClean="0"/>
              <a:t>getch</a:t>
            </a:r>
            <a:r>
              <a:rPr lang="en-US" sz="1400" b="1" dirty="0" smtClean="0"/>
              <a:t>();</a:t>
            </a:r>
          </a:p>
          <a:p>
            <a:pPr>
              <a:buNone/>
            </a:pPr>
            <a:r>
              <a:rPr lang="en-US" sz="1400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i="1" dirty="0" smtClean="0"/>
              <a:t>switch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/>
            <a:r>
              <a:rPr lang="en-US" dirty="0" smtClean="0"/>
              <a:t>When there are a number of else alternatives, </a:t>
            </a:r>
            <a:r>
              <a:rPr lang="en-US" i="1" dirty="0" smtClean="0"/>
              <a:t>switch </a:t>
            </a:r>
            <a:r>
              <a:rPr lang="en-US" dirty="0" smtClean="0"/>
              <a:t>statement is another way of representing this multi-way selection. (</a:t>
            </a:r>
            <a:r>
              <a:rPr lang="en-US" dirty="0" smtClean="0">
                <a:solidFill>
                  <a:srgbClr val="FF0000"/>
                </a:solidFill>
              </a:rPr>
              <a:t>What was one other way???</a:t>
            </a:r>
            <a:r>
              <a:rPr lang="en-US" dirty="0" smtClean="0"/>
              <a:t>)</a:t>
            </a:r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switch</a:t>
            </a:r>
            <a:r>
              <a:rPr lang="en-US" dirty="0" smtClean="0"/>
              <a:t> statement is useful when a variable is to be compared with different constants, and in case it is equal to a constant, a set of statements are to be executed.</a:t>
            </a:r>
          </a:p>
          <a:p>
            <a:pPr algn="just"/>
            <a:r>
              <a:rPr lang="en-US" dirty="0" smtClean="0"/>
              <a:t>The constants in the case statement may be either </a:t>
            </a:r>
            <a:r>
              <a:rPr lang="en-US" i="1" dirty="0" smtClean="0">
                <a:solidFill>
                  <a:srgbClr val="FF0000"/>
                </a:solidFill>
              </a:rPr>
              <a:t>char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FF0000"/>
                </a:solidFill>
              </a:rPr>
              <a:t>int</a:t>
            </a:r>
            <a:r>
              <a:rPr lang="en-US" i="1" dirty="0" smtClean="0"/>
              <a:t> </a:t>
            </a:r>
            <a:r>
              <a:rPr lang="en-US" dirty="0" smtClean="0"/>
              <a:t>type only.</a:t>
            </a:r>
          </a:p>
          <a:p>
            <a:pPr algn="just"/>
            <a:r>
              <a:rPr lang="en-US" dirty="0" smtClean="0"/>
              <a:t>Syntax is provided in coming slide: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switch(variable_name)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case caseConstant1:</a:t>
            </a:r>
          </a:p>
          <a:p>
            <a:pPr>
              <a:buNone/>
            </a:pPr>
            <a:r>
              <a:rPr lang="en-US" dirty="0" smtClean="0"/>
              <a:t>		statements;</a:t>
            </a:r>
          </a:p>
          <a:p>
            <a:pPr>
              <a:buNone/>
            </a:pPr>
            <a:r>
              <a:rPr lang="en-US" dirty="0" smtClean="0"/>
              <a:t>		break;</a:t>
            </a:r>
          </a:p>
          <a:p>
            <a:pPr>
              <a:buNone/>
            </a:pPr>
            <a:r>
              <a:rPr lang="en-US" dirty="0" smtClean="0"/>
              <a:t>case caseConstant2:</a:t>
            </a:r>
          </a:p>
          <a:p>
            <a:pPr>
              <a:buNone/>
            </a:pPr>
            <a:r>
              <a:rPr lang="en-US" dirty="0" smtClean="0"/>
              <a:t>		statements;</a:t>
            </a:r>
          </a:p>
          <a:p>
            <a:pPr>
              <a:buNone/>
            </a:pPr>
            <a:r>
              <a:rPr lang="en-US" dirty="0" smtClean="0"/>
              <a:t>		break;</a:t>
            </a:r>
          </a:p>
          <a:p>
            <a:pPr>
              <a:buNone/>
            </a:pPr>
            <a:r>
              <a:rPr lang="en-US" dirty="0" smtClean="0"/>
              <a:t>… … … … … … … … …</a:t>
            </a:r>
          </a:p>
          <a:p>
            <a:pPr>
              <a:buNone/>
            </a:pPr>
            <a:r>
              <a:rPr lang="en-US" dirty="0" smtClean="0"/>
              <a:t>default:</a:t>
            </a:r>
          </a:p>
          <a:p>
            <a:pPr>
              <a:buNone/>
            </a:pPr>
            <a:r>
              <a:rPr lang="en-US" dirty="0" smtClean="0"/>
              <a:t>		statements;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300" dirty="0" smtClean="0"/>
              <a:t>The statements which control or alter the flow of execution of the program are known as control statements.</a:t>
            </a:r>
          </a:p>
          <a:p>
            <a:pPr algn="just"/>
            <a:r>
              <a:rPr lang="en-US" sz="2300" dirty="0" smtClean="0"/>
              <a:t>In the absence of control statements, the instructions or statements are executed in the same order in which they appear in the program (</a:t>
            </a:r>
            <a:r>
              <a:rPr lang="en-US" sz="2300" dirty="0" smtClean="0">
                <a:solidFill>
                  <a:srgbClr val="FF0000"/>
                </a:solidFill>
              </a:rPr>
              <a:t>called sequential constructs</a:t>
            </a:r>
            <a:r>
              <a:rPr lang="en-US" sz="2300" dirty="0" smtClean="0"/>
              <a:t>).</a:t>
            </a:r>
          </a:p>
          <a:p>
            <a:pPr algn="just"/>
            <a:r>
              <a:rPr lang="en-US" sz="2300" dirty="0" smtClean="0"/>
              <a:t>There are two kinds of control statements:</a:t>
            </a:r>
          </a:p>
          <a:p>
            <a:pPr lvl="1" algn="just"/>
            <a:r>
              <a:rPr lang="en-US" sz="2300" dirty="0" smtClean="0"/>
              <a:t>Decision Making Statements (</a:t>
            </a:r>
            <a:r>
              <a:rPr lang="en-US" sz="2300" i="1" dirty="0" smtClean="0"/>
              <a:t>if</a:t>
            </a:r>
            <a:r>
              <a:rPr lang="en-US" sz="2300" dirty="0" smtClean="0"/>
              <a:t> statement, </a:t>
            </a:r>
            <a:r>
              <a:rPr lang="en-US" sz="2300" i="1" dirty="0" smtClean="0"/>
              <a:t>if…else</a:t>
            </a:r>
            <a:r>
              <a:rPr lang="en-US" sz="2300" dirty="0" smtClean="0"/>
              <a:t> statement, </a:t>
            </a:r>
            <a:r>
              <a:rPr lang="en-US" sz="2300" i="1" dirty="0" smtClean="0"/>
              <a:t>else if</a:t>
            </a:r>
            <a:r>
              <a:rPr lang="en-US" sz="2300" dirty="0" smtClean="0"/>
              <a:t> statement, Nested </a:t>
            </a:r>
            <a:r>
              <a:rPr lang="en-US" sz="2300" i="1" dirty="0" smtClean="0"/>
              <a:t>if…else</a:t>
            </a:r>
            <a:r>
              <a:rPr lang="en-US" sz="2300" dirty="0" smtClean="0"/>
              <a:t> statement, </a:t>
            </a:r>
            <a:r>
              <a:rPr lang="en-US" sz="2300" i="1" dirty="0" smtClean="0"/>
              <a:t>switch</a:t>
            </a:r>
            <a:r>
              <a:rPr lang="en-US" sz="2300" dirty="0" smtClean="0"/>
              <a:t> statement)</a:t>
            </a:r>
          </a:p>
          <a:p>
            <a:pPr lvl="1" algn="just"/>
            <a:r>
              <a:rPr lang="en-US" sz="2300" dirty="0" smtClean="0"/>
              <a:t>Loop or Repeating Constructs (</a:t>
            </a:r>
            <a:r>
              <a:rPr lang="en-US" sz="2300" i="1" dirty="0" smtClean="0"/>
              <a:t>for</a:t>
            </a:r>
            <a:r>
              <a:rPr lang="en-US" sz="2300" dirty="0" smtClean="0"/>
              <a:t> loop, </a:t>
            </a:r>
            <a:r>
              <a:rPr lang="en-US" sz="2300" i="1" dirty="0" smtClean="0"/>
              <a:t>while</a:t>
            </a:r>
            <a:r>
              <a:rPr lang="en-US" sz="2300" dirty="0" smtClean="0"/>
              <a:t> loop, </a:t>
            </a:r>
            <a:r>
              <a:rPr lang="en-US" sz="2300" i="1" dirty="0" smtClean="0"/>
              <a:t>do…while</a:t>
            </a:r>
            <a:r>
              <a:rPr lang="en-US" sz="2300" dirty="0" smtClean="0"/>
              <a:t> loop)</a:t>
            </a:r>
            <a:endParaRPr lang="en-US" sz="2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/>
              <a:t>void main()</a:t>
            </a:r>
          </a:p>
          <a:p>
            <a:pPr>
              <a:buNone/>
            </a:pPr>
            <a:r>
              <a:rPr lang="en-US" sz="1200" b="1" dirty="0" smtClean="0"/>
              <a:t>{</a:t>
            </a:r>
          </a:p>
          <a:p>
            <a:pPr>
              <a:buNone/>
            </a:pPr>
            <a:r>
              <a:rPr lang="en-US" sz="1200" b="1" dirty="0" smtClean="0"/>
              <a:t>int choice;</a:t>
            </a:r>
          </a:p>
          <a:p>
            <a:pPr>
              <a:buNone/>
            </a:pPr>
            <a:r>
              <a:rPr lang="en-US" sz="1200" b="1" dirty="0" err="1" smtClean="0"/>
              <a:t>clrscr</a:t>
            </a:r>
            <a:r>
              <a:rPr lang="en-US" sz="1200" b="1" dirty="0" smtClean="0"/>
              <a:t>();</a:t>
            </a:r>
          </a:p>
          <a:p>
            <a:pPr>
              <a:buNone/>
            </a:pPr>
            <a:r>
              <a:rPr lang="en-US" sz="1200" b="1" dirty="0" smtClean="0"/>
              <a:t>printf("\n Which of these websites you visit the most?");</a:t>
            </a:r>
          </a:p>
          <a:p>
            <a:pPr>
              <a:buNone/>
            </a:pPr>
            <a:r>
              <a:rPr lang="en-US" sz="1200" b="1" dirty="0" smtClean="0"/>
              <a:t>printf("\n Select 1 for FACEBOOK, 2 for YAHOO! and 3 for GOOGLE.");</a:t>
            </a:r>
          </a:p>
          <a:p>
            <a:pPr>
              <a:buNone/>
            </a:pPr>
            <a:r>
              <a:rPr lang="pt-BR" sz="1200" b="1" dirty="0" smtClean="0"/>
              <a:t>printf("\n1=&gt;FACEBOOK \n2=&gt;YAHOO! \n3=&gt;GOOGLE\n");</a:t>
            </a:r>
          </a:p>
          <a:p>
            <a:pPr>
              <a:buNone/>
            </a:pPr>
            <a:r>
              <a:rPr lang="en-US" sz="1200" b="1" dirty="0" smtClean="0"/>
              <a:t>scanf("%d", &amp;choice);</a:t>
            </a:r>
          </a:p>
          <a:p>
            <a:pPr>
              <a:buNone/>
            </a:pPr>
            <a:r>
              <a:rPr lang="en-US" sz="1200" b="1" dirty="0" smtClean="0"/>
              <a:t>switch(choice)</a:t>
            </a:r>
          </a:p>
          <a:p>
            <a:pPr>
              <a:buNone/>
            </a:pPr>
            <a:r>
              <a:rPr lang="en-US" sz="1200" b="1" dirty="0" smtClean="0"/>
              <a:t>	{</a:t>
            </a:r>
          </a:p>
          <a:p>
            <a:pPr>
              <a:buNone/>
            </a:pPr>
            <a:r>
              <a:rPr lang="en-US" sz="1200" b="1" dirty="0" smtClean="0"/>
              <a:t>	case 1:</a:t>
            </a:r>
          </a:p>
          <a:p>
            <a:pPr>
              <a:buNone/>
            </a:pPr>
            <a:r>
              <a:rPr lang="en-US" sz="1200" b="1" dirty="0" smtClean="0"/>
              <a:t>		printf("\n You use FACEBOOK.");</a:t>
            </a:r>
          </a:p>
          <a:p>
            <a:pPr>
              <a:buNone/>
            </a:pPr>
            <a:r>
              <a:rPr lang="en-US" sz="1200" b="1" dirty="0" smtClean="0"/>
              <a:t>		break;</a:t>
            </a:r>
          </a:p>
          <a:p>
            <a:pPr>
              <a:buNone/>
            </a:pPr>
            <a:r>
              <a:rPr lang="en-US" sz="1200" b="1" dirty="0" smtClean="0"/>
              <a:t>	case 2:</a:t>
            </a:r>
          </a:p>
          <a:p>
            <a:pPr>
              <a:buNone/>
            </a:pPr>
            <a:r>
              <a:rPr lang="en-US" sz="1200" b="1" dirty="0" smtClean="0"/>
              <a:t>		printf("\n You use YAHOO!.");</a:t>
            </a:r>
          </a:p>
          <a:p>
            <a:pPr>
              <a:buNone/>
            </a:pPr>
            <a:r>
              <a:rPr lang="en-US" sz="1200" b="1" dirty="0" smtClean="0"/>
              <a:t>		break;</a:t>
            </a:r>
          </a:p>
          <a:p>
            <a:pPr>
              <a:buNone/>
            </a:pPr>
            <a:r>
              <a:rPr lang="en-US" sz="1200" b="1" dirty="0" smtClean="0"/>
              <a:t>	case 3:</a:t>
            </a:r>
          </a:p>
          <a:p>
            <a:pPr>
              <a:buNone/>
            </a:pPr>
            <a:r>
              <a:rPr lang="en-US" sz="1200" b="1" dirty="0" smtClean="0"/>
              <a:t>		printf("\n You use GOOGLE.");</a:t>
            </a:r>
          </a:p>
          <a:p>
            <a:pPr>
              <a:buNone/>
            </a:pPr>
            <a:r>
              <a:rPr lang="en-US" sz="1200" b="1" dirty="0" smtClean="0"/>
              <a:t>		break;</a:t>
            </a:r>
          </a:p>
          <a:p>
            <a:pPr>
              <a:buNone/>
            </a:pPr>
            <a:r>
              <a:rPr lang="en-US" sz="1200" b="1" dirty="0" smtClean="0"/>
              <a:t>	default:</a:t>
            </a:r>
          </a:p>
          <a:p>
            <a:pPr>
              <a:buNone/>
            </a:pPr>
            <a:r>
              <a:rPr lang="en-US" sz="1200" b="1" dirty="0" smtClean="0"/>
              <a:t>		printf("\n You have entered an invalid option.");</a:t>
            </a:r>
          </a:p>
          <a:p>
            <a:pPr>
              <a:buNone/>
            </a:pPr>
            <a:r>
              <a:rPr lang="en-US" sz="1200" b="1" dirty="0" smtClean="0"/>
              <a:t>	}</a:t>
            </a:r>
          </a:p>
          <a:p>
            <a:pPr>
              <a:buNone/>
            </a:pPr>
            <a:r>
              <a:rPr lang="en-US" sz="1200" b="1" dirty="0" err="1" smtClean="0"/>
              <a:t>getch</a:t>
            </a:r>
            <a:r>
              <a:rPr lang="en-US" sz="1200" b="1" dirty="0" smtClean="0"/>
              <a:t>();</a:t>
            </a:r>
          </a:p>
          <a:p>
            <a:pPr>
              <a:buNone/>
            </a:pPr>
            <a:r>
              <a:rPr lang="en-US" sz="1200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/*Program to add, subtract, multiply and divide two complex numbers using </a:t>
            </a:r>
            <a:r>
              <a:rPr lang="en-US" i="1" dirty="0" smtClean="0"/>
              <a:t>switch</a:t>
            </a:r>
            <a:r>
              <a:rPr lang="en-US" dirty="0" smtClean="0"/>
              <a:t> statement*/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a, b, x, y, real, </a:t>
            </a:r>
            <a:r>
              <a:rPr lang="en-US" dirty="0" err="1" smtClean="0"/>
              <a:t>img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opr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printf("\n Enter first complex number of the form (</a:t>
            </a:r>
            <a:r>
              <a:rPr lang="en-US" dirty="0" err="1" smtClean="0"/>
              <a:t>a+ib</a:t>
            </a:r>
            <a:r>
              <a:rPr lang="en-US" dirty="0" smtClean="0"/>
              <a:t>):");</a:t>
            </a:r>
          </a:p>
          <a:p>
            <a:pPr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d+i%d</a:t>
            </a:r>
            <a:r>
              <a:rPr lang="en-US" dirty="0" smtClean="0"/>
              <a:t>", &amp;a, &amp;b);</a:t>
            </a:r>
          </a:p>
          <a:p>
            <a:pPr>
              <a:buNone/>
            </a:pPr>
            <a:r>
              <a:rPr lang="en-US" dirty="0" smtClean="0"/>
              <a:t>printf("\n Enter second complex number of the form (</a:t>
            </a:r>
            <a:r>
              <a:rPr lang="en-US" dirty="0" err="1" smtClean="0"/>
              <a:t>x+iy</a:t>
            </a:r>
            <a:r>
              <a:rPr lang="en-US" dirty="0" smtClean="0"/>
              <a:t>):");</a:t>
            </a:r>
          </a:p>
          <a:p>
            <a:pPr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</a:t>
            </a:r>
            <a:r>
              <a:rPr lang="en-US" dirty="0" err="1" smtClean="0"/>
              <a:t>d+i%d</a:t>
            </a:r>
            <a:r>
              <a:rPr lang="en-US" dirty="0" smtClean="0"/>
              <a:t>", &amp;x, &amp;y);</a:t>
            </a:r>
          </a:p>
          <a:p>
            <a:pPr>
              <a:buNone/>
            </a:pPr>
            <a:r>
              <a:rPr lang="en-US" dirty="0" smtClean="0"/>
              <a:t>printf("\n Enter one of the operators among +, -, *, /:\t");</a:t>
            </a:r>
          </a:p>
          <a:p>
            <a:pPr>
              <a:buNone/>
            </a:pPr>
            <a:r>
              <a:rPr lang="en-US" dirty="0" smtClean="0"/>
              <a:t>scanf(" %c", &amp;</a:t>
            </a:r>
            <a:r>
              <a:rPr lang="en-US" dirty="0" err="1" smtClean="0"/>
              <a:t>opr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switch(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opr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case '+':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real =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a+x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b+y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printf("\n The addition is:%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d+i%d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.", real, 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break;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case '-':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real = a-x;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= b-y;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printf("\n The subtraction is:%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d+i%d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.", real, 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break;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case '*':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real = a*x-b*y;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= a*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y+b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*x;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printf("\n The multiplication is:%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d+i%d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", real, 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break;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case '/':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real = (a*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x+b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*y)/(x*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*y);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= (b*x-a*y)/(x*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*y);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printf("\n The division is:%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d+i%d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", real, 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img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break;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default: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	printf("\n Invalid Operator.");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getch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pPr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Clr>
                <a:srgbClr val="002060"/>
              </a:buClr>
              <a:buNone/>
            </a:pPr>
            <a:r>
              <a:rPr lang="en-US" dirty="0" smtClean="0"/>
              <a:t>	Write a program that uses a </a:t>
            </a:r>
            <a:r>
              <a:rPr lang="en-US" i="1" dirty="0" smtClean="0"/>
              <a:t>while </a:t>
            </a:r>
            <a:r>
              <a:rPr lang="en-US" dirty="0" smtClean="0"/>
              <a:t>loop to compute and print the sum of a given number of squares. For example, if 4 is the input, then the program will print 30, which is equal to 1</a:t>
            </a:r>
            <a:r>
              <a:rPr lang="en-US" baseline="30000" dirty="0" smtClean="0"/>
              <a:t>2</a:t>
            </a:r>
            <a:r>
              <a:rPr lang="en-US" dirty="0" smtClean="0"/>
              <a:t>+2</a:t>
            </a:r>
            <a:r>
              <a:rPr lang="en-US" baseline="30000" dirty="0" smtClean="0"/>
              <a:t>2</a:t>
            </a:r>
            <a:r>
              <a:rPr lang="en-US" dirty="0" smtClean="0"/>
              <a:t>+3</a:t>
            </a:r>
            <a:r>
              <a:rPr lang="en-US" baseline="30000" dirty="0" smtClean="0"/>
              <a:t>2</a:t>
            </a:r>
            <a:r>
              <a:rPr lang="en-US" dirty="0" smtClean="0"/>
              <a:t>+4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/>
              <a:t>Some Important Programs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200" b="1" dirty="0" smtClean="0"/>
              <a:t>// Program for Armstrong number</a:t>
            </a:r>
          </a:p>
          <a:p>
            <a:pPr>
              <a:buNone/>
            </a:pPr>
            <a:r>
              <a:rPr lang="en-US" sz="3300" b="1" dirty="0" smtClean="0"/>
              <a:t>void main()</a:t>
            </a:r>
          </a:p>
          <a:p>
            <a:pPr>
              <a:buNone/>
            </a:pPr>
            <a:r>
              <a:rPr lang="en-US" sz="3300" b="1" dirty="0" smtClean="0"/>
              <a:t>{</a:t>
            </a:r>
          </a:p>
          <a:p>
            <a:pPr>
              <a:buNone/>
            </a:pPr>
            <a:r>
              <a:rPr lang="en-US" sz="3300" b="1" dirty="0" smtClean="0"/>
              <a:t>int num, digit, sum=0;</a:t>
            </a:r>
          </a:p>
          <a:p>
            <a:pPr>
              <a:buNone/>
            </a:pPr>
            <a:r>
              <a:rPr lang="en-US" sz="3300" b="1" dirty="0" smtClean="0"/>
              <a:t>int temp;</a:t>
            </a:r>
          </a:p>
          <a:p>
            <a:pPr>
              <a:buNone/>
            </a:pPr>
            <a:r>
              <a:rPr lang="en-US" sz="3300" b="1" dirty="0" err="1" smtClean="0"/>
              <a:t>clrscr</a:t>
            </a:r>
            <a:r>
              <a:rPr lang="en-US" sz="3300" b="1" dirty="0" smtClean="0"/>
              <a:t>();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printf("\n Enter number to be checked:\t");</a:t>
            </a:r>
          </a:p>
          <a:p>
            <a:pPr>
              <a:buNone/>
            </a:pPr>
            <a:r>
              <a:rPr lang="en-US" sz="3300" b="1" dirty="0" err="1" smtClean="0"/>
              <a:t>scanf</a:t>
            </a:r>
            <a:r>
              <a:rPr lang="en-US" sz="3300" b="1" dirty="0" smtClean="0"/>
              <a:t>("%d", &amp;num);</a:t>
            </a:r>
          </a:p>
          <a:p>
            <a:pPr>
              <a:buNone/>
            </a:pPr>
            <a:r>
              <a:rPr lang="en-US" sz="3300" b="1" dirty="0" smtClean="0"/>
              <a:t>temp=num;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while(num!=0)</a:t>
            </a:r>
          </a:p>
          <a:p>
            <a:pPr>
              <a:buNone/>
            </a:pPr>
            <a:r>
              <a:rPr lang="en-US" sz="3300" b="1" dirty="0" smtClean="0"/>
              <a:t>	{</a:t>
            </a:r>
          </a:p>
          <a:p>
            <a:pPr>
              <a:buNone/>
            </a:pPr>
            <a:r>
              <a:rPr lang="en-US" sz="3300" b="1" dirty="0" smtClean="0"/>
              <a:t>	digit = num % 10;</a:t>
            </a:r>
          </a:p>
          <a:p>
            <a:pPr>
              <a:buNone/>
            </a:pPr>
            <a:r>
              <a:rPr lang="en-US" sz="3300" b="1" dirty="0" smtClean="0"/>
              <a:t>	sum += digit*digit*digit;</a:t>
            </a:r>
          </a:p>
          <a:p>
            <a:pPr>
              <a:buNone/>
            </a:pPr>
            <a:r>
              <a:rPr lang="en-US" sz="3300" b="1" dirty="0" smtClean="0"/>
              <a:t>	num /= 10;</a:t>
            </a:r>
          </a:p>
          <a:p>
            <a:pPr>
              <a:buNone/>
            </a:pPr>
            <a:r>
              <a:rPr lang="en-US" sz="3300" b="1" dirty="0" smtClean="0"/>
              <a:t>	}</a:t>
            </a:r>
          </a:p>
          <a:p>
            <a:pPr>
              <a:buNone/>
            </a:pPr>
            <a:r>
              <a:rPr lang="en-US" sz="3300" b="1" dirty="0" smtClean="0"/>
              <a:t>if(temp==sum)</a:t>
            </a:r>
          </a:p>
          <a:p>
            <a:pPr>
              <a:buNone/>
            </a:pPr>
            <a:r>
              <a:rPr lang="en-US" sz="3300" b="1" dirty="0" smtClean="0"/>
              <a:t>	printf("\n Armstrong Number!!!");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else</a:t>
            </a:r>
          </a:p>
          <a:p>
            <a:pPr>
              <a:buNone/>
            </a:pPr>
            <a:r>
              <a:rPr lang="en-US" sz="3300" b="1" dirty="0" smtClean="0"/>
              <a:t>	</a:t>
            </a:r>
            <a:r>
              <a:rPr lang="en-US" sz="3300" b="1" dirty="0" err="1" smtClean="0"/>
              <a:t>printf</a:t>
            </a:r>
            <a:r>
              <a:rPr lang="en-US" sz="3300" b="1" dirty="0" smtClean="0"/>
              <a:t>("Not Armstrong Number.");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err="1" smtClean="0"/>
              <a:t>getch</a:t>
            </a:r>
            <a:r>
              <a:rPr lang="en-US" sz="3300" b="1" dirty="0" smtClean="0"/>
              <a:t>();</a:t>
            </a:r>
          </a:p>
          <a:p>
            <a:pPr>
              <a:buNone/>
            </a:pPr>
            <a:r>
              <a:rPr lang="en-US" sz="3300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/>
              <a:t>//Program for reversing a number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n, digit;</a:t>
            </a:r>
          </a:p>
          <a:p>
            <a:pPr>
              <a:buNone/>
            </a:pPr>
            <a:r>
              <a:rPr lang="en-US" dirty="0" smtClean="0"/>
              <a:t>clrscr();</a:t>
            </a:r>
          </a:p>
          <a:p>
            <a:pPr>
              <a:buNone/>
            </a:pPr>
            <a:r>
              <a:rPr lang="en-US" dirty="0" smtClean="0"/>
              <a:t>printf("\n Enter number you want to reverse:");</a:t>
            </a:r>
          </a:p>
          <a:p>
            <a:pPr>
              <a:buNone/>
            </a:pPr>
            <a:r>
              <a:rPr lang="en-US" dirty="0" smtClean="0"/>
              <a:t>scanf("%d", &amp;n);</a:t>
            </a:r>
          </a:p>
          <a:p>
            <a:pPr>
              <a:buNone/>
            </a:pPr>
            <a:r>
              <a:rPr lang="en-US" dirty="0" smtClean="0"/>
              <a:t>printf("\n The reverse of the entered number is:");</a:t>
            </a:r>
          </a:p>
          <a:p>
            <a:pPr>
              <a:buNone/>
            </a:pPr>
            <a:r>
              <a:rPr lang="en-US" dirty="0" smtClean="0"/>
              <a:t>while(n!=0)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digit=n%10;</a:t>
            </a:r>
          </a:p>
          <a:p>
            <a:pPr>
              <a:buNone/>
            </a:pPr>
            <a:r>
              <a:rPr lang="en-US" dirty="0" smtClean="0"/>
              <a:t>	printf("%d", digit);</a:t>
            </a:r>
          </a:p>
          <a:p>
            <a:pPr>
              <a:buNone/>
            </a:pPr>
            <a:r>
              <a:rPr lang="en-US" dirty="0" smtClean="0"/>
              <a:t>	n=n/10;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getch();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/>
              <a:t>//Program to compute sum of digits of an integer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num, </a:t>
            </a:r>
            <a:r>
              <a:rPr lang="en-US" b="1" dirty="0" err="1" smtClean="0"/>
              <a:t>rem</a:t>
            </a:r>
            <a:r>
              <a:rPr lang="en-US" b="1" dirty="0" smtClean="0"/>
              <a:t>, q, sum=0;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printf("\n Enter number to be checked:\t");</a:t>
            </a:r>
          </a:p>
          <a:p>
            <a:pPr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("%d", &amp;num);</a:t>
            </a:r>
          </a:p>
          <a:p>
            <a:pPr>
              <a:buNone/>
            </a:pPr>
            <a:r>
              <a:rPr lang="en-US" b="1" dirty="0" smtClean="0"/>
              <a:t>do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q = num / 10;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rem</a:t>
            </a:r>
            <a:r>
              <a:rPr lang="en-US" b="1" dirty="0" smtClean="0"/>
              <a:t> = num % 10;</a:t>
            </a:r>
          </a:p>
          <a:p>
            <a:pPr>
              <a:buNone/>
            </a:pPr>
            <a:r>
              <a:rPr lang="en-US" b="1" dirty="0" smtClean="0"/>
              <a:t>	num = q;</a:t>
            </a:r>
          </a:p>
          <a:p>
            <a:pPr>
              <a:buNone/>
            </a:pPr>
            <a:r>
              <a:rPr lang="en-US" b="1" dirty="0" smtClean="0"/>
              <a:t>	sum += </a:t>
            </a:r>
            <a:r>
              <a:rPr lang="en-US" b="1" dirty="0" err="1" smtClean="0"/>
              <a:t>rem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	}while(q!=0);</a:t>
            </a:r>
          </a:p>
          <a:p>
            <a:pPr>
              <a:buNone/>
            </a:pPr>
            <a:r>
              <a:rPr lang="en-US" b="1" dirty="0" smtClean="0"/>
              <a:t>printf("\n The sum of digits is:\</a:t>
            </a:r>
            <a:r>
              <a:rPr lang="en-US" b="1" dirty="0" err="1" smtClean="0"/>
              <a:t>t%d</a:t>
            </a:r>
            <a:r>
              <a:rPr lang="en-US" b="1" dirty="0" smtClean="0"/>
              <a:t>", sum);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b="1" dirty="0" smtClean="0"/>
              <a:t>//Program to reverse a number</a:t>
            </a:r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long int num, rev=0;</a:t>
            </a:r>
          </a:p>
          <a:p>
            <a:pPr>
              <a:buNone/>
            </a:pPr>
            <a:r>
              <a:rPr lang="en-US" b="1" dirty="0" smtClean="0"/>
              <a:t>int digit;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printf("\n Enter number to be reversed:\t");</a:t>
            </a:r>
          </a:p>
          <a:p>
            <a:pPr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("%ld", &amp;num);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while(num!=0)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digit = num%10;</a:t>
            </a:r>
          </a:p>
          <a:p>
            <a:pPr>
              <a:buNone/>
            </a:pPr>
            <a:r>
              <a:rPr lang="en-US" b="1" dirty="0" smtClean="0"/>
              <a:t>	rev = rev*10+digit;</a:t>
            </a:r>
          </a:p>
          <a:p>
            <a:pPr>
              <a:buNone/>
            </a:pPr>
            <a:r>
              <a:rPr lang="en-US" b="1" dirty="0" smtClean="0"/>
              <a:t>	num = num/10;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printf("\n The reversed number is:%ld", rev);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700" b="1" dirty="0" smtClean="0"/>
              <a:t>/*Program to read a number from keyboard and check whether it is a palindrome or not*/</a:t>
            </a:r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num, rev=0, digit, temp;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printf("\n Enter number to be checked:\t");</a:t>
            </a:r>
          </a:p>
          <a:p>
            <a:pPr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("%d", &amp;num);</a:t>
            </a:r>
          </a:p>
          <a:p>
            <a:pPr>
              <a:buNone/>
            </a:pPr>
            <a:r>
              <a:rPr lang="en-US" b="1" dirty="0" smtClean="0"/>
              <a:t>temp = num;</a:t>
            </a:r>
          </a:p>
          <a:p>
            <a:pPr>
              <a:buNone/>
            </a:pPr>
            <a:r>
              <a:rPr lang="en-US" b="1" dirty="0" smtClean="0"/>
              <a:t>	while(num!=0)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digit = num%10;</a:t>
            </a:r>
          </a:p>
          <a:p>
            <a:pPr>
              <a:buNone/>
            </a:pPr>
            <a:r>
              <a:rPr lang="en-US" b="1" dirty="0" smtClean="0"/>
              <a:t>		rev = rev*10 + digit;</a:t>
            </a:r>
          </a:p>
          <a:p>
            <a:pPr>
              <a:buNone/>
            </a:pPr>
            <a:r>
              <a:rPr lang="en-US" b="1" dirty="0" smtClean="0"/>
              <a:t>		num = num/10;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if(temp==rev)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printf("\n The number is a palindrome");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smtClean="0"/>
              <a:t>else</a:t>
            </a:r>
          </a:p>
          <a:p>
            <a:pPr>
              <a:buNone/>
            </a:pPr>
            <a:r>
              <a:rPr lang="en-US" b="1" dirty="0" smtClean="0"/>
              <a:t>	{</a:t>
            </a:r>
          </a:p>
          <a:p>
            <a:pPr>
              <a:buNone/>
            </a:pPr>
            <a:r>
              <a:rPr lang="en-US" b="1" dirty="0" smtClean="0"/>
              <a:t>	printf("\n The number is not a palindrome");</a:t>
            </a:r>
          </a:p>
          <a:p>
            <a:pPr>
              <a:buNone/>
            </a:pPr>
            <a:r>
              <a:rPr lang="en-US" b="1" dirty="0" smtClean="0"/>
              <a:t>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Decision Making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i="1" u="sng" dirty="0" smtClean="0"/>
              <a:t>if</a:t>
            </a:r>
            <a:r>
              <a:rPr lang="en-US" sz="3200" u="sng" dirty="0" smtClean="0"/>
              <a:t> statement</a:t>
            </a:r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if</a:t>
            </a:r>
            <a:r>
              <a:rPr lang="en-US" dirty="0" smtClean="0"/>
              <a:t> statement is a two-way decision statement and is used together with an expression, i.e. test condition.</a:t>
            </a:r>
          </a:p>
          <a:p>
            <a:pPr algn="just"/>
            <a:r>
              <a:rPr lang="en-US" dirty="0" smtClean="0"/>
              <a:t>The general syntax is:</a:t>
            </a:r>
          </a:p>
          <a:p>
            <a:pPr algn="just"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if(test expression)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	{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		statement-block;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	}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		statement-x;</a:t>
            </a:r>
          </a:p>
          <a:p>
            <a:pPr algn="just"/>
            <a:r>
              <a:rPr lang="en-US" dirty="0" smtClean="0"/>
              <a:t>The </a:t>
            </a:r>
            <a:r>
              <a:rPr lang="en-US" i="1" dirty="0" smtClean="0"/>
              <a:t>if</a:t>
            </a:r>
            <a:r>
              <a:rPr lang="en-US" dirty="0" smtClean="0"/>
              <a:t> statement evaluates the </a:t>
            </a:r>
            <a:r>
              <a:rPr lang="en-US" i="1" dirty="0" smtClean="0"/>
              <a:t>test expression</a:t>
            </a:r>
            <a:r>
              <a:rPr lang="en-US" dirty="0" smtClean="0"/>
              <a:t> first and then, if the value of the expression is </a:t>
            </a:r>
            <a:r>
              <a:rPr lang="en-US" i="1" dirty="0" smtClean="0"/>
              <a:t>true</a:t>
            </a:r>
            <a:r>
              <a:rPr lang="en-US" dirty="0" smtClean="0"/>
              <a:t>, it executes the </a:t>
            </a:r>
            <a:r>
              <a:rPr lang="en-US" i="1" dirty="0" smtClean="0"/>
              <a:t>statement(s)</a:t>
            </a:r>
            <a:r>
              <a:rPr lang="en-US" dirty="0" smtClean="0"/>
              <a:t> within its block. Otherwise, it skips the statements within its block and continues from the first statement outside the </a:t>
            </a:r>
            <a:r>
              <a:rPr lang="en-US" i="1" dirty="0" smtClean="0"/>
              <a:t>if</a:t>
            </a:r>
            <a:r>
              <a:rPr lang="en-US" dirty="0" smtClean="0"/>
              <a:t> block.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100" b="1" dirty="0" smtClean="0"/>
              <a:t>//Fibonacci sequence: 1, 1, 2, 3, 5, 8, 13, 21, 34, 55, 89, …</a:t>
            </a:r>
          </a:p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fib1,fib2,prev,next,num;</a:t>
            </a:r>
          </a:p>
          <a:p>
            <a:pPr>
              <a:buNone/>
            </a:pPr>
            <a:r>
              <a:rPr lang="en-US" b="1" dirty="0" smtClean="0"/>
              <a:t>fib1=1;</a:t>
            </a:r>
          </a:p>
          <a:p>
            <a:pPr>
              <a:buNone/>
            </a:pPr>
            <a:r>
              <a:rPr lang="en-US" b="1" dirty="0" smtClean="0"/>
              <a:t>fib2=1;</a:t>
            </a:r>
          </a:p>
          <a:p>
            <a:pPr>
              <a:buNone/>
            </a:pPr>
            <a:r>
              <a:rPr lang="en-US" b="1" dirty="0" err="1" smtClean="0"/>
              <a:t>prev</a:t>
            </a:r>
            <a:r>
              <a:rPr lang="en-US" b="1" dirty="0" smtClean="0"/>
              <a:t>=fib1;</a:t>
            </a:r>
          </a:p>
          <a:p>
            <a:pPr>
              <a:buNone/>
            </a:pPr>
            <a:r>
              <a:rPr lang="en-US" b="1" dirty="0" smtClean="0"/>
              <a:t>printf("\n Enter number up to which you want Fibonacci sequence:\t");</a:t>
            </a:r>
          </a:p>
          <a:p>
            <a:pPr>
              <a:buNone/>
            </a:pPr>
            <a:r>
              <a:rPr lang="en-US" b="1" dirty="0" err="1" smtClean="0"/>
              <a:t>scanf</a:t>
            </a:r>
            <a:r>
              <a:rPr lang="en-US" b="1" dirty="0" smtClean="0"/>
              <a:t>("%d", &amp;num);</a:t>
            </a:r>
          </a:p>
          <a:p>
            <a:pPr>
              <a:buNone/>
            </a:pPr>
            <a:r>
              <a:rPr lang="en-US" b="1" dirty="0" err="1" smtClean="0"/>
              <a:t>printf</a:t>
            </a:r>
            <a:r>
              <a:rPr lang="en-US" b="1" dirty="0" smtClean="0"/>
              <a:t>("%d", fib1);</a:t>
            </a:r>
          </a:p>
          <a:p>
            <a:pPr>
              <a:buNone/>
            </a:pPr>
            <a:r>
              <a:rPr lang="en-US" b="1" dirty="0" smtClean="0"/>
              <a:t>		do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next=fib2+prev;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prev</a:t>
            </a:r>
            <a:r>
              <a:rPr lang="en-US" b="1" dirty="0" smtClean="0"/>
              <a:t>=fib2;</a:t>
            </a:r>
          </a:p>
          <a:p>
            <a:pPr>
              <a:buNone/>
            </a:pPr>
            <a:r>
              <a:rPr lang="en-US" b="1" dirty="0" smtClean="0"/>
              <a:t>		fib2=next;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printf</a:t>
            </a:r>
            <a:r>
              <a:rPr lang="en-US" b="1" dirty="0" smtClean="0"/>
              <a:t>(",%d", </a:t>
            </a:r>
            <a:r>
              <a:rPr lang="en-US" b="1" dirty="0" err="1" smtClean="0"/>
              <a:t>prev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		}while(num&gt;next);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are the differences between </a:t>
            </a:r>
            <a:r>
              <a:rPr lang="en-US" b="1" dirty="0" smtClean="0">
                <a:solidFill>
                  <a:srgbClr val="FF0000"/>
                </a:solidFill>
              </a:rPr>
              <a:t>Break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r>
              <a:rPr lang="en-US" b="1" dirty="0" smtClean="0"/>
              <a:t>,</a:t>
            </a:r>
            <a:r>
              <a:rPr lang="en-US" b="1" dirty="0" smtClean="0">
                <a:solidFill>
                  <a:srgbClr val="FF0000"/>
                </a:solidFill>
              </a:rPr>
              <a:t> Return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Exit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break</a:t>
            </a:r>
            <a:r>
              <a:rPr lang="en-US" dirty="0" smtClean="0"/>
              <a:t> - The break statement is used to jump out of loop. After the break statement control passes to the immediate statement after the loop.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continue</a:t>
            </a:r>
            <a:r>
              <a:rPr lang="en-US" dirty="0" smtClean="0"/>
              <a:t> - Using continue we can go to the next iteration in loop.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return </a:t>
            </a:r>
            <a:r>
              <a:rPr lang="en-US" dirty="0" smtClean="0"/>
              <a:t>- Exits the function.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exit</a:t>
            </a:r>
            <a:r>
              <a:rPr lang="en-US" dirty="0" smtClean="0"/>
              <a:t> - It is used to exit the execution of program.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note: break and continue are </a:t>
            </a:r>
            <a:r>
              <a:rPr lang="en-US" i="1" dirty="0" smtClean="0">
                <a:solidFill>
                  <a:srgbClr val="FF0000"/>
                </a:solidFill>
              </a:rPr>
              <a:t>statements,</a:t>
            </a:r>
            <a:r>
              <a:rPr lang="en-US" dirty="0" smtClean="0">
                <a:solidFill>
                  <a:srgbClr val="FF0000"/>
                </a:solidFill>
              </a:rPr>
              <a:t> exit is </a:t>
            </a:r>
            <a:r>
              <a:rPr lang="en-US" i="1" dirty="0" smtClean="0">
                <a:solidFill>
                  <a:srgbClr val="FF0000"/>
                </a:solidFill>
              </a:rPr>
              <a:t>function.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i;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for(i=0;i&gt;0;i++)	</a:t>
            </a:r>
            <a:r>
              <a:rPr lang="en-US" b="1" dirty="0" smtClean="0">
                <a:solidFill>
                  <a:srgbClr val="FF0000"/>
                </a:solidFill>
              </a:rPr>
              <a:t>// change i=0 to 1……what happens???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printf</a:t>
            </a:r>
            <a:r>
              <a:rPr lang="en-US" b="1" dirty="0" smtClean="0"/>
              <a:t>("%d\n", i);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getch();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i;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		while(1)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printf</a:t>
            </a:r>
            <a:r>
              <a:rPr lang="en-US" b="1" dirty="0" smtClean="0"/>
              <a:t>("%d\n", i);</a:t>
            </a:r>
          </a:p>
          <a:p>
            <a:pPr>
              <a:buNone/>
            </a:pPr>
            <a:r>
              <a:rPr lang="en-US" b="1" dirty="0" smtClean="0"/>
              <a:t>			i++;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int i, j;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for(i=1; i&lt;=5; i++)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for(j=1; j&lt;=i; j++)</a:t>
            </a:r>
          </a:p>
          <a:p>
            <a:pPr>
              <a:buNone/>
            </a:pPr>
            <a:r>
              <a:rPr lang="en-US" b="1" dirty="0" smtClean="0"/>
              <a:t>			{</a:t>
            </a:r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b="1" dirty="0" err="1" smtClean="0"/>
              <a:t>printf</a:t>
            </a:r>
            <a:r>
              <a:rPr lang="en-US" b="1" dirty="0" smtClean="0"/>
              <a:t>("%d\t", i*j);</a:t>
            </a:r>
          </a:p>
          <a:p>
            <a:pPr>
              <a:buNone/>
            </a:pPr>
            <a:r>
              <a:rPr lang="en-US" b="1" dirty="0" smtClean="0"/>
              <a:t>			}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printf</a:t>
            </a:r>
            <a:r>
              <a:rPr lang="en-US" b="1" dirty="0" smtClean="0"/>
              <a:t>("\n");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2900" b="1" dirty="0" smtClean="0"/>
              <a:t>void main()</a:t>
            </a:r>
          </a:p>
          <a:p>
            <a:pPr>
              <a:buNone/>
            </a:pPr>
            <a:r>
              <a:rPr lang="en-US" sz="2900" b="1" dirty="0" smtClean="0"/>
              <a:t>{</a:t>
            </a:r>
          </a:p>
          <a:p>
            <a:pPr>
              <a:buNone/>
            </a:pPr>
            <a:r>
              <a:rPr lang="en-US" sz="2900" b="1" dirty="0" smtClean="0"/>
              <a:t>char c='x';</a:t>
            </a:r>
          </a:p>
          <a:p>
            <a:pPr>
              <a:buNone/>
            </a:pPr>
            <a:r>
              <a:rPr lang="en-US" sz="2900" b="1" dirty="0" smtClean="0"/>
              <a:t>		switch(c)</a:t>
            </a:r>
          </a:p>
          <a:p>
            <a:pPr>
              <a:buNone/>
            </a:pPr>
            <a:r>
              <a:rPr lang="en-US" sz="2900" b="1" dirty="0" smtClean="0"/>
              <a:t>		{</a:t>
            </a:r>
          </a:p>
          <a:p>
            <a:pPr>
              <a:buNone/>
            </a:pPr>
            <a:r>
              <a:rPr lang="en-US" sz="2900" b="1" dirty="0" smtClean="0"/>
              <a:t>		case 'v':</a:t>
            </a:r>
          </a:p>
          <a:p>
            <a:pPr>
              <a:buNone/>
            </a:pPr>
            <a:r>
              <a:rPr lang="en-US" sz="2900" b="1" dirty="0" smtClean="0"/>
              <a:t>			printf("\n I am in case v.");</a:t>
            </a:r>
          </a:p>
          <a:p>
            <a:pPr>
              <a:buNone/>
            </a:pPr>
            <a:r>
              <a:rPr lang="en-US" sz="2900" b="1" dirty="0" smtClean="0"/>
              <a:t>			break;</a:t>
            </a:r>
          </a:p>
          <a:p>
            <a:pPr>
              <a:buNone/>
            </a:pPr>
            <a:r>
              <a:rPr lang="en-US" sz="2900" b="1" dirty="0" smtClean="0"/>
              <a:t>		case 'c':</a:t>
            </a:r>
          </a:p>
          <a:p>
            <a:pPr>
              <a:buNone/>
            </a:pPr>
            <a:r>
              <a:rPr lang="en-US" sz="2900" b="1" dirty="0" smtClean="0"/>
              <a:t>			printf("\n I am in case c.");</a:t>
            </a:r>
          </a:p>
          <a:p>
            <a:pPr>
              <a:buNone/>
            </a:pPr>
            <a:r>
              <a:rPr lang="en-US" sz="2900" b="1" dirty="0" smtClean="0"/>
              <a:t>			break;</a:t>
            </a:r>
          </a:p>
          <a:p>
            <a:pPr>
              <a:buNone/>
            </a:pPr>
            <a:r>
              <a:rPr lang="en-US" sz="2900" b="1" dirty="0" smtClean="0"/>
              <a:t>		case 'x':</a:t>
            </a:r>
          </a:p>
          <a:p>
            <a:pPr>
              <a:buNone/>
            </a:pPr>
            <a:r>
              <a:rPr lang="en-US" sz="2900" b="1" dirty="0" smtClean="0"/>
              <a:t>			printf("\n I am in case x.");</a:t>
            </a:r>
          </a:p>
          <a:p>
            <a:pPr>
              <a:buNone/>
            </a:pPr>
            <a:r>
              <a:rPr lang="en-US" sz="2900" b="1" dirty="0" smtClean="0"/>
              <a:t>			break;</a:t>
            </a:r>
          </a:p>
          <a:p>
            <a:pPr>
              <a:buNone/>
            </a:pPr>
            <a:r>
              <a:rPr lang="en-US" sz="2900" b="1" dirty="0" smtClean="0"/>
              <a:t>		default:</a:t>
            </a:r>
          </a:p>
          <a:p>
            <a:pPr>
              <a:buNone/>
            </a:pPr>
            <a:r>
              <a:rPr lang="de-DE" sz="2900" b="1" dirty="0" smtClean="0"/>
              <a:t>			printf("\n I am in default.");</a:t>
            </a:r>
          </a:p>
          <a:p>
            <a:pPr>
              <a:buNone/>
            </a:pPr>
            <a:r>
              <a:rPr lang="en-US" sz="2900" b="1" dirty="0" smtClean="0"/>
              <a:t>		}</a:t>
            </a:r>
          </a:p>
          <a:p>
            <a:pPr>
              <a:buNone/>
            </a:pPr>
            <a:r>
              <a:rPr lang="en-US" sz="2900" b="1" dirty="0" err="1" smtClean="0"/>
              <a:t>getch</a:t>
            </a:r>
            <a:r>
              <a:rPr lang="en-US" sz="2900" b="1" dirty="0" smtClean="0"/>
              <a:t>();</a:t>
            </a:r>
          </a:p>
          <a:p>
            <a:pPr>
              <a:buNone/>
            </a:pPr>
            <a:r>
              <a:rPr lang="en-US" sz="2900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char c='x';</a:t>
            </a:r>
          </a:p>
          <a:p>
            <a:pPr>
              <a:buNone/>
            </a:pPr>
            <a:r>
              <a:rPr lang="en-US" b="1" dirty="0" smtClean="0"/>
              <a:t>		switch(c)</a:t>
            </a:r>
          </a:p>
          <a:p>
            <a:pPr>
              <a:buNone/>
            </a:pPr>
            <a:r>
              <a:rPr lang="en-US" b="1" dirty="0" smtClean="0"/>
              <a:t>		{</a:t>
            </a:r>
          </a:p>
          <a:p>
            <a:pPr>
              <a:buNone/>
            </a:pPr>
            <a:r>
              <a:rPr lang="en-US" b="1" dirty="0" smtClean="0"/>
              <a:t>		case 'v':</a:t>
            </a:r>
          </a:p>
          <a:p>
            <a:pPr>
              <a:buNone/>
            </a:pPr>
            <a:r>
              <a:rPr lang="en-US" b="1" dirty="0" smtClean="0"/>
              <a:t>			printf("\n I am in case v.");</a:t>
            </a:r>
          </a:p>
          <a:p>
            <a:pPr>
              <a:buNone/>
            </a:pPr>
            <a:r>
              <a:rPr lang="en-US" b="1" dirty="0" smtClean="0"/>
              <a:t>			break;</a:t>
            </a:r>
          </a:p>
          <a:p>
            <a:pPr>
              <a:buNone/>
            </a:pPr>
            <a:r>
              <a:rPr lang="en-US" b="1" dirty="0" smtClean="0"/>
              <a:t>		case 'c':</a:t>
            </a:r>
          </a:p>
          <a:p>
            <a:pPr>
              <a:buNone/>
            </a:pPr>
            <a:r>
              <a:rPr lang="en-US" b="1" dirty="0" smtClean="0"/>
              <a:t>			printf("\n I am in case c.");</a:t>
            </a:r>
          </a:p>
          <a:p>
            <a:pPr>
              <a:buNone/>
            </a:pPr>
            <a:r>
              <a:rPr lang="en-US" b="1" dirty="0" smtClean="0"/>
              <a:t>			break;</a:t>
            </a:r>
          </a:p>
          <a:p>
            <a:pPr>
              <a:buNone/>
            </a:pPr>
            <a:r>
              <a:rPr lang="en-US" b="1" dirty="0" smtClean="0"/>
              <a:t>		case 'a':</a:t>
            </a:r>
          </a:p>
          <a:p>
            <a:pPr>
              <a:buNone/>
            </a:pPr>
            <a:r>
              <a:rPr lang="en-US" b="1" dirty="0" smtClean="0"/>
              <a:t>			printf("\n I am in case a.");</a:t>
            </a:r>
          </a:p>
          <a:p>
            <a:pPr>
              <a:buNone/>
            </a:pPr>
            <a:r>
              <a:rPr lang="en-US" b="1" dirty="0" smtClean="0"/>
              <a:t>			break;</a:t>
            </a:r>
          </a:p>
          <a:p>
            <a:pPr>
              <a:buNone/>
            </a:pPr>
            <a:r>
              <a:rPr lang="en-US" b="1" dirty="0" smtClean="0"/>
              <a:t>		default:</a:t>
            </a:r>
          </a:p>
          <a:p>
            <a:pPr>
              <a:buNone/>
            </a:pPr>
            <a:r>
              <a:rPr lang="de-DE" b="1" dirty="0" smtClean="0"/>
              <a:t>			printf("\n I am in default.");</a:t>
            </a:r>
          </a:p>
          <a:p>
            <a:pPr>
              <a:buNone/>
            </a:pPr>
            <a:r>
              <a:rPr lang="en-US" b="1" dirty="0" smtClean="0"/>
              <a:t>		}</a:t>
            </a:r>
          </a:p>
          <a:p>
            <a:pPr>
              <a:buNone/>
            </a:pPr>
            <a:r>
              <a:rPr lang="en-US" b="1" dirty="0" smtClean="0"/>
              <a:t>	printf("\n Hey guys!!!Note this.");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smtClean="0"/>
              <a:t>}</a:t>
            </a: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void main()</a:t>
            </a:r>
          </a:p>
          <a:p>
            <a:pPr>
              <a:buNone/>
            </a:pPr>
            <a:r>
              <a:rPr lang="en-US" sz="1600" b="1" dirty="0" smtClean="0"/>
              <a:t>{</a:t>
            </a:r>
          </a:p>
          <a:p>
            <a:pPr>
              <a:buNone/>
            </a:pPr>
            <a:r>
              <a:rPr lang="en-US" sz="1600" b="1" dirty="0" smtClean="0"/>
              <a:t>char c='x';</a:t>
            </a:r>
          </a:p>
          <a:p>
            <a:pPr>
              <a:buNone/>
            </a:pPr>
            <a:r>
              <a:rPr lang="en-US" sz="1600" b="1" dirty="0" smtClean="0"/>
              <a:t>		switch(c)</a:t>
            </a:r>
          </a:p>
          <a:p>
            <a:pPr>
              <a:buNone/>
            </a:pPr>
            <a:r>
              <a:rPr lang="en-US" sz="1600" b="1" dirty="0" smtClean="0"/>
              <a:t>		{</a:t>
            </a:r>
          </a:p>
          <a:p>
            <a:pPr>
              <a:buNone/>
            </a:pPr>
            <a:r>
              <a:rPr lang="en-US" sz="1600" b="1" dirty="0" smtClean="0"/>
              <a:t>		case 'v':</a:t>
            </a:r>
          </a:p>
          <a:p>
            <a:pPr>
              <a:buNone/>
            </a:pPr>
            <a:r>
              <a:rPr lang="en-US" sz="1600" b="1" dirty="0" smtClean="0"/>
              <a:t>			printf("\n I am in case v.");</a:t>
            </a:r>
          </a:p>
          <a:p>
            <a:pPr>
              <a:buNone/>
            </a:pPr>
            <a:r>
              <a:rPr lang="en-US" sz="1600" b="1" dirty="0" smtClean="0"/>
              <a:t>			break;</a:t>
            </a:r>
          </a:p>
          <a:p>
            <a:pPr>
              <a:buNone/>
            </a:pPr>
            <a:r>
              <a:rPr lang="en-US" sz="1600" b="1" dirty="0" smtClean="0"/>
              <a:t>		case 'c':</a:t>
            </a:r>
          </a:p>
          <a:p>
            <a:pPr>
              <a:buNone/>
            </a:pPr>
            <a:r>
              <a:rPr lang="en-US" sz="1600" b="1" dirty="0" smtClean="0"/>
              <a:t>			printf("\n I am in case c.");</a:t>
            </a:r>
          </a:p>
          <a:p>
            <a:pPr>
              <a:buNone/>
            </a:pPr>
            <a:r>
              <a:rPr lang="en-US" sz="1600" b="1" dirty="0" smtClean="0"/>
              <a:t>			break;</a:t>
            </a:r>
          </a:p>
          <a:p>
            <a:pPr>
              <a:buNone/>
            </a:pPr>
            <a:r>
              <a:rPr lang="en-US" sz="1600" b="1" dirty="0" smtClean="0"/>
              <a:t>		case 'a':</a:t>
            </a:r>
          </a:p>
          <a:p>
            <a:pPr>
              <a:buNone/>
            </a:pPr>
            <a:r>
              <a:rPr lang="en-US" sz="1600" b="1" dirty="0" smtClean="0"/>
              <a:t>			printf("\n I am in case x.");</a:t>
            </a:r>
          </a:p>
          <a:p>
            <a:pPr>
              <a:buNone/>
            </a:pPr>
            <a:r>
              <a:rPr lang="en-US" sz="1600" b="1" dirty="0" smtClean="0"/>
              <a:t>			break;</a:t>
            </a:r>
          </a:p>
          <a:p>
            <a:pPr>
              <a:buNone/>
            </a:pPr>
            <a:r>
              <a:rPr lang="en-US" sz="1600" b="1" dirty="0" smtClean="0"/>
              <a:t>		}</a:t>
            </a:r>
          </a:p>
          <a:p>
            <a:pPr>
              <a:buNone/>
            </a:pPr>
            <a:r>
              <a:rPr lang="en-US" sz="1600" b="1" dirty="0" smtClean="0"/>
              <a:t>	printf("\n Hey guys!!!Note this.");</a:t>
            </a:r>
          </a:p>
          <a:p>
            <a:pPr>
              <a:buNone/>
            </a:pPr>
            <a:r>
              <a:rPr lang="en-US" sz="1600" b="1" dirty="0" err="1" smtClean="0"/>
              <a:t>getch</a:t>
            </a:r>
            <a:r>
              <a:rPr lang="en-US" sz="1600" b="1" dirty="0" smtClean="0"/>
              <a:t>();</a:t>
            </a:r>
          </a:p>
          <a:p>
            <a:pPr>
              <a:buNone/>
            </a:pPr>
            <a:r>
              <a:rPr lang="en-US" sz="1600" b="1" dirty="0" smtClean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What will be the output???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void main()</a:t>
            </a:r>
          </a:p>
          <a:p>
            <a:pPr>
              <a:buNone/>
            </a:pPr>
            <a:r>
              <a:rPr lang="en-US" sz="1400" b="1" dirty="0" smtClean="0"/>
              <a:t>{</a:t>
            </a:r>
          </a:p>
          <a:p>
            <a:pPr>
              <a:buNone/>
            </a:pPr>
            <a:r>
              <a:rPr lang="en-US" sz="1400" b="1" dirty="0" smtClean="0"/>
              <a:t>float a=2.5;</a:t>
            </a:r>
          </a:p>
          <a:p>
            <a:pPr>
              <a:buNone/>
            </a:pPr>
            <a:r>
              <a:rPr lang="en-US" sz="1400" b="1" dirty="0" smtClean="0"/>
              <a:t>		switch(a)</a:t>
            </a:r>
          </a:p>
          <a:p>
            <a:pPr>
              <a:buNone/>
            </a:pPr>
            <a:r>
              <a:rPr lang="en-US" sz="1400" b="1" dirty="0" smtClean="0"/>
              <a:t>		{</a:t>
            </a:r>
          </a:p>
          <a:p>
            <a:pPr>
              <a:buNone/>
            </a:pPr>
            <a:r>
              <a:rPr lang="en-US" sz="1400" b="1" dirty="0" smtClean="0"/>
              <a:t>		case 0.5:</a:t>
            </a:r>
          </a:p>
          <a:p>
            <a:pPr>
              <a:buNone/>
            </a:pPr>
            <a:r>
              <a:rPr lang="en-US" sz="1400" b="1" dirty="0" smtClean="0"/>
              <a:t>			printf("\n The art of C.");</a:t>
            </a:r>
          </a:p>
          <a:p>
            <a:pPr>
              <a:buNone/>
            </a:pPr>
            <a:r>
              <a:rPr lang="en-US" sz="1400" b="1" dirty="0" smtClean="0"/>
              <a:t>			break;</a:t>
            </a:r>
          </a:p>
          <a:p>
            <a:pPr>
              <a:buNone/>
            </a:pPr>
            <a:r>
              <a:rPr lang="en-US" sz="1400" b="1" dirty="0" smtClean="0"/>
              <a:t>		case 1.5:</a:t>
            </a:r>
          </a:p>
          <a:p>
            <a:pPr>
              <a:buNone/>
            </a:pPr>
            <a:r>
              <a:rPr lang="en-US" sz="1400" b="1" dirty="0" smtClean="0"/>
              <a:t>			printf("\n The spirit of C.");</a:t>
            </a:r>
          </a:p>
          <a:p>
            <a:pPr>
              <a:buNone/>
            </a:pPr>
            <a:r>
              <a:rPr lang="en-US" sz="1400" b="1" dirty="0" smtClean="0"/>
              <a:t>			break;</a:t>
            </a:r>
          </a:p>
          <a:p>
            <a:pPr>
              <a:buNone/>
            </a:pPr>
            <a:r>
              <a:rPr lang="en-US" sz="1400" b="1" dirty="0" smtClean="0"/>
              <a:t>		case 2.5:</a:t>
            </a:r>
          </a:p>
          <a:p>
            <a:pPr>
              <a:buNone/>
            </a:pPr>
            <a:r>
              <a:rPr lang="en-US" sz="1400" b="1" dirty="0" smtClean="0"/>
              <a:t>			printf("\n See through C.");</a:t>
            </a:r>
          </a:p>
          <a:p>
            <a:pPr>
              <a:buNone/>
            </a:pPr>
            <a:r>
              <a:rPr lang="en-US" sz="1400" b="1" dirty="0" smtClean="0"/>
              <a:t>			break;</a:t>
            </a:r>
          </a:p>
          <a:p>
            <a:pPr>
              <a:buNone/>
            </a:pPr>
            <a:r>
              <a:rPr lang="en-US" sz="1400" b="1" dirty="0" smtClean="0"/>
              <a:t>		}</a:t>
            </a:r>
          </a:p>
          <a:p>
            <a:pPr>
              <a:buNone/>
            </a:pPr>
            <a:r>
              <a:rPr lang="en-US" sz="1400" b="1" dirty="0" smtClean="0"/>
              <a:t>printf("\n What do you suggest???");</a:t>
            </a:r>
          </a:p>
          <a:p>
            <a:pPr>
              <a:buNone/>
            </a:pPr>
            <a:r>
              <a:rPr lang="en-US" sz="1400" b="1" dirty="0" smtClean="0"/>
              <a:t>}</a:t>
            </a:r>
          </a:p>
          <a:p>
            <a:pPr>
              <a:buNone/>
            </a:pPr>
            <a:endParaRPr lang="en-US" sz="1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The following is a segment of a program: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= 1;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y = 1;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if(n &gt; 0)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x = x + 1;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y = y - 1;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(“%d  %d”, x, y);</a:t>
            </a: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will be the values of x and y if n assumes a value of</a:t>
            </a:r>
          </a:p>
          <a:p>
            <a:pPr marL="457200" indent="-45720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(a) 1  </a:t>
            </a:r>
          </a:p>
          <a:p>
            <a:pPr marL="457200" indent="-45720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(b) 0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52447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num;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a number to be tested:");</a:t>
            </a:r>
          </a:p>
          <a:p>
            <a:pPr>
              <a:buNone/>
            </a:pPr>
            <a:r>
              <a:rPr lang="en-US" dirty="0" err="1" smtClean="0"/>
              <a:t>scanf</a:t>
            </a:r>
            <a:r>
              <a:rPr lang="en-US" dirty="0" smtClean="0"/>
              <a:t>("%d", &amp;num);</a:t>
            </a:r>
          </a:p>
          <a:p>
            <a:pPr>
              <a:buNone/>
            </a:pPr>
            <a:r>
              <a:rPr lang="en-US" dirty="0" smtClean="0"/>
              <a:t>	if(num &lt; 0)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("\</a:t>
            </a:r>
            <a:r>
              <a:rPr lang="en-US" dirty="0" err="1" smtClean="0"/>
              <a:t>nThe</a:t>
            </a:r>
            <a:r>
              <a:rPr lang="en-US" dirty="0" smtClean="0"/>
              <a:t> number is negative");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printf("\n Don't use FACEBOOK while studying.");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happens??????</a:t>
            </a:r>
          </a:p>
          <a:p>
            <a:pPr>
              <a:buNone/>
            </a:pPr>
            <a:r>
              <a:rPr lang="en-US" sz="2000" b="1" dirty="0" smtClean="0"/>
              <a:t>void main()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float i;</a:t>
            </a:r>
          </a:p>
          <a:p>
            <a:pPr>
              <a:buNone/>
            </a:pPr>
            <a:r>
              <a:rPr lang="en-US" sz="2000" b="1" dirty="0" err="1" smtClean="0"/>
              <a:t>clrscr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r>
              <a:rPr lang="en-US" sz="2000" b="1" dirty="0" smtClean="0"/>
              <a:t>for(i=0; i&lt;1; i=i+0.1)</a:t>
            </a:r>
          </a:p>
          <a:p>
            <a:pPr>
              <a:buNone/>
            </a:pPr>
            <a:r>
              <a:rPr lang="en-US" sz="2000" b="1" smtClean="0"/>
              <a:t>	printf</a:t>
            </a:r>
            <a:r>
              <a:rPr lang="en-US" sz="2000" b="1" dirty="0" smtClean="0"/>
              <a:t>("\n Testing </a:t>
            </a:r>
            <a:r>
              <a:rPr lang="en-US" sz="2000" b="1" i="1" dirty="0" smtClean="0"/>
              <a:t>for</a:t>
            </a:r>
            <a:r>
              <a:rPr lang="en-US" sz="2000" b="1" dirty="0" smtClean="0"/>
              <a:t> loop.");</a:t>
            </a:r>
          </a:p>
          <a:p>
            <a:pPr>
              <a:buNone/>
            </a:pPr>
            <a:r>
              <a:rPr lang="en-US" sz="2000" b="1" dirty="0" err="1" smtClean="0"/>
              <a:t>getch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52447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happens??????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/>
              <a:t>void main()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int i;</a:t>
            </a:r>
          </a:p>
          <a:p>
            <a:pPr>
              <a:buNone/>
            </a:pPr>
            <a:r>
              <a:rPr lang="en-US" sz="2000" b="1" dirty="0" err="1" smtClean="0"/>
              <a:t>clrscr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r>
              <a:rPr lang="en-US" sz="2000" b="1" dirty="0" smtClean="0"/>
              <a:t>	for(i=0; i&lt;1; i++)</a:t>
            </a:r>
          </a:p>
          <a:p>
            <a:pPr>
              <a:buNone/>
            </a:pPr>
            <a:r>
              <a:rPr lang="en-US" sz="2000" b="1" dirty="0" smtClean="0"/>
              <a:t>		{</a:t>
            </a:r>
          </a:p>
          <a:p>
            <a:pPr>
              <a:buNone/>
            </a:pPr>
            <a:r>
              <a:rPr lang="en-US" sz="2000" b="1" dirty="0" smtClean="0"/>
              <a:t>		printf("\n Oh my god!!!");</a:t>
            </a:r>
          </a:p>
          <a:p>
            <a:pPr>
              <a:buNone/>
            </a:pPr>
            <a:r>
              <a:rPr lang="en-US" sz="2000" b="1" dirty="0" smtClean="0"/>
              <a:t>		i--;</a:t>
            </a:r>
          </a:p>
          <a:p>
            <a:pPr>
              <a:buNone/>
            </a:pPr>
            <a:r>
              <a:rPr lang="en-US" sz="2000" b="1" dirty="0" smtClean="0"/>
              <a:t>		}</a:t>
            </a:r>
          </a:p>
          <a:p>
            <a:pPr>
              <a:buNone/>
            </a:pPr>
            <a:r>
              <a:rPr lang="en-US" sz="2000" b="1" dirty="0" err="1" smtClean="0"/>
              <a:t>getch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52447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happens when you enter 2 (Use F7 to trace)??????</a:t>
            </a:r>
          </a:p>
          <a:p>
            <a:pPr>
              <a:buNone/>
            </a:pPr>
            <a:r>
              <a:rPr lang="en-US" sz="2000" b="1" dirty="0" smtClean="0"/>
              <a:t>void main()</a:t>
            </a:r>
          </a:p>
          <a:p>
            <a:pPr>
              <a:buNone/>
            </a:pPr>
            <a:r>
              <a:rPr lang="en-US" sz="2000" b="1" dirty="0" smtClean="0"/>
              <a:t>{</a:t>
            </a:r>
          </a:p>
          <a:p>
            <a:pPr>
              <a:buNone/>
            </a:pPr>
            <a:r>
              <a:rPr lang="en-US" sz="2000" b="1" dirty="0" smtClean="0"/>
              <a:t>int x;</a:t>
            </a:r>
          </a:p>
          <a:p>
            <a:pPr>
              <a:buNone/>
            </a:pPr>
            <a:r>
              <a:rPr lang="en-US" sz="2000" b="1" dirty="0" err="1" smtClean="0"/>
              <a:t>clrscr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r>
              <a:rPr lang="en-US" sz="2000" b="1" dirty="0" err="1" smtClean="0"/>
              <a:t>printf</a:t>
            </a:r>
            <a:r>
              <a:rPr lang="en-US" sz="2000" b="1" dirty="0" smtClean="0"/>
              <a:t>("Enter 1 to display something or 2 to exit:\t");</a:t>
            </a:r>
          </a:p>
          <a:p>
            <a:pPr>
              <a:buNone/>
            </a:pPr>
            <a:r>
              <a:rPr lang="en-US" sz="2000" b="1" dirty="0" err="1" smtClean="0"/>
              <a:t>scanf</a:t>
            </a:r>
            <a:r>
              <a:rPr lang="en-US" sz="2000" b="1" dirty="0" smtClean="0"/>
              <a:t>("%d", &amp;x);</a:t>
            </a:r>
          </a:p>
          <a:p>
            <a:pPr>
              <a:buNone/>
            </a:pPr>
            <a:r>
              <a:rPr lang="en-US" sz="2000" b="1" dirty="0" smtClean="0"/>
              <a:t>	if(x==1)</a:t>
            </a:r>
          </a:p>
          <a:p>
            <a:pPr>
              <a:buNone/>
            </a:pPr>
            <a:r>
              <a:rPr lang="en-US" sz="2000" b="1" dirty="0" smtClean="0"/>
              <a:t>		printf("\n Learning C");</a:t>
            </a:r>
          </a:p>
          <a:p>
            <a:pPr>
              <a:buNone/>
            </a:pPr>
            <a:r>
              <a:rPr lang="en-US" sz="2000" b="1" dirty="0" smtClean="0"/>
              <a:t>	else if(x==2)</a:t>
            </a:r>
          </a:p>
          <a:p>
            <a:pPr>
              <a:buNone/>
            </a:pPr>
            <a:r>
              <a:rPr lang="en-US" sz="2000" b="1" dirty="0" smtClean="0"/>
              <a:t>		exit();</a:t>
            </a:r>
          </a:p>
          <a:p>
            <a:pPr>
              <a:buNone/>
            </a:pPr>
            <a:r>
              <a:rPr lang="en-US" sz="2000" b="1" dirty="0" smtClean="0"/>
              <a:t>	else</a:t>
            </a:r>
          </a:p>
          <a:p>
            <a:pPr>
              <a:buNone/>
            </a:pPr>
            <a:r>
              <a:rPr lang="en-US" sz="2000" b="1" dirty="0" smtClean="0"/>
              <a:t>		</a:t>
            </a:r>
            <a:r>
              <a:rPr lang="en-US" sz="2000" b="1" dirty="0" err="1" smtClean="0"/>
              <a:t>printf</a:t>
            </a:r>
            <a:r>
              <a:rPr lang="en-US" sz="2000" b="1" dirty="0" smtClean="0"/>
              <a:t>("Enter either 1 or 2");</a:t>
            </a:r>
          </a:p>
          <a:p>
            <a:pPr>
              <a:buNone/>
            </a:pPr>
            <a:r>
              <a:rPr lang="en-US" sz="2000" b="1" dirty="0" err="1" smtClean="0"/>
              <a:t>getch</a:t>
            </a:r>
            <a:r>
              <a:rPr lang="en-US" sz="2000" b="1" dirty="0" smtClean="0"/>
              <a:t>();</a:t>
            </a:r>
          </a:p>
          <a:p>
            <a:pPr>
              <a:buNone/>
            </a:pPr>
            <a:r>
              <a:rPr lang="en-US" sz="2000" b="1" dirty="0" smtClean="0"/>
              <a:t>}</a:t>
            </a:r>
          </a:p>
          <a:p>
            <a:pPr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7620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happens to the value of a and b?????</a:t>
            </a:r>
          </a:p>
          <a:p>
            <a:pPr>
              <a:buNone/>
            </a:pPr>
            <a:r>
              <a:rPr lang="en-US" sz="2400" b="1" dirty="0" smtClean="0"/>
              <a:t>void main()</a:t>
            </a:r>
          </a:p>
          <a:p>
            <a:pPr>
              <a:buNone/>
            </a:pPr>
            <a:r>
              <a:rPr lang="en-US" sz="2400" b="1" dirty="0" smtClean="0"/>
              <a:t>{</a:t>
            </a:r>
          </a:p>
          <a:p>
            <a:pPr>
              <a:buNone/>
            </a:pPr>
            <a:r>
              <a:rPr lang="en-US" sz="2400" b="1" dirty="0" smtClean="0"/>
              <a:t>int a=10,b;</a:t>
            </a:r>
          </a:p>
          <a:p>
            <a:pPr>
              <a:buNone/>
            </a:pPr>
            <a:r>
              <a:rPr lang="en-US" sz="2400" b="1" dirty="0" err="1" smtClean="0"/>
              <a:t>clrscr</a:t>
            </a:r>
            <a:r>
              <a:rPr lang="en-US" sz="2400" b="1" dirty="0" smtClean="0"/>
              <a:t>();</a:t>
            </a:r>
          </a:p>
          <a:p>
            <a:pPr>
              <a:buNone/>
            </a:pPr>
            <a:r>
              <a:rPr lang="en-US" sz="2400" b="1" dirty="0" smtClean="0"/>
              <a:t>for(b=1;b&lt;=10;b++);	  //semicolon in for loop implies </a:t>
            </a:r>
            <a:r>
              <a:rPr lang="en-US" sz="2400" b="1" dirty="0" smtClean="0">
                <a:solidFill>
                  <a:srgbClr val="FF0000"/>
                </a:solidFill>
              </a:rPr>
              <a:t>wait</a:t>
            </a:r>
          </a:p>
          <a:p>
            <a:pPr>
              <a:buNone/>
            </a:pPr>
            <a:r>
              <a:rPr lang="en-US" sz="2400" b="1" dirty="0" smtClean="0"/>
              <a:t>	{</a:t>
            </a:r>
          </a:p>
          <a:p>
            <a:pPr>
              <a:buNone/>
            </a:pPr>
            <a:r>
              <a:rPr lang="en-US" sz="2400" b="1" dirty="0" smtClean="0"/>
              <a:t>	a++;</a:t>
            </a:r>
          </a:p>
          <a:p>
            <a:pPr>
              <a:buNone/>
            </a:pPr>
            <a:r>
              <a:rPr lang="en-US" sz="2400" b="1" dirty="0" smtClean="0"/>
              <a:t>	}</a:t>
            </a:r>
          </a:p>
          <a:p>
            <a:pPr>
              <a:buNone/>
            </a:pPr>
            <a:r>
              <a:rPr lang="pt-BR" sz="2400" b="1" dirty="0" smtClean="0"/>
              <a:t>printf("\na=%d\tb=%d", a, b);</a:t>
            </a:r>
          </a:p>
          <a:p>
            <a:pPr>
              <a:buNone/>
            </a:pPr>
            <a:r>
              <a:rPr lang="en-US" sz="2400" b="1" dirty="0" err="1" smtClean="0"/>
              <a:t>getch</a:t>
            </a:r>
            <a:r>
              <a:rPr lang="en-US" sz="2400" b="1" dirty="0" smtClean="0"/>
              <a:t>();</a:t>
            </a:r>
          </a:p>
          <a:p>
            <a:pPr>
              <a:buNone/>
            </a:pPr>
            <a:r>
              <a:rPr lang="en-US" sz="2400" b="1" dirty="0" smtClean="0"/>
              <a:t>}</a:t>
            </a:r>
          </a:p>
          <a:p>
            <a:pPr algn="just">
              <a:buNone/>
            </a:pP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24200" y="76200"/>
            <a:ext cx="228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unsigned char c;</a:t>
            </a:r>
          </a:p>
          <a:p>
            <a:pPr>
              <a:buNone/>
            </a:pPr>
            <a:r>
              <a:rPr lang="en-US" dirty="0" smtClean="0"/>
              <a:t>clrscr();</a:t>
            </a:r>
          </a:p>
          <a:p>
            <a:pPr>
              <a:buNone/>
            </a:pPr>
            <a:r>
              <a:rPr lang="en-US" dirty="0" smtClean="0"/>
              <a:t>c='\0';</a:t>
            </a:r>
          </a:p>
          <a:p>
            <a:pPr>
              <a:buNone/>
            </a:pPr>
            <a:r>
              <a:rPr lang="en-US" dirty="0" smtClean="0"/>
              <a:t>printf</a:t>
            </a:r>
            <a:r>
              <a:rPr lang="en-US" smtClean="0"/>
              <a:t>("\n The </a:t>
            </a:r>
            <a:r>
              <a:rPr lang="en-US" dirty="0" smtClean="0"/>
              <a:t>ASCII value of %c is %d", c, c);</a:t>
            </a:r>
          </a:p>
          <a:p>
            <a:pPr>
              <a:buNone/>
            </a:pPr>
            <a:r>
              <a:rPr lang="en-US" dirty="0" smtClean="0"/>
              <a:t>while(c!=255)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c++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printf("\n The ASCII value of %c is %d", c, c);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getch();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74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Write a program to display data in following format and to show their sum.</a:t>
            </a:r>
          </a:p>
          <a:p>
            <a:pPr algn="just">
              <a:buNone/>
            </a:pPr>
            <a:r>
              <a:rPr lang="en-US" dirty="0" smtClean="0"/>
              <a:t>		1</a:t>
            </a:r>
          </a:p>
          <a:p>
            <a:pPr algn="just">
              <a:buNone/>
            </a:pPr>
            <a:r>
              <a:rPr lang="en-US" dirty="0" smtClean="0"/>
              <a:t>		11	21</a:t>
            </a:r>
          </a:p>
          <a:p>
            <a:pPr algn="just">
              <a:buNone/>
            </a:pPr>
            <a:r>
              <a:rPr lang="en-US" dirty="0" smtClean="0"/>
              <a:t>		31	41	51</a:t>
            </a:r>
          </a:p>
          <a:p>
            <a:pPr algn="just">
              <a:buNone/>
            </a:pPr>
            <a:r>
              <a:rPr lang="en-US" smtClean="0"/>
              <a:t>		61	71	81	91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75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void main()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 i, j=1,k;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 sum=0;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clrscr();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for(i=1;i&lt;=4;i++)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for(k=1;k&lt;=i; j=j+10,k++)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  printf("%d\t", j);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 printf("\n");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for(i=1;i&lt;100;i=i+10)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{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sum=sum + i;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printf("\n Sum=%d",sum);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getch();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following code will shut down your computer running Windows 7  in 1 minute.</a:t>
            </a:r>
          </a:p>
          <a:p>
            <a:pPr algn="just"/>
            <a:r>
              <a:rPr lang="en-US" dirty="0" smtClean="0"/>
              <a:t>Just compile the code and run its EXE file.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void main()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char </a:t>
            </a:r>
            <a:r>
              <a:rPr lang="en-US" b="1" dirty="0" err="1" smtClean="0"/>
              <a:t>ch</a:t>
            </a:r>
            <a:r>
              <a:rPr lang="en-US" b="1" dirty="0" smtClean="0"/>
              <a:t>;</a:t>
            </a:r>
          </a:p>
          <a:p>
            <a:pPr>
              <a:buNone/>
            </a:pPr>
            <a:r>
              <a:rPr lang="en-US" b="1" dirty="0" smtClean="0"/>
              <a:t>clrscr();</a:t>
            </a:r>
          </a:p>
          <a:p>
            <a:pPr>
              <a:buNone/>
            </a:pPr>
            <a:r>
              <a:rPr lang="en-US" b="1" dirty="0" smtClean="0"/>
              <a:t>printf("Do you want to shutdown your computer right now(y/n)");</a:t>
            </a:r>
          </a:p>
          <a:p>
            <a:pPr>
              <a:buNone/>
            </a:pPr>
            <a:r>
              <a:rPr lang="en-US" b="1" dirty="0" smtClean="0"/>
              <a:t>scanf("%c", &amp;</a:t>
            </a:r>
            <a:r>
              <a:rPr lang="en-US" b="1" dirty="0" err="1" smtClean="0"/>
              <a:t>ch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smtClean="0"/>
              <a:t>if(</a:t>
            </a:r>
            <a:r>
              <a:rPr lang="en-US" b="1" dirty="0" err="1" smtClean="0"/>
              <a:t>ch</a:t>
            </a:r>
            <a:r>
              <a:rPr lang="en-US" b="1" dirty="0" smtClean="0"/>
              <a:t>=='y'||</a:t>
            </a:r>
            <a:r>
              <a:rPr lang="en-US" b="1" dirty="0" err="1" smtClean="0"/>
              <a:t>ch</a:t>
            </a:r>
            <a:r>
              <a:rPr lang="en-US" b="1" dirty="0" smtClean="0"/>
              <a:t>=='Y')</a:t>
            </a:r>
          </a:p>
          <a:p>
            <a:pPr>
              <a:buNone/>
            </a:pPr>
            <a:r>
              <a:rPr lang="en-US" b="1" dirty="0" smtClean="0"/>
              <a:t>system("C:\\WINDOWS\\System32\\shutdown /s");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i="1" dirty="0" smtClean="0"/>
              <a:t>if…else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i="1" dirty="0" smtClean="0"/>
              <a:t>if…else</a:t>
            </a:r>
            <a:r>
              <a:rPr lang="en-US" dirty="0" smtClean="0"/>
              <a:t> statement is an extension of the simple </a:t>
            </a:r>
            <a:r>
              <a:rPr lang="en-US" i="1" dirty="0" smtClean="0"/>
              <a:t>if</a:t>
            </a:r>
            <a:r>
              <a:rPr lang="en-US" dirty="0" smtClean="0"/>
              <a:t> statement. </a:t>
            </a:r>
          </a:p>
          <a:p>
            <a:pPr algn="just"/>
            <a:r>
              <a:rPr lang="en-US" dirty="0" smtClean="0"/>
              <a:t>It is used when there are two possible actions- one when a condition is true, and the other when the condition is false.</a:t>
            </a:r>
          </a:p>
          <a:p>
            <a:pPr algn="just"/>
            <a:r>
              <a:rPr lang="en-US" dirty="0" smtClean="0"/>
              <a:t>The general form is:</a:t>
            </a:r>
          </a:p>
          <a:p>
            <a:pPr algn="just">
              <a:buNone/>
            </a:pPr>
            <a:r>
              <a:rPr lang="en-US" dirty="0" smtClean="0"/>
              <a:t>		if(test expression is True)</a:t>
            </a:r>
          </a:p>
          <a:p>
            <a:pPr algn="just">
              <a:buNone/>
            </a:pPr>
            <a:r>
              <a:rPr lang="en-US" dirty="0" smtClean="0"/>
              <a:t>		{</a:t>
            </a:r>
          </a:p>
          <a:p>
            <a:pPr algn="just">
              <a:buNone/>
            </a:pPr>
            <a:r>
              <a:rPr lang="en-US" dirty="0" smtClean="0"/>
              <a:t>			true-block statement(s);</a:t>
            </a:r>
          </a:p>
          <a:p>
            <a:pPr algn="just">
              <a:buNone/>
            </a:pPr>
            <a:r>
              <a:rPr lang="en-US" dirty="0" smtClean="0"/>
              <a:t>		} </a:t>
            </a:r>
          </a:p>
          <a:p>
            <a:pPr algn="just">
              <a:buNone/>
            </a:pPr>
            <a:r>
              <a:rPr lang="en-US" dirty="0" smtClean="0"/>
              <a:t>		else</a:t>
            </a:r>
          </a:p>
          <a:p>
            <a:pPr algn="just">
              <a:buNone/>
            </a:pPr>
            <a:r>
              <a:rPr lang="en-US" dirty="0" smtClean="0"/>
              <a:t>		{</a:t>
            </a:r>
          </a:p>
          <a:p>
            <a:pPr algn="just">
              <a:buNone/>
            </a:pPr>
            <a:r>
              <a:rPr lang="en-US" dirty="0" smtClean="0"/>
              <a:t>			false-block statement(s);</a:t>
            </a:r>
          </a:p>
          <a:p>
            <a:pPr algn="just">
              <a:buNone/>
            </a:pPr>
            <a:r>
              <a:rPr lang="en-US" dirty="0" smtClean="0"/>
              <a:t>		}</a:t>
            </a:r>
          </a:p>
          <a:p>
            <a:pPr algn="just">
              <a:buNone/>
            </a:pPr>
            <a:r>
              <a:rPr lang="en-US" dirty="0" smtClean="0"/>
              <a:t>		statement-x;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int num, </a:t>
            </a:r>
            <a:r>
              <a:rPr lang="en-US" dirty="0" err="1" smtClean="0"/>
              <a:t>rem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("Enter a number:");</a:t>
            </a:r>
          </a:p>
          <a:p>
            <a:pPr>
              <a:buNone/>
            </a:pPr>
            <a:r>
              <a:rPr lang="en-US" dirty="0" smtClean="0"/>
              <a:t>scanf("%d", &amp;num);</a:t>
            </a:r>
          </a:p>
          <a:p>
            <a:pPr>
              <a:buNone/>
            </a:pPr>
            <a:r>
              <a:rPr lang="en-US" dirty="0" err="1" smtClean="0"/>
              <a:t>rem</a:t>
            </a:r>
            <a:r>
              <a:rPr lang="en-US" dirty="0" smtClean="0"/>
              <a:t> = num%2;</a:t>
            </a:r>
          </a:p>
          <a:p>
            <a:pPr>
              <a:buNone/>
            </a:pPr>
            <a:r>
              <a:rPr lang="en-US" dirty="0" smtClean="0"/>
              <a:t>	if(</a:t>
            </a:r>
            <a:r>
              <a:rPr lang="en-US" dirty="0" err="1" smtClean="0"/>
              <a:t>rem</a:t>
            </a:r>
            <a:r>
              <a:rPr lang="en-US" dirty="0" smtClean="0"/>
              <a:t> == 0)</a:t>
            </a:r>
          </a:p>
          <a:p>
            <a:pPr>
              <a:buNone/>
            </a:pPr>
            <a:r>
              <a:rPr lang="en-US" dirty="0" smtClean="0"/>
              <a:t>		{</a:t>
            </a:r>
          </a:p>
          <a:p>
            <a:pPr>
              <a:buNone/>
            </a:pPr>
            <a:r>
              <a:rPr lang="en-US" dirty="0" smtClean="0"/>
              <a:t>		printf("\n The number is even.");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	else</a:t>
            </a:r>
          </a:p>
          <a:p>
            <a:pPr>
              <a:buNone/>
            </a:pPr>
            <a:r>
              <a:rPr lang="en-US" dirty="0" smtClean="0"/>
              <a:t>		{</a:t>
            </a:r>
          </a:p>
          <a:p>
            <a:pPr>
              <a:buNone/>
            </a:pPr>
            <a:r>
              <a:rPr lang="en-US" dirty="0" smtClean="0"/>
              <a:t>		printf("\n The number is odd");</a:t>
            </a:r>
          </a:p>
          <a:p>
            <a:pPr>
              <a:buNone/>
            </a:pPr>
            <a:r>
              <a:rPr lang="en-US" dirty="0" smtClean="0"/>
              <a:t>		}</a:t>
            </a:r>
          </a:p>
          <a:p>
            <a:pPr>
              <a:buNone/>
            </a:pPr>
            <a:r>
              <a:rPr lang="en-US" dirty="0" smtClean="0"/>
              <a:t>printf("\n Don't use MOBILE while studying.");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1828</TotalTime>
  <Words>3053</Words>
  <Application>Microsoft Office PowerPoint</Application>
  <PresentationFormat>On-screen Show (4:3)</PresentationFormat>
  <Paragraphs>1104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Flow</vt:lpstr>
      <vt:lpstr>Statements</vt:lpstr>
      <vt:lpstr>Expression Statements</vt:lpstr>
      <vt:lpstr>Compound Statements</vt:lpstr>
      <vt:lpstr>Compound Statements…</vt:lpstr>
      <vt:lpstr>Control Statements</vt:lpstr>
      <vt:lpstr>Decision Making Statements</vt:lpstr>
      <vt:lpstr>Slide 7</vt:lpstr>
      <vt:lpstr>if…else Statement</vt:lpstr>
      <vt:lpstr>Slide 9</vt:lpstr>
      <vt:lpstr>Slide 10</vt:lpstr>
      <vt:lpstr>Slide 11</vt:lpstr>
      <vt:lpstr>Class Work</vt:lpstr>
      <vt:lpstr>else if statement</vt:lpstr>
      <vt:lpstr>Slide 14</vt:lpstr>
      <vt:lpstr>else if statement…</vt:lpstr>
      <vt:lpstr>Slide 16</vt:lpstr>
      <vt:lpstr>Slide 17</vt:lpstr>
      <vt:lpstr>Nested if…else Statement</vt:lpstr>
      <vt:lpstr>Slide 19</vt:lpstr>
      <vt:lpstr>Slide 20</vt:lpstr>
      <vt:lpstr>Slide 21</vt:lpstr>
      <vt:lpstr>Slide 22</vt:lpstr>
      <vt:lpstr>Slide 23</vt:lpstr>
      <vt:lpstr>Slide 24</vt:lpstr>
      <vt:lpstr>Loop or Iteration or Repeating Construct</vt:lpstr>
      <vt:lpstr>Types of loop</vt:lpstr>
      <vt:lpstr>for loop</vt:lpstr>
      <vt:lpstr>for loop execution details…</vt:lpstr>
      <vt:lpstr>Slide 29</vt:lpstr>
      <vt:lpstr>Slide 30</vt:lpstr>
      <vt:lpstr>Home Work</vt:lpstr>
      <vt:lpstr>BIM Problem</vt:lpstr>
      <vt:lpstr>while loop</vt:lpstr>
      <vt:lpstr>Slide 34</vt:lpstr>
      <vt:lpstr>Slide 35</vt:lpstr>
      <vt:lpstr>do while loop</vt:lpstr>
      <vt:lpstr>Slide 37</vt:lpstr>
      <vt:lpstr>Nested Loop</vt:lpstr>
      <vt:lpstr>Nested Loop…</vt:lpstr>
      <vt:lpstr>Slide 40</vt:lpstr>
      <vt:lpstr>break Statement</vt:lpstr>
      <vt:lpstr>Slide 42</vt:lpstr>
      <vt:lpstr>Slide 43</vt:lpstr>
      <vt:lpstr>continue Statement</vt:lpstr>
      <vt:lpstr>Slide 45</vt:lpstr>
      <vt:lpstr>goto Statement</vt:lpstr>
      <vt:lpstr>Slide 47</vt:lpstr>
      <vt:lpstr>switch Statement</vt:lpstr>
      <vt:lpstr>Slide 49</vt:lpstr>
      <vt:lpstr>Slide 50</vt:lpstr>
      <vt:lpstr>Slide 51</vt:lpstr>
      <vt:lpstr>Slide 52</vt:lpstr>
      <vt:lpstr>Assignment</vt:lpstr>
      <vt:lpstr>Some Important Programs</vt:lpstr>
      <vt:lpstr>Slide 55</vt:lpstr>
      <vt:lpstr>Slide 56</vt:lpstr>
      <vt:lpstr>Slide 57</vt:lpstr>
      <vt:lpstr>Slide 58</vt:lpstr>
      <vt:lpstr>Slide 59</vt:lpstr>
      <vt:lpstr>Slide 60</vt:lpstr>
      <vt:lpstr>What are the differences between Break, Continue, Return and Exit?</vt:lpstr>
      <vt:lpstr>What will be the output???</vt:lpstr>
      <vt:lpstr>What will be the output???</vt:lpstr>
      <vt:lpstr>What will be the output???</vt:lpstr>
      <vt:lpstr>What will be the output???</vt:lpstr>
      <vt:lpstr>What will be the output???</vt:lpstr>
      <vt:lpstr>What will be the output???</vt:lpstr>
      <vt:lpstr>What will be the output???</vt:lpstr>
      <vt:lpstr>Slide 69</vt:lpstr>
      <vt:lpstr>Slide 70</vt:lpstr>
      <vt:lpstr>Slide 71</vt:lpstr>
      <vt:lpstr>Slide 72</vt:lpstr>
      <vt:lpstr>Slide 73</vt:lpstr>
      <vt:lpstr>Slide 74</vt:lpstr>
      <vt:lpstr>Problem</vt:lpstr>
      <vt:lpstr>Slide 76</vt:lpstr>
      <vt:lpstr>The POWER of C</vt:lpstr>
      <vt:lpstr>Slide 78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Control Statement</dc:title>
  <dc:creator>Lok Prakash Pandey</dc:creator>
  <cp:lastModifiedBy>BIJETA</cp:lastModifiedBy>
  <cp:revision>317</cp:revision>
  <dcterms:created xsi:type="dcterms:W3CDTF">2006-08-16T00:00:00Z</dcterms:created>
  <dcterms:modified xsi:type="dcterms:W3CDTF">2012-08-08T17:11:10Z</dcterms:modified>
</cp:coreProperties>
</file>