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8"/>
  </p:notesMasterIdLst>
  <p:sldIdLst>
    <p:sldId id="258" r:id="rId2"/>
    <p:sldId id="334" r:id="rId3"/>
    <p:sldId id="335" r:id="rId4"/>
    <p:sldId id="336" r:id="rId5"/>
    <p:sldId id="337" r:id="rId6"/>
    <p:sldId id="257" r:id="rId7"/>
    <p:sldId id="259" r:id="rId8"/>
    <p:sldId id="260" r:id="rId9"/>
    <p:sldId id="261" r:id="rId10"/>
    <p:sldId id="262" r:id="rId11"/>
    <p:sldId id="263" r:id="rId12"/>
    <p:sldId id="264" r:id="rId13"/>
    <p:sldId id="265" r:id="rId14"/>
    <p:sldId id="267" r:id="rId15"/>
    <p:sldId id="268" r:id="rId16"/>
    <p:sldId id="269" r:id="rId17"/>
    <p:sldId id="270" r:id="rId18"/>
    <p:sldId id="271" r:id="rId19"/>
    <p:sldId id="324" r:id="rId20"/>
    <p:sldId id="325" r:id="rId21"/>
    <p:sldId id="272" r:id="rId22"/>
    <p:sldId id="273" r:id="rId23"/>
    <p:sldId id="274" r:id="rId24"/>
    <p:sldId id="275" r:id="rId25"/>
    <p:sldId id="277" r:id="rId26"/>
    <p:sldId id="278" r:id="rId27"/>
    <p:sldId id="279" r:id="rId28"/>
    <p:sldId id="281" r:id="rId29"/>
    <p:sldId id="280" r:id="rId30"/>
    <p:sldId id="327" r:id="rId31"/>
    <p:sldId id="329" r:id="rId32"/>
    <p:sldId id="283" r:id="rId33"/>
    <p:sldId id="330" r:id="rId34"/>
    <p:sldId id="284" r:id="rId35"/>
    <p:sldId id="287" r:id="rId36"/>
    <p:sldId id="285" r:id="rId37"/>
    <p:sldId id="286"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31"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4" r:id="rId65"/>
    <p:sldId id="313" r:id="rId66"/>
    <p:sldId id="315" r:id="rId67"/>
    <p:sldId id="317" r:id="rId68"/>
    <p:sldId id="316" r:id="rId69"/>
    <p:sldId id="319" r:id="rId70"/>
    <p:sldId id="318" r:id="rId71"/>
    <p:sldId id="320" r:id="rId72"/>
    <p:sldId id="321" r:id="rId73"/>
    <p:sldId id="322" r:id="rId74"/>
    <p:sldId id="323" r:id="rId75"/>
    <p:sldId id="326" r:id="rId76"/>
    <p:sldId id="332"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51" autoAdjust="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EB2F5C-62D5-439E-ABC7-59541DE58EA4}" type="datetimeFigureOut">
              <a:rPr lang="en-US" smtClean="0"/>
              <a:pPr/>
              <a:t>6/10/2013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1E04DF-FA9D-4A3C-9230-CC805AFA79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FD20541-2B40-4D3F-82F4-15AC21BF6678}" type="datetime1">
              <a:rPr lang="en-US" smtClean="0"/>
              <a:pPr/>
              <a:t>6/10/2013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dirty="0" smtClean="0"/>
              <a:t>Prepared By: Nanda </a:t>
            </a:r>
            <a:r>
              <a:rPr lang="en-US" dirty="0" err="1" smtClean="0"/>
              <a:t>Kishor</a:t>
            </a:r>
            <a:r>
              <a:rPr lang="en-US" dirty="0" smtClean="0"/>
              <a:t> Ray</a:t>
            </a:r>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C4101D-FE51-47D9-91C9-675217C83C2B}" type="datetime1">
              <a:rPr lang="en-US" smtClean="0"/>
              <a:pPr/>
              <a:t>6/10/2013</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4D31E15-C5C4-4177-ABE7-88244EADC0D9}" type="datetime1">
              <a:rPr lang="en-US" smtClean="0"/>
              <a:pPr/>
              <a:t>6/10/2013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6DBDB6-D0BF-4231-A993-19B8F8D2A784}" type="datetime1">
              <a:rPr lang="en-US" smtClean="0"/>
              <a:pPr/>
              <a:t>6/10/2013</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2679336-BD31-40E2-9A47-15864867063E}" type="datetime1">
              <a:rPr lang="en-US" smtClean="0"/>
              <a:pPr/>
              <a:t>6/10/2013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9C6370-5B23-4D75-950E-A4B0087C3883}" type="datetime1">
              <a:rPr lang="en-US" smtClean="0"/>
              <a:pPr/>
              <a:t>6/10/2013</a:t>
            </a:fld>
            <a:endParaRPr lang="en-US"/>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E5C6C0-EB2D-4DC7-80D8-949150F8006A}" type="datetime1">
              <a:rPr lang="en-US" smtClean="0"/>
              <a:pPr/>
              <a:t>6/10/2013</a:t>
            </a:fld>
            <a:endParaRPr lang="en-US"/>
          </a:p>
        </p:txBody>
      </p:sp>
      <p:sp>
        <p:nvSpPr>
          <p:cNvPr id="8" name="Footer Placeholder 7"/>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B95101-9CD5-4689-AAF0-D1CF7774BE53}" type="datetime1">
              <a:rPr lang="en-US" smtClean="0"/>
              <a:pPr/>
              <a:t>6/10/2013</a:t>
            </a:fld>
            <a:endParaRPr lang="en-US"/>
          </a:p>
        </p:txBody>
      </p:sp>
      <p:sp>
        <p:nvSpPr>
          <p:cNvPr id="4" name="Footer Placeholder 3"/>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03F7886-6818-4811-BFAF-1952C3B62C73}" type="datetime1">
              <a:rPr lang="en-US" smtClean="0"/>
              <a:pPr/>
              <a:t>6/10/2013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AEA41B-0799-42BF-A602-7E884ED2D67D}" type="datetime1">
              <a:rPr lang="en-US" smtClean="0"/>
              <a:pPr/>
              <a:t>6/10/2013</a:t>
            </a:fld>
            <a:endParaRPr lang="en-US"/>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D9D0BE7-78A8-4077-98C1-A064E2D3E867}" type="datetime1">
              <a:rPr lang="en-US" smtClean="0"/>
              <a:pPr/>
              <a:t>6/10/2013</a:t>
            </a:fld>
            <a:endParaRPr lang="en-US"/>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8343F87-C5AF-446F-B1C7-E178C951AD24}" type="datetime1">
              <a:rPr lang="en-US" smtClean="0"/>
              <a:pPr/>
              <a:t>6/10/2013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dirty="0" smtClean="0"/>
              <a:t>Prepared By: Nanda </a:t>
            </a:r>
            <a:r>
              <a:rPr lang="en-US" dirty="0" err="1" smtClean="0"/>
              <a:t>Kishor</a:t>
            </a:r>
            <a:r>
              <a:rPr lang="en-US" dirty="0" smtClean="0"/>
              <a:t> Ray</a:t>
            </a:r>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85800"/>
          </a:xfrm>
        </p:spPr>
        <p:txBody>
          <a:bodyPr/>
          <a:lstStyle/>
          <a:p>
            <a:r>
              <a:rPr lang="en-US" dirty="0" smtClean="0"/>
              <a:t>Note:</a:t>
            </a:r>
            <a:endParaRPr lang="en-US" dirty="0"/>
          </a:p>
        </p:txBody>
      </p:sp>
      <p:sp>
        <p:nvSpPr>
          <p:cNvPr id="3" name="Content Placeholder 2"/>
          <p:cNvSpPr>
            <a:spLocks noGrp="1"/>
          </p:cNvSpPr>
          <p:nvPr>
            <p:ph idx="1"/>
          </p:nvPr>
        </p:nvSpPr>
        <p:spPr>
          <a:xfrm>
            <a:off x="457200" y="1066800"/>
            <a:ext cx="7239000" cy="5388936"/>
          </a:xfrm>
        </p:spPr>
        <p:txBody>
          <a:bodyPr>
            <a:normAutofit lnSpcReduction="10000"/>
          </a:bodyPr>
          <a:lstStyle/>
          <a:p>
            <a:pPr algn="just"/>
            <a:r>
              <a:rPr lang="en-US" dirty="0" smtClean="0"/>
              <a:t>We will do programming in a Turbo C/C++ IDE (Integrated Development Environment).</a:t>
            </a:r>
          </a:p>
          <a:p>
            <a:pPr algn="just"/>
            <a:r>
              <a:rPr lang="en-US" dirty="0" smtClean="0"/>
              <a:t>Turbo C is a Borland C compiler for the C programming language.</a:t>
            </a:r>
          </a:p>
          <a:p>
            <a:pPr algn="just"/>
            <a:r>
              <a:rPr lang="en-US" dirty="0" smtClean="0"/>
              <a:t>It will be named TC and placed in C-drive.</a:t>
            </a:r>
          </a:p>
          <a:p>
            <a:pPr algn="just"/>
            <a:r>
              <a:rPr lang="en-US" dirty="0" smtClean="0"/>
              <a:t>To write a program in TC, goto C:\TC\BIN\TC.exe and double click it. Now write your program.</a:t>
            </a:r>
          </a:p>
          <a:p>
            <a:pPr algn="just"/>
            <a:r>
              <a:rPr lang="en-US" dirty="0" smtClean="0"/>
              <a:t>The programs that will be written by us will be saved with a .c extension and placed in the BIN directory. E.g. </a:t>
            </a:r>
            <a:r>
              <a:rPr lang="en-US" dirty="0" err="1" smtClean="0"/>
              <a:t>abc.c</a:t>
            </a:r>
            <a:endParaRPr lang="en-US" dirty="0" smtClean="0"/>
          </a:p>
          <a:p>
            <a:pPr algn="just"/>
            <a:r>
              <a:rPr lang="en-US" dirty="0" smtClean="0"/>
              <a:t>The filename should be &lt;= 8 characters.</a:t>
            </a:r>
          </a:p>
          <a:p>
            <a:pPr algn="just">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a:bodyPr>
          <a:lstStyle/>
          <a:p>
            <a:pPr lvl="1"/>
            <a:r>
              <a:rPr lang="en-US" dirty="0" smtClean="0"/>
              <a:t>[ left bracket</a:t>
            </a:r>
          </a:p>
          <a:p>
            <a:pPr lvl="1"/>
            <a:r>
              <a:rPr lang="en-US" dirty="0" smtClean="0"/>
              <a:t>] right bracket</a:t>
            </a:r>
          </a:p>
          <a:p>
            <a:pPr lvl="1"/>
            <a:r>
              <a:rPr lang="en-US" dirty="0" smtClean="0"/>
              <a:t>{ left brace</a:t>
            </a:r>
          </a:p>
          <a:p>
            <a:pPr lvl="1"/>
            <a:r>
              <a:rPr lang="en-US" dirty="0" smtClean="0"/>
              <a:t>} right brace</a:t>
            </a:r>
          </a:p>
          <a:p>
            <a:pPr lvl="1"/>
            <a:r>
              <a:rPr lang="en-US" dirty="0" smtClean="0"/>
              <a:t># number sign</a:t>
            </a:r>
          </a:p>
          <a:p>
            <a:pPr lvl="1"/>
            <a:endParaRPr lang="en-US" dirty="0" smtClean="0"/>
          </a:p>
          <a:p>
            <a:r>
              <a:rPr lang="en-US" dirty="0" smtClean="0"/>
              <a:t>White Spaces</a:t>
            </a:r>
          </a:p>
          <a:p>
            <a:pPr lvl="1"/>
            <a:r>
              <a:rPr lang="en-US" dirty="0" smtClean="0"/>
              <a:t>Blank space</a:t>
            </a:r>
          </a:p>
          <a:p>
            <a:pPr lvl="1"/>
            <a:r>
              <a:rPr lang="en-US" dirty="0" smtClean="0"/>
              <a:t>Horizontal tab</a:t>
            </a:r>
          </a:p>
          <a:p>
            <a:pPr lvl="1"/>
            <a:r>
              <a:rPr lang="en-US" dirty="0" smtClean="0"/>
              <a:t>Vertical tab</a:t>
            </a:r>
          </a:p>
          <a:p>
            <a:pPr lvl="1"/>
            <a:r>
              <a:rPr lang="en-US" dirty="0" smtClean="0"/>
              <a:t>Carriage return</a:t>
            </a:r>
          </a:p>
          <a:p>
            <a:pPr lvl="1"/>
            <a:r>
              <a:rPr lang="en-US" dirty="0" smtClean="0"/>
              <a:t>New line (Line feed)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TextBox 5"/>
          <p:cNvSpPr txBox="1"/>
          <p:nvPr/>
        </p:nvSpPr>
        <p:spPr>
          <a:xfrm>
            <a:off x="3962400" y="2743200"/>
            <a:ext cx="3810000" cy="2585323"/>
          </a:xfrm>
          <a:prstGeom prst="rect">
            <a:avLst/>
          </a:prstGeom>
          <a:noFill/>
        </p:spPr>
        <p:txBody>
          <a:bodyPr wrap="square" rtlCol="0">
            <a:spAutoFit/>
          </a:bodyPr>
          <a:lstStyle/>
          <a:p>
            <a:pPr algn="just"/>
            <a:r>
              <a:rPr lang="en-US" dirty="0" smtClean="0"/>
              <a:t>The </a:t>
            </a:r>
            <a:r>
              <a:rPr lang="en-US" b="1" dirty="0" smtClean="0"/>
              <a:t>carriage return</a:t>
            </a:r>
            <a:r>
              <a:rPr lang="en-US" dirty="0" smtClean="0"/>
              <a:t> (</a:t>
            </a:r>
            <a:r>
              <a:rPr lang="en-US" b="1" dirty="0" smtClean="0"/>
              <a:t>CR</a:t>
            </a:r>
            <a:r>
              <a:rPr lang="en-US" dirty="0" smtClean="0"/>
              <a:t>) commands a display system to move the position of the cursor to the first position on the same line. It is mostly used along with line feed (</a:t>
            </a:r>
            <a:r>
              <a:rPr lang="en-US" b="1" dirty="0" smtClean="0"/>
              <a:t>LF</a:t>
            </a:r>
            <a:r>
              <a:rPr lang="en-US" dirty="0" smtClean="0"/>
              <a:t>), a move to the next line, so that together they start a new line. Together, this sequence can be referred to as </a:t>
            </a:r>
            <a:r>
              <a:rPr lang="en-US" b="1" dirty="0" smtClean="0"/>
              <a:t>CRLF</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tokens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 a passage of text, individual words and punctuation marks are called tokens. Similarly, in a C program the smallest individual units are known as C tokens.</a:t>
            </a:r>
          </a:p>
          <a:p>
            <a:pPr algn="just"/>
            <a:r>
              <a:rPr lang="en-US" dirty="0" smtClean="0"/>
              <a:t>The basic elements recognized by the C compiler are known as “C tokens”.</a:t>
            </a:r>
          </a:p>
          <a:p>
            <a:pPr algn="just"/>
            <a:r>
              <a:rPr lang="en-US" dirty="0" smtClean="0"/>
              <a:t>C has six types on tokens: keywords, identifiers, constants, strings, special symbol, operators</a:t>
            </a:r>
          </a:p>
          <a:p>
            <a:pPr algn="just"/>
            <a:r>
              <a:rPr lang="en-US" dirty="0" smtClean="0"/>
              <a:t>E.g. of C tokens are: keywords (e.g. float, while), identifiers (e.g. num, sum), constants (e.g. -15.5, 100), strings (e.g. “ABC”, “year”), operators (e.g. +,-,*,/) and special symbols (e.g. [], {}, (), ,).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Keywords and identifiers</a:t>
            </a:r>
            <a:endParaRPr lang="en-US" dirty="0"/>
          </a:p>
        </p:txBody>
      </p:sp>
      <p:sp>
        <p:nvSpPr>
          <p:cNvPr id="3" name="Content Placeholder 2"/>
          <p:cNvSpPr>
            <a:spLocks noGrp="1"/>
          </p:cNvSpPr>
          <p:nvPr>
            <p:ph idx="1"/>
          </p:nvPr>
        </p:nvSpPr>
        <p:spPr/>
        <p:txBody>
          <a:bodyPr/>
          <a:lstStyle/>
          <a:p>
            <a:pPr algn="just"/>
            <a:r>
              <a:rPr lang="en-US" dirty="0" smtClean="0"/>
              <a:t>Every C word is classified as either a </a:t>
            </a:r>
            <a:r>
              <a:rPr lang="en-US" u="sng" dirty="0" smtClean="0">
                <a:solidFill>
                  <a:srgbClr val="FF0000"/>
                </a:solidFill>
              </a:rPr>
              <a:t>keyword</a:t>
            </a:r>
            <a:r>
              <a:rPr lang="en-US" dirty="0" smtClean="0"/>
              <a:t> or an </a:t>
            </a:r>
            <a:r>
              <a:rPr lang="en-US" u="sng" dirty="0" smtClean="0">
                <a:solidFill>
                  <a:srgbClr val="FF0000"/>
                </a:solidFill>
              </a:rPr>
              <a:t>identifier</a:t>
            </a:r>
            <a:r>
              <a:rPr lang="en-US" dirty="0" smtClean="0"/>
              <a:t>.</a:t>
            </a:r>
          </a:p>
          <a:p>
            <a:pPr algn="just"/>
            <a:r>
              <a:rPr lang="en-US" dirty="0" smtClean="0"/>
              <a:t>Keywords are predefined words in C programming language. </a:t>
            </a:r>
          </a:p>
          <a:p>
            <a:pPr algn="just"/>
            <a:r>
              <a:rPr lang="en-US" dirty="0" smtClean="0"/>
              <a:t>All keywords have fixed meaning and these meanings cannot be changed.</a:t>
            </a:r>
          </a:p>
          <a:p>
            <a:pPr algn="just"/>
            <a:r>
              <a:rPr lang="en-US" dirty="0" smtClean="0"/>
              <a:t>Keywords are also called reserved words because they are used for pre-defined purposes and cannot be used as identifiers.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ANSI C keywords</a:t>
            </a:r>
            <a:endParaRPr lang="en-US" dirty="0"/>
          </a:p>
        </p:txBody>
      </p:sp>
      <p:sp>
        <p:nvSpPr>
          <p:cNvPr id="3" name="Content Placeholder 2"/>
          <p:cNvSpPr>
            <a:spLocks noGrp="1"/>
          </p:cNvSpPr>
          <p:nvPr>
            <p:ph idx="1"/>
          </p:nvPr>
        </p:nvSpPr>
        <p:spPr/>
        <p:txBody>
          <a:bodyPr>
            <a:normAutofit/>
          </a:bodyPr>
          <a:lstStyle/>
          <a:p>
            <a:pPr lvl="1">
              <a:buNone/>
            </a:pPr>
            <a:r>
              <a:rPr lang="en-US" sz="2800" dirty="0" smtClean="0"/>
              <a:t>There are generally 32 keywords:</a:t>
            </a:r>
          </a:p>
          <a:p>
            <a:pPr lvl="1">
              <a:buFont typeface="Wingdings" pitchFamily="2" charset="2"/>
              <a:buChar char="v"/>
            </a:pPr>
            <a:r>
              <a:rPr lang="en-US" sz="2800" dirty="0" smtClean="0"/>
              <a:t> auto</a:t>
            </a:r>
          </a:p>
          <a:p>
            <a:pPr lvl="1">
              <a:buFont typeface="Wingdings" pitchFamily="2" charset="2"/>
              <a:buChar char="v"/>
            </a:pPr>
            <a:r>
              <a:rPr lang="en-US" sz="2800" dirty="0" smtClean="0"/>
              <a:t> break</a:t>
            </a:r>
          </a:p>
          <a:p>
            <a:pPr lvl="1">
              <a:buFont typeface="Wingdings" pitchFamily="2" charset="2"/>
              <a:buChar char="v"/>
            </a:pPr>
            <a:r>
              <a:rPr lang="en-US" sz="2800" dirty="0" smtClean="0"/>
              <a:t> case</a:t>
            </a:r>
          </a:p>
          <a:p>
            <a:pPr lvl="1">
              <a:buFont typeface="Wingdings" pitchFamily="2" charset="2"/>
              <a:buChar char="v"/>
            </a:pPr>
            <a:r>
              <a:rPr lang="en-US" sz="2800" dirty="0" smtClean="0"/>
              <a:t> char</a:t>
            </a:r>
          </a:p>
          <a:p>
            <a:pPr lvl="1">
              <a:buFont typeface="Wingdings" pitchFamily="2" charset="2"/>
              <a:buChar char="v"/>
            </a:pPr>
            <a:r>
              <a:rPr lang="en-US" sz="2800" dirty="0" smtClean="0"/>
              <a:t> const</a:t>
            </a:r>
          </a:p>
          <a:p>
            <a:pPr lvl="1">
              <a:buFont typeface="Wingdings" pitchFamily="2" charset="2"/>
              <a:buChar char="v"/>
            </a:pPr>
            <a:r>
              <a:rPr lang="en-US" sz="2800" dirty="0" smtClean="0"/>
              <a:t> continue</a:t>
            </a:r>
          </a:p>
          <a:p>
            <a:pPr lvl="1">
              <a:buFont typeface="Wingdings" pitchFamily="2" charset="2"/>
              <a:buChar char="v"/>
            </a:pPr>
            <a:r>
              <a:rPr lang="en-US" sz="2800" dirty="0" smtClean="0"/>
              <a:t> default</a:t>
            </a:r>
          </a:p>
          <a:p>
            <a:pPr lvl="1">
              <a:buFont typeface="Wingdings" pitchFamily="2" charset="2"/>
              <a:buChar char="v"/>
            </a:pPr>
            <a:r>
              <a:rPr lang="en-US" sz="2800" dirty="0" smtClean="0"/>
              <a:t> do</a:t>
            </a:r>
            <a:endParaRPr lang="en-US" sz="28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ANSI C keywords…</a:t>
            </a:r>
            <a:endParaRPr lang="en-US" dirty="0"/>
          </a:p>
        </p:txBody>
      </p:sp>
      <p:sp>
        <p:nvSpPr>
          <p:cNvPr id="3" name="Content Placeholder 2"/>
          <p:cNvSpPr>
            <a:spLocks noGrp="1"/>
          </p:cNvSpPr>
          <p:nvPr>
            <p:ph idx="1"/>
          </p:nvPr>
        </p:nvSpPr>
        <p:spPr/>
        <p:txBody>
          <a:bodyPr>
            <a:normAutofit lnSpcReduction="10000"/>
          </a:bodyPr>
          <a:lstStyle/>
          <a:p>
            <a:pPr lvl="1">
              <a:buFont typeface="Wingdings" pitchFamily="2" charset="2"/>
              <a:buChar char="v"/>
            </a:pPr>
            <a:r>
              <a:rPr lang="en-US" sz="2800" dirty="0" smtClean="0"/>
              <a:t> double</a:t>
            </a:r>
          </a:p>
          <a:p>
            <a:pPr lvl="1">
              <a:buFont typeface="Wingdings" pitchFamily="2" charset="2"/>
              <a:buChar char="v"/>
            </a:pPr>
            <a:r>
              <a:rPr lang="en-US" sz="2800" dirty="0" smtClean="0"/>
              <a:t> else</a:t>
            </a:r>
          </a:p>
          <a:p>
            <a:pPr lvl="1">
              <a:buFont typeface="Wingdings" pitchFamily="2" charset="2"/>
              <a:buChar char="v"/>
            </a:pPr>
            <a:r>
              <a:rPr lang="en-US" sz="2800" dirty="0" smtClean="0"/>
              <a:t> </a:t>
            </a:r>
            <a:r>
              <a:rPr lang="en-US" sz="2800" dirty="0" err="1" smtClean="0"/>
              <a:t>enum</a:t>
            </a:r>
            <a:endParaRPr lang="en-US" sz="2800" dirty="0" smtClean="0"/>
          </a:p>
          <a:p>
            <a:pPr lvl="1">
              <a:buFont typeface="Wingdings" pitchFamily="2" charset="2"/>
              <a:buChar char="v"/>
            </a:pPr>
            <a:r>
              <a:rPr lang="en-US" sz="2800" dirty="0" smtClean="0"/>
              <a:t> extern</a:t>
            </a:r>
          </a:p>
          <a:p>
            <a:pPr lvl="1">
              <a:buFont typeface="Wingdings" pitchFamily="2" charset="2"/>
              <a:buChar char="v"/>
            </a:pPr>
            <a:r>
              <a:rPr lang="en-US" sz="2800" dirty="0" smtClean="0"/>
              <a:t> float</a:t>
            </a:r>
          </a:p>
          <a:p>
            <a:pPr lvl="1">
              <a:buFont typeface="Wingdings" pitchFamily="2" charset="2"/>
              <a:buChar char="v"/>
            </a:pPr>
            <a:r>
              <a:rPr lang="en-US" sz="2800" dirty="0" smtClean="0"/>
              <a:t> for</a:t>
            </a:r>
          </a:p>
          <a:p>
            <a:pPr lvl="1">
              <a:buFont typeface="Wingdings" pitchFamily="2" charset="2"/>
              <a:buChar char="v"/>
            </a:pPr>
            <a:r>
              <a:rPr lang="en-US" sz="2800" dirty="0" smtClean="0"/>
              <a:t> goto</a:t>
            </a:r>
          </a:p>
          <a:p>
            <a:pPr lvl="1">
              <a:buFont typeface="Wingdings" pitchFamily="2" charset="2"/>
              <a:buChar char="v"/>
            </a:pPr>
            <a:r>
              <a:rPr lang="en-US" sz="2800" dirty="0" smtClean="0"/>
              <a:t> if</a:t>
            </a:r>
          </a:p>
          <a:p>
            <a:pPr lvl="1">
              <a:buFont typeface="Wingdings" pitchFamily="2" charset="2"/>
              <a:buChar char="v"/>
            </a:pPr>
            <a:r>
              <a:rPr lang="en-US" sz="2800" dirty="0" smtClean="0"/>
              <a:t> int</a:t>
            </a:r>
          </a:p>
          <a:p>
            <a:pPr lvl="1">
              <a:buFont typeface="Wingdings" pitchFamily="2" charset="2"/>
              <a:buChar char="v"/>
            </a:pPr>
            <a:r>
              <a:rPr lang="en-US" sz="2800" dirty="0" smtClean="0"/>
              <a:t>long</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ANSI C keywords…</a:t>
            </a:r>
            <a:endParaRPr lang="en-US" dirty="0"/>
          </a:p>
        </p:txBody>
      </p:sp>
      <p:sp>
        <p:nvSpPr>
          <p:cNvPr id="3" name="Content Placeholder 2"/>
          <p:cNvSpPr>
            <a:spLocks noGrp="1"/>
          </p:cNvSpPr>
          <p:nvPr>
            <p:ph idx="1"/>
          </p:nvPr>
        </p:nvSpPr>
        <p:spPr/>
        <p:txBody>
          <a:bodyPr>
            <a:normAutofit/>
          </a:bodyPr>
          <a:lstStyle/>
          <a:p>
            <a:pPr lvl="1">
              <a:buFont typeface="Wingdings" pitchFamily="2" charset="2"/>
              <a:buChar char="v"/>
            </a:pPr>
            <a:r>
              <a:rPr lang="en-US" sz="2800" dirty="0" smtClean="0"/>
              <a:t> register</a:t>
            </a:r>
          </a:p>
          <a:p>
            <a:pPr lvl="1">
              <a:buFont typeface="Wingdings" pitchFamily="2" charset="2"/>
              <a:buChar char="v"/>
            </a:pPr>
            <a:r>
              <a:rPr lang="en-US" sz="2800" dirty="0" smtClean="0"/>
              <a:t> return</a:t>
            </a:r>
          </a:p>
          <a:p>
            <a:pPr lvl="1">
              <a:buFont typeface="Wingdings" pitchFamily="2" charset="2"/>
              <a:buChar char="v"/>
            </a:pPr>
            <a:r>
              <a:rPr lang="en-US" sz="2800" dirty="0" smtClean="0"/>
              <a:t> short</a:t>
            </a:r>
          </a:p>
          <a:p>
            <a:pPr lvl="1">
              <a:buFont typeface="Wingdings" pitchFamily="2" charset="2"/>
              <a:buChar char="v"/>
            </a:pPr>
            <a:r>
              <a:rPr lang="en-US" sz="2800" dirty="0" smtClean="0"/>
              <a:t> signed</a:t>
            </a:r>
          </a:p>
          <a:p>
            <a:pPr lvl="1">
              <a:buFont typeface="Wingdings" pitchFamily="2" charset="2"/>
              <a:buChar char="v"/>
            </a:pPr>
            <a:r>
              <a:rPr lang="en-US" sz="2800" dirty="0" smtClean="0"/>
              <a:t> </a:t>
            </a:r>
            <a:r>
              <a:rPr lang="en-US" sz="2800" dirty="0" err="1" smtClean="0"/>
              <a:t>sizeof</a:t>
            </a:r>
            <a:endParaRPr lang="en-US" sz="2800" dirty="0" smtClean="0"/>
          </a:p>
          <a:p>
            <a:pPr lvl="1">
              <a:buFont typeface="Wingdings" pitchFamily="2" charset="2"/>
              <a:buChar char="v"/>
            </a:pPr>
            <a:r>
              <a:rPr lang="en-US" sz="2800" dirty="0" smtClean="0"/>
              <a:t> static</a:t>
            </a:r>
          </a:p>
          <a:p>
            <a:pPr lvl="1">
              <a:buFont typeface="Wingdings" pitchFamily="2" charset="2"/>
              <a:buChar char="v"/>
            </a:pPr>
            <a:r>
              <a:rPr lang="en-US" sz="2800" dirty="0" smtClean="0"/>
              <a:t> </a:t>
            </a:r>
            <a:r>
              <a:rPr lang="en-US" sz="2800" dirty="0" err="1" smtClean="0"/>
              <a:t>struct</a:t>
            </a:r>
            <a:endParaRPr lang="en-US" sz="2800" dirty="0" smtClean="0"/>
          </a:p>
          <a:p>
            <a:pPr lvl="1">
              <a:buFont typeface="Wingdings" pitchFamily="2" charset="2"/>
              <a:buChar char="v"/>
            </a:pPr>
            <a:r>
              <a:rPr lang="en-US" sz="2800" dirty="0" smtClean="0"/>
              <a:t> switch</a:t>
            </a:r>
          </a:p>
          <a:p>
            <a:pPr lvl="1">
              <a:buFont typeface="Wingdings" pitchFamily="2" charset="2"/>
              <a:buChar char="v"/>
            </a:pPr>
            <a:r>
              <a:rPr lang="en-US" sz="2800" dirty="0" err="1" smtClean="0"/>
              <a:t>typedef</a:t>
            </a:r>
            <a:endParaRPr lang="en-US" sz="2800"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ANSI C keywords…</a:t>
            </a:r>
            <a:endParaRPr lang="en-US" dirty="0"/>
          </a:p>
        </p:txBody>
      </p:sp>
      <p:sp>
        <p:nvSpPr>
          <p:cNvPr id="3" name="Content Placeholder 2"/>
          <p:cNvSpPr>
            <a:spLocks noGrp="1"/>
          </p:cNvSpPr>
          <p:nvPr>
            <p:ph idx="1"/>
          </p:nvPr>
        </p:nvSpPr>
        <p:spPr/>
        <p:txBody>
          <a:bodyPr>
            <a:normAutofit/>
          </a:bodyPr>
          <a:lstStyle/>
          <a:p>
            <a:pPr lvl="1">
              <a:buFont typeface="Wingdings" pitchFamily="2" charset="2"/>
              <a:buChar char="v"/>
            </a:pPr>
            <a:r>
              <a:rPr lang="en-US" sz="2800" dirty="0" smtClean="0"/>
              <a:t> union</a:t>
            </a:r>
          </a:p>
          <a:p>
            <a:pPr lvl="1">
              <a:buFont typeface="Wingdings" pitchFamily="2" charset="2"/>
              <a:buChar char="v"/>
            </a:pPr>
            <a:r>
              <a:rPr lang="en-US" sz="2800" dirty="0" smtClean="0"/>
              <a:t> unsigned</a:t>
            </a:r>
          </a:p>
          <a:p>
            <a:pPr lvl="1">
              <a:buFont typeface="Wingdings" pitchFamily="2" charset="2"/>
              <a:buChar char="v"/>
            </a:pPr>
            <a:r>
              <a:rPr lang="en-US" sz="2800" dirty="0" smtClean="0"/>
              <a:t> void</a:t>
            </a:r>
          </a:p>
          <a:p>
            <a:pPr lvl="1">
              <a:buFont typeface="Wingdings" pitchFamily="2" charset="2"/>
              <a:buChar char="v"/>
            </a:pPr>
            <a:r>
              <a:rPr lang="en-US" sz="2800" dirty="0" smtClean="0"/>
              <a:t> volatile</a:t>
            </a:r>
          </a:p>
          <a:p>
            <a:pPr lvl="1">
              <a:buFont typeface="Wingdings" pitchFamily="2" charset="2"/>
              <a:buChar char="v"/>
            </a:pPr>
            <a:r>
              <a:rPr lang="en-US" sz="2800" dirty="0" smtClean="0"/>
              <a:t> while</a:t>
            </a:r>
          </a:p>
          <a:p>
            <a:pPr lvl="1">
              <a:buFont typeface="Wingdings" pitchFamily="2" charset="2"/>
              <a:buChar char="v"/>
            </a:pPr>
            <a:endParaRPr lang="en-US" sz="2800" dirty="0" smtClean="0"/>
          </a:p>
          <a:p>
            <a:pPr lvl="1" algn="just">
              <a:buFont typeface="Wingdings" pitchFamily="2" charset="2"/>
              <a:buChar char="v"/>
            </a:pPr>
            <a:endParaRPr lang="en-US" sz="2000" dirty="0" smtClean="0">
              <a:solidFill>
                <a:srgbClr val="FF0000"/>
              </a:solidFill>
            </a:endParaRPr>
          </a:p>
          <a:p>
            <a:pPr lvl="1" algn="just">
              <a:buFont typeface="Wingdings" pitchFamily="2" charset="2"/>
              <a:buChar char="v"/>
            </a:pPr>
            <a:r>
              <a:rPr lang="en-US" sz="2000" dirty="0" smtClean="0">
                <a:solidFill>
                  <a:srgbClr val="FF0000"/>
                </a:solidFill>
              </a:rPr>
              <a:t> </a:t>
            </a:r>
            <a:r>
              <a:rPr lang="en-US" sz="2400" dirty="0" smtClean="0">
                <a:solidFill>
                  <a:srgbClr val="FF0000"/>
                </a:solidFill>
              </a:rPr>
              <a:t>note: keywords are written in lower case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identifiers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Every word used in C program to refer to the names of variables, functions, arrays, pointers and symbolic constants are called identifiers.</a:t>
            </a:r>
          </a:p>
          <a:p>
            <a:pPr algn="just"/>
            <a:r>
              <a:rPr lang="en-US" dirty="0" smtClean="0"/>
              <a:t>These are user-defined names and consist of a sequence of letters and digits, with a letter as the first character.</a:t>
            </a:r>
          </a:p>
          <a:p>
            <a:pPr algn="just"/>
            <a:r>
              <a:rPr lang="en-US" dirty="0" smtClean="0"/>
              <a:t>Both uppercase and lowercase letters can be used, although </a:t>
            </a:r>
            <a:r>
              <a:rPr lang="en-US" dirty="0" smtClean="0">
                <a:solidFill>
                  <a:srgbClr val="FF0000"/>
                </a:solidFill>
              </a:rPr>
              <a:t>lowercase letters are commonly preferred</a:t>
            </a:r>
            <a:r>
              <a:rPr lang="en-US" dirty="0" smtClean="0"/>
              <a:t>.</a:t>
            </a:r>
          </a:p>
          <a:p>
            <a:pPr algn="just"/>
            <a:r>
              <a:rPr lang="en-US" dirty="0" smtClean="0"/>
              <a:t>The underscore character can also be used to link between two words in long identifiers.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identifiers</a:t>
            </a:r>
            <a:endParaRPr lang="en-US" dirty="0"/>
          </a:p>
        </p:txBody>
      </p:sp>
      <p:sp>
        <p:nvSpPr>
          <p:cNvPr id="3" name="Content Placeholder 2"/>
          <p:cNvSpPr>
            <a:spLocks noGrp="1"/>
          </p:cNvSpPr>
          <p:nvPr>
            <p:ph idx="1"/>
          </p:nvPr>
        </p:nvSpPr>
        <p:spPr/>
        <p:txBody>
          <a:bodyPr/>
          <a:lstStyle/>
          <a:p>
            <a:pPr marL="514350" indent="-514350" algn="just">
              <a:buFont typeface="+mj-lt"/>
              <a:buAutoNum type="arabicParenR"/>
            </a:pPr>
            <a:r>
              <a:rPr lang="en-US" dirty="0" smtClean="0"/>
              <a:t>First character must be an alphabet (or underscore).</a:t>
            </a:r>
          </a:p>
          <a:p>
            <a:pPr marL="514350" indent="-514350" algn="just">
              <a:buFont typeface="+mj-lt"/>
              <a:buAutoNum type="arabicParenR"/>
            </a:pPr>
            <a:r>
              <a:rPr lang="en-US" dirty="0" smtClean="0"/>
              <a:t>Must consist of only letters, digits or underscore.</a:t>
            </a:r>
          </a:p>
          <a:p>
            <a:pPr marL="514350" indent="-514350" algn="just">
              <a:buFont typeface="+mj-lt"/>
              <a:buAutoNum type="arabicParenR"/>
            </a:pPr>
            <a:r>
              <a:rPr lang="en-US" dirty="0" smtClean="0"/>
              <a:t>Must not contain white space. Only underscore is permitted.</a:t>
            </a:r>
          </a:p>
          <a:p>
            <a:pPr marL="514350" indent="-514350" algn="just">
              <a:buFont typeface="+mj-lt"/>
              <a:buAutoNum type="arabicParenR"/>
            </a:pPr>
            <a:r>
              <a:rPr lang="en-US" dirty="0" smtClean="0"/>
              <a:t>Keywords cannot be used.</a:t>
            </a:r>
          </a:p>
          <a:p>
            <a:pPr marL="514350" indent="-514350" algn="just">
              <a:buFont typeface="+mj-lt"/>
              <a:buAutoNum type="arabicParenR"/>
            </a:pPr>
            <a:r>
              <a:rPr lang="en-US" dirty="0" smtClean="0"/>
              <a:t>Only first 31 characters are significant.</a:t>
            </a:r>
          </a:p>
          <a:p>
            <a:pPr marL="514350" indent="-514350" algn="just">
              <a:buFont typeface="+mj-lt"/>
              <a:buAutoNum type="arabicParenR"/>
            </a:pPr>
            <a:r>
              <a:rPr lang="en-US" dirty="0" smtClean="0"/>
              <a:t>It is case-sensitive, i.e. uppercase and lowercase letters are not interchangeable.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239000" cy="5334000"/>
          </a:xfrm>
        </p:spPr>
        <p:txBody>
          <a:bodyPr/>
          <a:lstStyle/>
          <a:p>
            <a:pPr>
              <a:buNone/>
            </a:pPr>
            <a:r>
              <a:rPr lang="en-US" dirty="0" smtClean="0"/>
              <a:t>	</a:t>
            </a:r>
          </a:p>
          <a:p>
            <a:pPr>
              <a:buNone/>
            </a:pPr>
            <a:r>
              <a:rPr lang="en-US" dirty="0" smtClean="0"/>
              <a:t>Determine which of the following are valid identifiers? If invalid, explain why?</a:t>
            </a:r>
          </a:p>
          <a:p>
            <a:pPr>
              <a:buNone/>
            </a:pPr>
            <a:r>
              <a:rPr lang="en-US" dirty="0" smtClean="0"/>
              <a:t>	(a) keyword		(b) n1+n2</a:t>
            </a:r>
          </a:p>
          <a:p>
            <a:pPr>
              <a:buNone/>
            </a:pPr>
            <a:r>
              <a:rPr lang="en-US" dirty="0" smtClean="0"/>
              <a:t>	(c) file_3			(d) #ph_no</a:t>
            </a:r>
          </a:p>
          <a:p>
            <a:pPr>
              <a:buNone/>
            </a:pPr>
            <a:r>
              <a:rPr lang="en-US" dirty="0" smtClean="0"/>
              <a:t>	(e) double			(f) Rs2000</a:t>
            </a:r>
          </a:p>
          <a:p>
            <a:pPr>
              <a:buNone/>
            </a:pPr>
            <a:r>
              <a:rPr lang="en-US" dirty="0" smtClean="0"/>
              <a:t>	(g) doubles		(h) first_name</a:t>
            </a:r>
          </a:p>
          <a:p>
            <a:pPr>
              <a:buNone/>
            </a:pPr>
            <a:r>
              <a:rPr lang="en-US" dirty="0" smtClean="0"/>
              <a:t>	(i) 2var			(j) first-name</a:t>
            </a:r>
          </a:p>
          <a:p>
            <a:pPr>
              <a:buNone/>
            </a:pPr>
            <a:r>
              <a:rPr lang="en-US" dirty="0" smtClean="0"/>
              <a:t>	(k) $1000			(g) return</a:t>
            </a:r>
          </a:p>
          <a:p>
            <a:pPr>
              <a:buNone/>
            </a:pPr>
            <a:r>
              <a:rPr lang="en-US" dirty="0" smtClean="0"/>
              <a:t>	(h) _1			(j) </a:t>
            </a:r>
            <a:r>
              <a:rPr lang="en-US" dirty="0" err="1" smtClean="0"/>
              <a:t>inta</a:t>
            </a:r>
            <a:endParaRPr lang="en-US" dirty="0" smtClean="0"/>
          </a:p>
          <a:p>
            <a:pPr>
              <a:buNone/>
            </a:pPr>
            <a:r>
              <a:rPr lang="en-US" dirty="0" smtClean="0"/>
              <a:t>	(k) _			(l) __</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Rectangle 5"/>
          <p:cNvSpPr/>
          <p:nvPr/>
        </p:nvSpPr>
        <p:spPr>
          <a:xfrm>
            <a:off x="2868546" y="228600"/>
            <a:ext cx="1779654"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TEST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Programming</a:t>
            </a:r>
            <a:endParaRPr lang="en-US" dirty="0"/>
          </a:p>
        </p:txBody>
      </p:sp>
      <p:sp>
        <p:nvSpPr>
          <p:cNvPr id="3" name="Content Placeholder 2"/>
          <p:cNvSpPr>
            <a:spLocks noGrp="1"/>
          </p:cNvSpPr>
          <p:nvPr>
            <p:ph idx="1"/>
          </p:nvPr>
        </p:nvSpPr>
        <p:spPr/>
        <p:txBody>
          <a:bodyPr/>
          <a:lstStyle/>
          <a:p>
            <a:pPr algn="just"/>
            <a:r>
              <a:rPr lang="en-US" dirty="0" smtClean="0"/>
              <a:t>C is called a structured programming language because to solve a large problem, C programming language divides the individual small responsibilities to smaller modules called functions or procedures.</a:t>
            </a: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543800" cy="6150936"/>
          </a:xfrm>
        </p:spPr>
        <p:txBody>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abcdefghijklmnopqrstuvwxyz123456789;</a:t>
            </a:r>
          </a:p>
          <a:p>
            <a:pPr>
              <a:buNone/>
            </a:pPr>
            <a:r>
              <a:rPr lang="en-US" dirty="0" smtClean="0"/>
              <a:t>int abcdefghijklmnopqrstuvwxyz123456;</a:t>
            </a:r>
          </a:p>
          <a:p>
            <a:pPr>
              <a:buNone/>
            </a:pPr>
            <a:r>
              <a:rPr lang="en-US" dirty="0" err="1" smtClean="0"/>
              <a:t>clrscr</a:t>
            </a:r>
            <a:r>
              <a:rPr lang="en-US" dirty="0" smtClean="0"/>
              <a:t>();</a:t>
            </a:r>
          </a:p>
          <a:p>
            <a:pPr>
              <a:buNone/>
            </a:pPr>
            <a:r>
              <a:rPr lang="en-US" dirty="0" smtClean="0"/>
              <a:t>getch();</a:t>
            </a:r>
          </a:p>
          <a:p>
            <a:pPr>
              <a:buNone/>
            </a:pP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constants</a:t>
            </a:r>
            <a:endParaRPr lang="en-US" dirty="0"/>
          </a:p>
        </p:txBody>
      </p:sp>
      <p:sp>
        <p:nvSpPr>
          <p:cNvPr id="3" name="Content Placeholder 2"/>
          <p:cNvSpPr>
            <a:spLocks noGrp="1"/>
          </p:cNvSpPr>
          <p:nvPr>
            <p:ph idx="1"/>
          </p:nvPr>
        </p:nvSpPr>
        <p:spPr/>
        <p:txBody>
          <a:bodyPr/>
          <a:lstStyle/>
          <a:p>
            <a:pPr algn="just"/>
            <a:r>
              <a:rPr lang="en-US" dirty="0" smtClean="0"/>
              <a:t>Constants in C refer to fixed values that do not change during the execution of a program.</a:t>
            </a:r>
          </a:p>
          <a:p>
            <a:pPr algn="just"/>
            <a:r>
              <a:rPr lang="en-US" dirty="0" smtClean="0"/>
              <a:t>C constants can be divided into different categories:</a:t>
            </a:r>
          </a:p>
          <a:p>
            <a:pPr lvl="1" algn="just"/>
            <a:r>
              <a:rPr lang="en-US" dirty="0" smtClean="0"/>
              <a:t>Numeric Constants</a:t>
            </a:r>
          </a:p>
          <a:p>
            <a:pPr lvl="2" algn="just"/>
            <a:r>
              <a:rPr lang="en-US" dirty="0" smtClean="0"/>
              <a:t>Integer Constants</a:t>
            </a:r>
          </a:p>
          <a:p>
            <a:pPr lvl="2" algn="just"/>
            <a:r>
              <a:rPr lang="en-US" dirty="0" smtClean="0"/>
              <a:t>Real Constants</a:t>
            </a:r>
          </a:p>
          <a:p>
            <a:pPr lvl="1" algn="just"/>
            <a:r>
              <a:rPr lang="en-US" dirty="0" smtClean="0"/>
              <a:t>Character Constants</a:t>
            </a:r>
          </a:p>
          <a:p>
            <a:pPr lvl="2" algn="just"/>
            <a:r>
              <a:rPr lang="en-US" dirty="0" smtClean="0"/>
              <a:t>Single Character Constants</a:t>
            </a:r>
          </a:p>
          <a:p>
            <a:pPr lvl="2" algn="just"/>
            <a:r>
              <a:rPr lang="en-US" dirty="0" smtClean="0"/>
              <a:t>String Constants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 constants</a:t>
            </a:r>
            <a:endParaRPr lang="en-US" dirty="0"/>
          </a:p>
        </p:txBody>
      </p:sp>
      <p:sp>
        <p:nvSpPr>
          <p:cNvPr id="3" name="Content Placeholder 2"/>
          <p:cNvSpPr>
            <a:spLocks noGrp="1"/>
          </p:cNvSpPr>
          <p:nvPr>
            <p:ph idx="1"/>
          </p:nvPr>
        </p:nvSpPr>
        <p:spPr/>
        <p:txBody>
          <a:bodyPr/>
          <a:lstStyle/>
          <a:p>
            <a:pPr algn="just"/>
            <a:r>
              <a:rPr lang="en-US" dirty="0" smtClean="0"/>
              <a:t>Integer Constant refers to a sequence of digits (at least one digit) with no decimal point and either positive or negative.</a:t>
            </a:r>
          </a:p>
          <a:p>
            <a:pPr algn="just"/>
            <a:r>
              <a:rPr lang="en-US" dirty="0" smtClean="0"/>
              <a:t>If no sign precedes an integer constant, it is assumed to be positive.</a:t>
            </a:r>
          </a:p>
          <a:p>
            <a:pPr algn="just"/>
            <a:r>
              <a:rPr lang="en-US" dirty="0" smtClean="0"/>
              <a:t>No commas or blank spaces are allowed within the integer constant.</a:t>
            </a:r>
          </a:p>
          <a:p>
            <a:pPr algn="just"/>
            <a:r>
              <a:rPr lang="en-US" dirty="0" smtClean="0"/>
              <a:t>E.g. 0, 123, +365, -555, etc.</a:t>
            </a:r>
          </a:p>
          <a:p>
            <a:pPr algn="just"/>
            <a:r>
              <a:rPr lang="en-US" dirty="0" smtClean="0">
                <a:solidFill>
                  <a:srgbClr val="FF0000"/>
                </a:solidFill>
              </a:rPr>
              <a:t>$1000, 20,000, 22 329, are not allowed.</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 constants…</a:t>
            </a:r>
            <a:endParaRPr lang="en-US" dirty="0"/>
          </a:p>
        </p:txBody>
      </p:sp>
      <p:sp>
        <p:nvSpPr>
          <p:cNvPr id="3" name="Content Placeholder 2"/>
          <p:cNvSpPr>
            <a:spLocks noGrp="1"/>
          </p:cNvSpPr>
          <p:nvPr>
            <p:ph idx="1"/>
          </p:nvPr>
        </p:nvSpPr>
        <p:spPr/>
        <p:txBody>
          <a:bodyPr>
            <a:normAutofit lnSpcReduction="10000"/>
          </a:bodyPr>
          <a:lstStyle/>
          <a:p>
            <a:r>
              <a:rPr lang="en-US" dirty="0" smtClean="0"/>
              <a:t>Three types:</a:t>
            </a:r>
          </a:p>
          <a:p>
            <a:pPr lvl="1"/>
            <a:r>
              <a:rPr lang="en-US" dirty="0" smtClean="0"/>
              <a:t>Decimal Integer Constants</a:t>
            </a:r>
          </a:p>
          <a:p>
            <a:pPr lvl="1"/>
            <a:r>
              <a:rPr lang="en-US" dirty="0" smtClean="0"/>
              <a:t>Octal Integer Constants</a:t>
            </a:r>
          </a:p>
          <a:p>
            <a:pPr lvl="1"/>
            <a:r>
              <a:rPr lang="en-US" dirty="0" smtClean="0"/>
              <a:t>Hexadecimal Integer Constants</a:t>
            </a:r>
          </a:p>
          <a:p>
            <a:pPr lvl="1">
              <a:buNone/>
            </a:pPr>
            <a:endParaRPr lang="en-US" dirty="0" smtClean="0"/>
          </a:p>
          <a:p>
            <a:pPr lvl="1" algn="just">
              <a:buNone/>
            </a:pPr>
            <a:r>
              <a:rPr lang="en-US" dirty="0" smtClean="0"/>
              <a:t>Decimal Integer Constants: Decimal integers consist of a set of digits, 0 through 9, preceded by an optional – or + sign. E.g. +78, 0, 123, etc.</a:t>
            </a:r>
          </a:p>
          <a:p>
            <a:pPr lvl="1" algn="just">
              <a:buNone/>
            </a:pPr>
            <a:endParaRPr lang="en-US" dirty="0" smtClean="0"/>
          </a:p>
          <a:p>
            <a:pPr lvl="1" algn="just">
              <a:buNone/>
            </a:pPr>
            <a:r>
              <a:rPr lang="en-US" dirty="0" smtClean="0"/>
              <a:t>Octal Integer Constants: An octal integer constant consists of any combination of digits from the set 0 through 7, </a:t>
            </a:r>
            <a:r>
              <a:rPr lang="en-US" dirty="0" smtClean="0">
                <a:solidFill>
                  <a:srgbClr val="FF0000"/>
                </a:solidFill>
              </a:rPr>
              <a:t>with a leading 0</a:t>
            </a:r>
            <a:r>
              <a:rPr lang="en-US" dirty="0" smtClean="0"/>
              <a:t>.  E.g. 056, 0, 0123, etc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 constants…</a:t>
            </a:r>
            <a:endParaRPr lang="en-US" dirty="0"/>
          </a:p>
        </p:txBody>
      </p:sp>
      <p:sp>
        <p:nvSpPr>
          <p:cNvPr id="3" name="Content Placeholder 2"/>
          <p:cNvSpPr>
            <a:spLocks noGrp="1"/>
          </p:cNvSpPr>
          <p:nvPr>
            <p:ph idx="1"/>
          </p:nvPr>
        </p:nvSpPr>
        <p:spPr/>
        <p:txBody>
          <a:bodyPr>
            <a:normAutofit/>
          </a:bodyPr>
          <a:lstStyle/>
          <a:p>
            <a:pPr lvl="1" algn="just">
              <a:buNone/>
            </a:pPr>
            <a:r>
              <a:rPr lang="en-US" dirty="0" smtClean="0"/>
              <a:t>Hexadecimal Integer Constants: </a:t>
            </a:r>
          </a:p>
          <a:p>
            <a:pPr lvl="1" algn="just">
              <a:buFont typeface="Arial" pitchFamily="34" charset="0"/>
              <a:buChar char="•"/>
            </a:pPr>
            <a:r>
              <a:rPr lang="en-US" dirty="0" smtClean="0"/>
              <a:t>A hexadecimal integer constant consists of any combination of digits from the set 0 to 9, and alphabets A through F or a through f with a leading 0X or 0x.</a:t>
            </a:r>
          </a:p>
          <a:p>
            <a:pPr lvl="1" algn="just">
              <a:buFont typeface="Arial" pitchFamily="34" charset="0"/>
              <a:buChar char="•"/>
            </a:pPr>
            <a:r>
              <a:rPr lang="en-US" dirty="0" smtClean="0"/>
              <a:t>The letters A through F represent the numbers 10 through 15.</a:t>
            </a:r>
          </a:p>
          <a:p>
            <a:pPr lvl="1" algn="just">
              <a:buFont typeface="Arial" pitchFamily="34" charset="0"/>
              <a:buChar char="•"/>
            </a:pPr>
            <a:r>
              <a:rPr lang="en-US" dirty="0" smtClean="0"/>
              <a:t>E.g. 0X2, 0x9F, 0Xabc, 0x0, etc.</a:t>
            </a:r>
          </a:p>
          <a:p>
            <a:pPr lvl="1" algn="just">
              <a:buNone/>
            </a:pP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constants</a:t>
            </a:r>
            <a:endParaRPr lang="en-US" dirty="0"/>
          </a:p>
        </p:txBody>
      </p:sp>
      <p:sp>
        <p:nvSpPr>
          <p:cNvPr id="3" name="Content Placeholder 2"/>
          <p:cNvSpPr>
            <a:spLocks noGrp="1"/>
          </p:cNvSpPr>
          <p:nvPr>
            <p:ph idx="1"/>
          </p:nvPr>
        </p:nvSpPr>
        <p:spPr/>
        <p:txBody>
          <a:bodyPr/>
          <a:lstStyle/>
          <a:p>
            <a:pPr algn="just"/>
            <a:r>
              <a:rPr lang="en-US" dirty="0" smtClean="0"/>
              <a:t>Real constants define quantities that are represented by numbers having fractional parts like 3.14 for </a:t>
            </a:r>
            <a:r>
              <a:rPr lang="el-GR" sz="3200" b="1" dirty="0" smtClean="0">
                <a:latin typeface="Times New Roman"/>
                <a:cs typeface="Times New Roman"/>
              </a:rPr>
              <a:t>Π</a:t>
            </a:r>
            <a:r>
              <a:rPr lang="en-US" dirty="0" smtClean="0"/>
              <a:t>.</a:t>
            </a:r>
          </a:p>
          <a:p>
            <a:pPr algn="just"/>
            <a:r>
              <a:rPr lang="en-US" dirty="0" smtClean="0"/>
              <a:t>Such numbers are called real (or floating point) constants.</a:t>
            </a:r>
          </a:p>
          <a:p>
            <a:pPr algn="just"/>
            <a:r>
              <a:rPr lang="en-US" dirty="0" smtClean="0"/>
              <a:t>E.g. 0.00123, -0.25, +125.0, 23.35, etc</a:t>
            </a:r>
          </a:p>
          <a:p>
            <a:pPr algn="just"/>
            <a:r>
              <a:rPr lang="en-US" dirty="0" smtClean="0"/>
              <a:t>Real constants can be written into two forms: </a:t>
            </a:r>
            <a:r>
              <a:rPr lang="en-US" dirty="0" smtClean="0">
                <a:solidFill>
                  <a:srgbClr val="FF0000"/>
                </a:solidFill>
              </a:rPr>
              <a:t>fractional form</a:t>
            </a:r>
            <a:r>
              <a:rPr lang="en-US" dirty="0" smtClean="0"/>
              <a:t> and </a:t>
            </a:r>
            <a:r>
              <a:rPr lang="en-US" dirty="0" smtClean="0">
                <a:solidFill>
                  <a:srgbClr val="FF0000"/>
                </a:solidFill>
              </a:rPr>
              <a:t>exponential form</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Fractional form constants</a:t>
            </a:r>
            <a:endParaRPr lang="en-US" dirty="0"/>
          </a:p>
        </p:txBody>
      </p:sp>
      <p:sp>
        <p:nvSpPr>
          <p:cNvPr id="3" name="Content Placeholder 2"/>
          <p:cNvSpPr>
            <a:spLocks noGrp="1"/>
          </p:cNvSpPr>
          <p:nvPr>
            <p:ph idx="1"/>
          </p:nvPr>
        </p:nvSpPr>
        <p:spPr/>
        <p:txBody>
          <a:bodyPr/>
          <a:lstStyle/>
          <a:p>
            <a:pPr algn="just"/>
            <a:r>
              <a:rPr lang="en-US" dirty="0" smtClean="0"/>
              <a:t>Fractional form constants must have at least one digit and a decimal point. </a:t>
            </a:r>
          </a:p>
          <a:p>
            <a:pPr algn="just"/>
            <a:r>
              <a:rPr lang="en-US" dirty="0" smtClean="0"/>
              <a:t>It can either be positive or negative but the default sign is positive. </a:t>
            </a:r>
          </a:p>
          <a:p>
            <a:pPr algn="just"/>
            <a:r>
              <a:rPr lang="en-US" dirty="0" smtClean="0"/>
              <a:t>Commas or blank spaces are not allowed. </a:t>
            </a:r>
          </a:p>
          <a:p>
            <a:pPr algn="just"/>
            <a:r>
              <a:rPr lang="en-US" dirty="0" smtClean="0"/>
              <a:t>E.g. +23.45, 456.0, -23.35, -5544.312, etc are in fractional form.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Exponential form constants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exponential form of representation, the real constant is represented in two parts as,	</a:t>
            </a:r>
            <a:r>
              <a:rPr lang="en-US" dirty="0" smtClean="0">
                <a:solidFill>
                  <a:srgbClr val="FF0000"/>
                </a:solidFill>
              </a:rPr>
              <a:t>mantissa e exponent</a:t>
            </a:r>
          </a:p>
          <a:p>
            <a:pPr algn="just"/>
            <a:r>
              <a:rPr lang="en-US" dirty="0" smtClean="0"/>
              <a:t>The digits before ‘e’ is called mantissa and after is called exponent.</a:t>
            </a:r>
          </a:p>
          <a:p>
            <a:pPr algn="just"/>
            <a:r>
              <a:rPr lang="en-US" dirty="0" smtClean="0"/>
              <a:t>The mantissa part may have a positive or negative sign, but the default is positive.</a:t>
            </a:r>
          </a:p>
          <a:p>
            <a:pPr algn="just"/>
            <a:r>
              <a:rPr lang="en-US" dirty="0" smtClean="0"/>
              <a:t>The exponent must have at least one digit</a:t>
            </a:r>
            <a:r>
              <a:rPr lang="en-US" dirty="0" smtClean="0">
                <a:solidFill>
                  <a:srgbClr val="FF0000"/>
                </a:solidFill>
              </a:rPr>
              <a:t> (must be integer)</a:t>
            </a:r>
            <a:r>
              <a:rPr lang="en-US" dirty="0" smtClean="0"/>
              <a:t>, which can be either positive or negative.</a:t>
            </a:r>
          </a:p>
          <a:p>
            <a:pPr algn="just"/>
            <a:r>
              <a:rPr lang="en-US" dirty="0" smtClean="0"/>
              <a:t>E.g. -3.2e-4	implies 	[-3.2*10</a:t>
            </a:r>
            <a:r>
              <a:rPr lang="en-US" baseline="30000" dirty="0" smtClean="0"/>
              <a:t>-4</a:t>
            </a:r>
            <a:r>
              <a:rPr lang="en-US" dirty="0" smtClean="0"/>
              <a:t>]		-0.2e+3	implies	[-0.2*10</a:t>
            </a:r>
            <a:r>
              <a:rPr lang="en-US" baseline="30000" dirty="0" smtClean="0"/>
              <a:t>3</a:t>
            </a:r>
            <a:r>
              <a:rPr lang="en-US" dirty="0" smtClean="0"/>
              <a:t>]</a:t>
            </a:r>
          </a:p>
          <a:p>
            <a:pPr lvl="1" algn="just">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endParaRPr lang="en-US" dirty="0" smtClean="0"/>
          </a:p>
          <a:p>
            <a:pPr>
              <a:buNone/>
            </a:pPr>
            <a:r>
              <a:rPr lang="en-US" dirty="0" smtClean="0"/>
              <a:t>void main()</a:t>
            </a:r>
          </a:p>
          <a:p>
            <a:pPr>
              <a:buNone/>
            </a:pPr>
            <a:r>
              <a:rPr lang="en-US" dirty="0" smtClean="0"/>
              <a:t>{</a:t>
            </a:r>
          </a:p>
          <a:p>
            <a:pPr>
              <a:buNone/>
            </a:pPr>
            <a:r>
              <a:rPr lang="en-US" dirty="0" smtClean="0"/>
              <a:t>float x;</a:t>
            </a:r>
          </a:p>
          <a:p>
            <a:pPr>
              <a:buNone/>
            </a:pPr>
            <a:r>
              <a:rPr lang="en-US" dirty="0" err="1" smtClean="0"/>
              <a:t>clrscr</a:t>
            </a:r>
            <a:r>
              <a:rPr lang="en-US" dirty="0" smtClean="0"/>
              <a:t>();</a:t>
            </a:r>
          </a:p>
          <a:p>
            <a:pPr>
              <a:buNone/>
            </a:pPr>
            <a:r>
              <a:rPr lang="en-US" dirty="0" smtClean="0"/>
              <a:t>x=-3.2e-4;</a:t>
            </a:r>
          </a:p>
          <a:p>
            <a:pPr>
              <a:buNone/>
            </a:pPr>
            <a:r>
              <a:rPr lang="en-US" dirty="0" smtClean="0"/>
              <a:t>printf("\</a:t>
            </a:r>
            <a:r>
              <a:rPr lang="en-US" dirty="0" err="1" smtClean="0"/>
              <a:t>nFloating</a:t>
            </a:r>
            <a:r>
              <a:rPr lang="en-US" dirty="0" smtClean="0"/>
              <a:t> point constant is %f", x);</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Single Character constants</a:t>
            </a:r>
            <a:endParaRPr lang="en-US" dirty="0"/>
          </a:p>
        </p:txBody>
      </p:sp>
      <p:sp>
        <p:nvSpPr>
          <p:cNvPr id="3" name="Content Placeholder 2"/>
          <p:cNvSpPr>
            <a:spLocks noGrp="1"/>
          </p:cNvSpPr>
          <p:nvPr>
            <p:ph idx="1"/>
          </p:nvPr>
        </p:nvSpPr>
        <p:spPr/>
        <p:txBody>
          <a:bodyPr>
            <a:normAutofit/>
          </a:bodyPr>
          <a:lstStyle/>
          <a:p>
            <a:pPr algn="just"/>
            <a:r>
              <a:rPr lang="en-US" dirty="0" smtClean="0"/>
              <a:t>A single character constant (or simply character constant) contains a single character alphabet, a digit or a special symbol enclosed within a pair of single quote marks.</a:t>
            </a:r>
          </a:p>
          <a:p>
            <a:pPr algn="just"/>
            <a:r>
              <a:rPr lang="en-US" dirty="0" smtClean="0"/>
              <a:t>E.g. ‘5’, ‘X’, ‘;’ ‘ ’, etc.</a:t>
            </a:r>
          </a:p>
          <a:p>
            <a:pPr algn="just"/>
            <a:r>
              <a:rPr lang="en-US" dirty="0" smtClean="0"/>
              <a:t>Character constants have integer values known as ASCII values.</a:t>
            </a:r>
          </a:p>
          <a:p>
            <a:pPr algn="just"/>
            <a:r>
              <a:rPr lang="en-US" dirty="0" smtClean="0">
                <a:solidFill>
                  <a:srgbClr val="FF0000"/>
                </a:solidFill>
              </a:rPr>
              <a:t>NOTE: The character constant ‘5’ is not the same as the number 5.</a:t>
            </a:r>
            <a:r>
              <a:rPr lang="en-US" dirty="0" smtClean="0"/>
              <a:t> </a:t>
            </a:r>
          </a:p>
          <a:p>
            <a:pPr algn="just">
              <a:buNone/>
            </a:pP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Structure of a C program</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arenR"/>
            </a:pPr>
            <a:r>
              <a:rPr lang="en-US" dirty="0" smtClean="0"/>
              <a:t>Documentation Section</a:t>
            </a:r>
          </a:p>
          <a:p>
            <a:pPr marL="514350" indent="-514350">
              <a:buFont typeface="+mj-lt"/>
              <a:buAutoNum type="arabicParenR"/>
            </a:pPr>
            <a:r>
              <a:rPr lang="en-US" dirty="0" smtClean="0"/>
              <a:t>Link Section</a:t>
            </a:r>
          </a:p>
          <a:p>
            <a:pPr marL="514350" indent="-514350">
              <a:buFont typeface="+mj-lt"/>
              <a:buAutoNum type="arabicParenR"/>
            </a:pPr>
            <a:r>
              <a:rPr lang="en-US" dirty="0" smtClean="0"/>
              <a:t>Definition Section</a:t>
            </a:r>
          </a:p>
          <a:p>
            <a:pPr marL="514350" indent="-514350">
              <a:buFont typeface="+mj-lt"/>
              <a:buAutoNum type="arabicParenR"/>
            </a:pPr>
            <a:r>
              <a:rPr lang="en-US" dirty="0" smtClean="0"/>
              <a:t>Global Declaration Section</a:t>
            </a:r>
          </a:p>
          <a:p>
            <a:pPr marL="514350" indent="-514350">
              <a:buFont typeface="+mj-lt"/>
              <a:buAutoNum type="arabicParenR"/>
            </a:pPr>
            <a:r>
              <a:rPr lang="en-US" dirty="0" smtClean="0"/>
              <a:t>main() function section</a:t>
            </a:r>
          </a:p>
          <a:p>
            <a:pPr marL="1062990" lvl="2" indent="-514350">
              <a:buNone/>
            </a:pPr>
            <a:r>
              <a:rPr lang="en-US" dirty="0" smtClean="0"/>
              <a:t>{</a:t>
            </a:r>
          </a:p>
          <a:p>
            <a:pPr marL="1062990" lvl="2" indent="-514350">
              <a:buNone/>
            </a:pPr>
            <a:r>
              <a:rPr lang="en-US" dirty="0" smtClean="0"/>
              <a:t>Declaration Part</a:t>
            </a:r>
          </a:p>
          <a:p>
            <a:pPr marL="1062990" lvl="2" indent="-514350">
              <a:buNone/>
            </a:pPr>
            <a:r>
              <a:rPr lang="en-US" dirty="0" smtClean="0"/>
              <a:t>Executable Part</a:t>
            </a:r>
          </a:p>
          <a:p>
            <a:pPr marL="1062990" lvl="2" indent="-514350">
              <a:buNone/>
            </a:pPr>
            <a:r>
              <a:rPr lang="en-US" dirty="0" smtClean="0"/>
              <a:t>}</a:t>
            </a:r>
          </a:p>
          <a:p>
            <a:pPr marL="514350" indent="-514350">
              <a:buFont typeface="+mj-lt"/>
              <a:buAutoNum type="arabicParenR"/>
            </a:pPr>
            <a:r>
              <a:rPr lang="en-US" dirty="0" smtClean="0"/>
              <a:t>Subprogram Section                         // User Defined Functions</a:t>
            </a:r>
          </a:p>
          <a:p>
            <a:pPr marL="1337310" lvl="3" indent="-514350">
              <a:buNone/>
            </a:pPr>
            <a:r>
              <a:rPr lang="en-US" dirty="0" smtClean="0"/>
              <a:t>Function 1</a:t>
            </a:r>
          </a:p>
          <a:p>
            <a:pPr marL="1337310" lvl="3" indent="-514350">
              <a:buNone/>
            </a:pPr>
            <a:r>
              <a:rPr lang="en-US" dirty="0" smtClean="0"/>
              <a:t>Function 2</a:t>
            </a:r>
          </a:p>
          <a:p>
            <a:pPr marL="1337310" lvl="3" indent="-514350">
              <a:buNone/>
            </a:pPr>
            <a:r>
              <a:rPr lang="en-US" dirty="0" smtClean="0"/>
              <a:t>…………</a:t>
            </a:r>
          </a:p>
          <a:p>
            <a:pPr marL="1337310" lvl="3" indent="-514350">
              <a:buNone/>
            </a:pPr>
            <a:r>
              <a:rPr lang="en-US" dirty="0" smtClean="0"/>
              <a:t>Function n</a:t>
            </a:r>
          </a:p>
          <a:p>
            <a:pPr marL="1337310" lvl="3" indent="-514350">
              <a:buNone/>
            </a:pPr>
            <a:endParaRPr lang="en-US" dirty="0" smtClean="0"/>
          </a:p>
          <a:p>
            <a:pPr marL="1337310" lvl="3" indent="-514350">
              <a:buNone/>
            </a:pPr>
            <a:r>
              <a:rPr lang="en-US" dirty="0" smtClean="0">
                <a:solidFill>
                  <a:srgbClr val="FF0000"/>
                </a:solidFill>
              </a:rPr>
              <a:t>Note:- main() function is compulsory</a:t>
            </a:r>
          </a:p>
          <a:p>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7696200" cy="6150936"/>
          </a:xfrm>
        </p:spPr>
        <p:txBody>
          <a:bodyPr/>
          <a:lstStyle/>
          <a:p>
            <a:pPr>
              <a:buNone/>
            </a:pPr>
            <a:r>
              <a:rPr lang="en-US" dirty="0" smtClean="0"/>
              <a:t>#include &lt;stdio.h&gt;</a:t>
            </a:r>
          </a:p>
          <a:p>
            <a:pPr>
              <a:buNone/>
            </a:pPr>
            <a:r>
              <a:rPr lang="en-US" dirty="0" smtClean="0"/>
              <a:t>#include &lt;conio.h&gt;</a:t>
            </a:r>
          </a:p>
          <a:p>
            <a:pPr>
              <a:buNone/>
            </a:pPr>
            <a:r>
              <a:rPr lang="en-US" dirty="0" smtClean="0"/>
              <a:t>void main()</a:t>
            </a:r>
          </a:p>
          <a:p>
            <a:pPr>
              <a:buNone/>
            </a:pPr>
            <a:r>
              <a:rPr lang="en-US" dirty="0" smtClean="0"/>
              <a:t>{</a:t>
            </a:r>
          </a:p>
          <a:p>
            <a:pPr>
              <a:buNone/>
            </a:pPr>
            <a:r>
              <a:rPr lang="en-US" dirty="0" smtClean="0"/>
              <a:t>char a;</a:t>
            </a:r>
          </a:p>
          <a:p>
            <a:pPr>
              <a:buNone/>
            </a:pPr>
            <a:r>
              <a:rPr lang="en-US" dirty="0" smtClean="0"/>
              <a:t>a='A';</a:t>
            </a:r>
          </a:p>
          <a:p>
            <a:pPr>
              <a:buNone/>
            </a:pPr>
            <a:r>
              <a:rPr lang="en-US" dirty="0" smtClean="0"/>
              <a:t>clrscr();</a:t>
            </a:r>
          </a:p>
          <a:p>
            <a:pPr>
              <a:buNone/>
            </a:pPr>
            <a:r>
              <a:rPr lang="en-US" dirty="0" smtClean="0"/>
              <a:t>printf("The character %</a:t>
            </a:r>
            <a:r>
              <a:rPr lang="en-US" dirty="0" err="1" smtClean="0"/>
              <a:t>c's</a:t>
            </a:r>
            <a:r>
              <a:rPr lang="en-US" dirty="0" smtClean="0"/>
              <a:t> ASCII value is:%d", a, a);</a:t>
            </a:r>
          </a:p>
          <a:p>
            <a:pPr>
              <a:buNone/>
            </a:pPr>
            <a:r>
              <a:rPr lang="en-US" dirty="0" smtClean="0"/>
              <a:t>getch();</a:t>
            </a:r>
          </a:p>
          <a:p>
            <a:pPr>
              <a:buNone/>
            </a:pP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6" name="TextBox 5"/>
          <p:cNvSpPr txBox="1"/>
          <p:nvPr/>
        </p:nvSpPr>
        <p:spPr>
          <a:xfrm>
            <a:off x="4038600" y="533400"/>
            <a:ext cx="3886200" cy="2246769"/>
          </a:xfrm>
          <a:prstGeom prst="rect">
            <a:avLst/>
          </a:prstGeom>
          <a:noFill/>
        </p:spPr>
        <p:txBody>
          <a:bodyPr wrap="square" rtlCol="0">
            <a:spAutoFit/>
          </a:bodyPr>
          <a:lstStyle/>
          <a:p>
            <a:pPr algn="just"/>
            <a:r>
              <a:rPr lang="en-US" sz="2000" dirty="0" smtClean="0"/>
              <a:t>Note: </a:t>
            </a:r>
            <a:r>
              <a:rPr lang="en-US" sz="2000" dirty="0" smtClean="0">
                <a:solidFill>
                  <a:srgbClr val="FF0000"/>
                </a:solidFill>
              </a:rPr>
              <a:t>To find out ASCII values of </a:t>
            </a:r>
            <a:r>
              <a:rPr lang="en-US" sz="2000" b="1" dirty="0" smtClean="0">
                <a:solidFill>
                  <a:srgbClr val="FF0000"/>
                </a:solidFill>
              </a:rPr>
              <a:t>backspace</a:t>
            </a:r>
            <a:r>
              <a:rPr lang="en-US" sz="2000" dirty="0" smtClean="0">
                <a:solidFill>
                  <a:srgbClr val="FF0000"/>
                </a:solidFill>
              </a:rPr>
              <a:t> and </a:t>
            </a:r>
            <a:r>
              <a:rPr lang="en-US" sz="2000" b="1" dirty="0" smtClean="0">
                <a:solidFill>
                  <a:srgbClr val="FF0000"/>
                </a:solidFill>
              </a:rPr>
              <a:t>enter</a:t>
            </a:r>
            <a:r>
              <a:rPr lang="en-US" sz="2000" dirty="0" smtClean="0">
                <a:solidFill>
                  <a:srgbClr val="FF0000"/>
                </a:solidFill>
              </a:rPr>
              <a:t> like keys, you should use a=‘\b’; and a=‘\n’. Thus to find the ASCII value of \, C has provided the syntax a=‘\\’;. That’s why writing a=‘\’; gives error.</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far we have learned…</a:t>
            </a:r>
            <a:endParaRPr lang="en-US" dirty="0"/>
          </a:p>
        </p:txBody>
      </p:sp>
      <p:sp>
        <p:nvSpPr>
          <p:cNvPr id="3" name="Content Placeholder 2"/>
          <p:cNvSpPr>
            <a:spLocks noGrp="1"/>
          </p:cNvSpPr>
          <p:nvPr>
            <p:ph idx="1"/>
          </p:nvPr>
        </p:nvSpPr>
        <p:spPr/>
        <p:txBody>
          <a:bodyPr/>
          <a:lstStyle/>
          <a:p>
            <a:r>
              <a:rPr lang="en-US" dirty="0" smtClean="0"/>
              <a:t>%d</a:t>
            </a:r>
          </a:p>
          <a:p>
            <a:r>
              <a:rPr lang="en-US" dirty="0" smtClean="0"/>
              <a:t>%f</a:t>
            </a:r>
          </a:p>
          <a:p>
            <a:r>
              <a:rPr lang="en-US" dirty="0" smtClean="0"/>
              <a:t>%c</a:t>
            </a:r>
          </a:p>
          <a:p>
            <a:r>
              <a:rPr lang="en-US" dirty="0" smtClean="0"/>
              <a:t>%o</a:t>
            </a:r>
          </a:p>
          <a:p>
            <a:r>
              <a:rPr lang="en-US" dirty="0" smtClean="0"/>
              <a:t>%x</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constants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 string constant is a sequence of characters enclosed in double quotes.</a:t>
            </a:r>
          </a:p>
          <a:p>
            <a:pPr algn="just"/>
            <a:r>
              <a:rPr lang="en-US" dirty="0" smtClean="0"/>
              <a:t>The characters may be letters, numbers, special characters and blank space. However, it does not have an equivalent ASCII value.</a:t>
            </a:r>
          </a:p>
          <a:p>
            <a:pPr algn="just"/>
            <a:r>
              <a:rPr lang="en-US" dirty="0" smtClean="0"/>
              <a:t>E.g. “Hi!”, “2011”, “WELL DONE”, “?...!”, “5+3”, “X”, etc.</a:t>
            </a:r>
          </a:p>
          <a:p>
            <a:pPr algn="just"/>
            <a:endParaRPr lang="en-US" dirty="0" smtClean="0"/>
          </a:p>
          <a:p>
            <a:pPr algn="just"/>
            <a:r>
              <a:rPr lang="en-US" dirty="0" smtClean="0">
                <a:solidFill>
                  <a:srgbClr val="FF0000"/>
                </a:solidFill>
              </a:rPr>
              <a:t>NOTE: 							A character constant (e.g. ‘X’) is not equivalent to the single character string constant (e.g. “X”).							Also, “5+3” is a string rather than an arithmetic operation</a:t>
            </a:r>
          </a:p>
          <a:p>
            <a:pPr algn="just">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lstStyle/>
          <a:p>
            <a:pPr>
              <a:buNone/>
            </a:pPr>
            <a:r>
              <a:rPr lang="en-US" dirty="0" smtClean="0"/>
              <a:t>#include &lt;stdio.h&gt;</a:t>
            </a:r>
          </a:p>
          <a:p>
            <a:pPr>
              <a:buNone/>
            </a:pPr>
            <a:r>
              <a:rPr lang="en-US" dirty="0" smtClean="0"/>
              <a:t>#include &lt;conio.h&gt;</a:t>
            </a:r>
          </a:p>
          <a:p>
            <a:pPr>
              <a:buNone/>
            </a:pPr>
            <a:r>
              <a:rPr lang="en-US" dirty="0" smtClean="0"/>
              <a:t>void main()</a:t>
            </a:r>
          </a:p>
          <a:p>
            <a:pPr>
              <a:buNone/>
            </a:pPr>
            <a:r>
              <a:rPr lang="en-US" dirty="0" smtClean="0"/>
              <a:t>{</a:t>
            </a:r>
          </a:p>
          <a:p>
            <a:pPr>
              <a:buNone/>
            </a:pPr>
            <a:r>
              <a:rPr lang="en-US" dirty="0" smtClean="0"/>
              <a:t>char </a:t>
            </a:r>
            <a:r>
              <a:rPr lang="en-US" smtClean="0"/>
              <a:t>a[]=“Naren Bohara";</a:t>
            </a:r>
            <a:endParaRPr lang="en-US" dirty="0" smtClean="0"/>
          </a:p>
          <a:p>
            <a:pPr>
              <a:buNone/>
            </a:pPr>
            <a:r>
              <a:rPr lang="en-US" dirty="0" smtClean="0"/>
              <a:t>clrscr();</a:t>
            </a:r>
          </a:p>
          <a:p>
            <a:pPr>
              <a:buNone/>
            </a:pPr>
            <a:r>
              <a:rPr lang="en-US" dirty="0" smtClean="0"/>
              <a:t>printf("The string constant is %s.", a);</a:t>
            </a:r>
          </a:p>
          <a:p>
            <a:pPr>
              <a:buNone/>
            </a:pPr>
            <a:r>
              <a:rPr lang="en-US" dirty="0" smtClean="0"/>
              <a:t>getch();</a:t>
            </a:r>
          </a:p>
          <a:p>
            <a:pPr>
              <a:buNone/>
            </a:pPr>
            <a:r>
              <a:rPr lang="en-US"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normAutofit/>
          </a:bodyPr>
          <a:lstStyle/>
          <a:p>
            <a:pPr algn="just"/>
            <a:r>
              <a:rPr lang="en-US" dirty="0" smtClean="0"/>
              <a:t>A variable is a data name that is used to store a data value.</a:t>
            </a:r>
          </a:p>
          <a:p>
            <a:pPr algn="just"/>
            <a:r>
              <a:rPr lang="en-US" dirty="0" smtClean="0">
                <a:solidFill>
                  <a:srgbClr val="FF0000"/>
                </a:solidFill>
              </a:rPr>
              <a:t>Since a variable is an identifier, the rules for naming variables are similar to those of identifiers.</a:t>
            </a:r>
          </a:p>
          <a:p>
            <a:pPr algn="just"/>
            <a:r>
              <a:rPr lang="en-US" dirty="0" smtClean="0"/>
              <a:t>E.g. Average, sum, counter, first_name, etc.</a:t>
            </a:r>
          </a:p>
          <a:p>
            <a:pPr algn="just"/>
            <a:r>
              <a:rPr lang="en-US" dirty="0" smtClean="0"/>
              <a:t>123, (area), %, 25th, Price$, blood group, etc. are not allowed.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declaration</a:t>
            </a:r>
            <a:endParaRPr lang="en-US" dirty="0"/>
          </a:p>
        </p:txBody>
      </p:sp>
      <p:sp>
        <p:nvSpPr>
          <p:cNvPr id="3" name="Content Placeholder 2"/>
          <p:cNvSpPr>
            <a:spLocks noGrp="1"/>
          </p:cNvSpPr>
          <p:nvPr>
            <p:ph idx="1"/>
          </p:nvPr>
        </p:nvSpPr>
        <p:spPr/>
        <p:txBody>
          <a:bodyPr/>
          <a:lstStyle/>
          <a:p>
            <a:pPr algn="just"/>
            <a:r>
              <a:rPr lang="en-US" dirty="0" smtClean="0"/>
              <a:t>Variables should be declared before using it in a program.</a:t>
            </a:r>
          </a:p>
          <a:p>
            <a:pPr algn="just"/>
            <a:r>
              <a:rPr lang="en-US" dirty="0" smtClean="0"/>
              <a:t>The syntax is:</a:t>
            </a:r>
          </a:p>
          <a:p>
            <a:pPr lvl="1" algn="just">
              <a:buNone/>
            </a:pPr>
            <a:r>
              <a:rPr lang="en-US" dirty="0" smtClean="0"/>
              <a:t>		</a:t>
            </a:r>
            <a:r>
              <a:rPr lang="en-US" dirty="0" smtClean="0">
                <a:solidFill>
                  <a:srgbClr val="002060"/>
                </a:solidFill>
              </a:rPr>
              <a:t>data_type variable_name;</a:t>
            </a:r>
            <a:r>
              <a:rPr lang="en-US" dirty="0" smtClean="0"/>
              <a:t>		</a:t>
            </a:r>
          </a:p>
          <a:p>
            <a:pPr lvl="1" algn="just">
              <a:buNone/>
            </a:pPr>
            <a:r>
              <a:rPr lang="en-US" dirty="0" smtClean="0">
                <a:solidFill>
                  <a:schemeClr val="tx1"/>
                </a:solidFill>
              </a:rPr>
              <a:t>where variable_name is the name of the variable.</a:t>
            </a:r>
          </a:p>
          <a:p>
            <a:pPr lvl="1" algn="just">
              <a:buFont typeface="Wingdings" pitchFamily="2" charset="2"/>
              <a:buChar char="Ø"/>
            </a:pPr>
            <a:endParaRPr lang="en-US" dirty="0" smtClean="0">
              <a:solidFill>
                <a:schemeClr val="tx1"/>
              </a:solidFill>
            </a:endParaRPr>
          </a:p>
          <a:p>
            <a:pPr lvl="1" algn="just">
              <a:buClr>
                <a:srgbClr val="7030A0"/>
              </a:buClr>
              <a:buFont typeface="Wingdings" pitchFamily="2" charset="2"/>
              <a:buChar char="v"/>
            </a:pPr>
            <a:r>
              <a:rPr lang="en-US" dirty="0" smtClean="0">
                <a:solidFill>
                  <a:schemeClr val="tx1"/>
                </a:solidFill>
              </a:rPr>
              <a:t> E.g. 	int a;						 	float radius;						char gender;						int x1,x2,x3;</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rmAutofit/>
          </a:bodyPr>
          <a:lstStyle/>
          <a:p>
            <a:pPr algn="just"/>
            <a:r>
              <a:rPr lang="en-US" dirty="0" smtClean="0"/>
              <a:t>There are various types of data. For e.g., the data 10 is of integer type while 10.5 is of fractional type.</a:t>
            </a:r>
          </a:p>
          <a:p>
            <a:pPr algn="just"/>
            <a:r>
              <a:rPr lang="en-US" dirty="0" smtClean="0"/>
              <a:t>C language has many data types. Each data type is represented differently within computer’s memory. </a:t>
            </a:r>
          </a:p>
          <a:p>
            <a:pPr algn="just"/>
            <a:r>
              <a:rPr lang="en-US" dirty="0" smtClean="0"/>
              <a:t>C supports 3 classes of data types:</a:t>
            </a:r>
          </a:p>
          <a:p>
            <a:pPr lvl="1" algn="just"/>
            <a:r>
              <a:rPr lang="en-US" dirty="0" smtClean="0"/>
              <a:t>Primary (or fundamental) data types</a:t>
            </a:r>
          </a:p>
          <a:p>
            <a:pPr lvl="1" algn="just"/>
            <a:r>
              <a:rPr lang="en-US" dirty="0" smtClean="0"/>
              <a:t>Derived data types</a:t>
            </a:r>
          </a:p>
          <a:p>
            <a:pPr lvl="1" algn="just"/>
            <a:r>
              <a:rPr lang="en-US" dirty="0" smtClean="0"/>
              <a:t>User-defined data types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lstStyle/>
          <a:p>
            <a:pPr algn="just"/>
            <a:r>
              <a:rPr lang="en-US" dirty="0" smtClean="0"/>
              <a:t>User-defined data types, and Derived data types (such as arrays, functions, structures and pointers) will be discussed later.</a:t>
            </a:r>
          </a:p>
          <a:p>
            <a:pPr algn="just"/>
            <a:r>
              <a:rPr lang="en-US" dirty="0" smtClean="0"/>
              <a:t>The primary data types are categorized into five types:</a:t>
            </a:r>
          </a:p>
          <a:p>
            <a:pPr marL="806958" lvl="1" indent="-514350" algn="just">
              <a:buFont typeface="+mj-lt"/>
              <a:buAutoNum type="romanUcPeriod"/>
            </a:pPr>
            <a:r>
              <a:rPr lang="en-US" dirty="0" smtClean="0"/>
              <a:t>Integer type (int)</a:t>
            </a:r>
          </a:p>
          <a:p>
            <a:pPr marL="806958" lvl="1" indent="-514350" algn="just">
              <a:buFont typeface="+mj-lt"/>
              <a:buAutoNum type="romanUcPeriod"/>
            </a:pPr>
            <a:r>
              <a:rPr lang="en-US" dirty="0" smtClean="0"/>
              <a:t>Floating point type (float)</a:t>
            </a:r>
          </a:p>
          <a:p>
            <a:pPr marL="806958" lvl="1" indent="-514350" algn="just">
              <a:buFont typeface="+mj-lt"/>
              <a:buAutoNum type="romanUcPeriod"/>
            </a:pPr>
            <a:r>
              <a:rPr lang="en-US" dirty="0" smtClean="0"/>
              <a:t>Double-precision floating type (double)</a:t>
            </a:r>
          </a:p>
          <a:p>
            <a:pPr marL="806958" lvl="1" indent="-514350" algn="just">
              <a:buFont typeface="+mj-lt"/>
              <a:buAutoNum type="romanUcPeriod"/>
            </a:pPr>
            <a:r>
              <a:rPr lang="en-US" dirty="0" smtClean="0"/>
              <a:t>Character type (char)</a:t>
            </a:r>
          </a:p>
          <a:p>
            <a:pPr marL="806958" lvl="1" indent="-514350" algn="just">
              <a:buFont typeface="+mj-lt"/>
              <a:buAutoNum type="romanUcPeriod"/>
            </a:pPr>
            <a:r>
              <a:rPr lang="en-US" dirty="0" smtClean="0"/>
              <a:t>Void type (void)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 types</a:t>
            </a:r>
            <a:endParaRPr lang="en-US" dirty="0"/>
          </a:p>
        </p:txBody>
      </p:sp>
      <p:sp>
        <p:nvSpPr>
          <p:cNvPr id="3" name="Content Placeholder 2"/>
          <p:cNvSpPr>
            <a:spLocks noGrp="1"/>
          </p:cNvSpPr>
          <p:nvPr>
            <p:ph idx="1"/>
          </p:nvPr>
        </p:nvSpPr>
        <p:spPr/>
        <p:txBody>
          <a:bodyPr>
            <a:normAutofit/>
          </a:bodyPr>
          <a:lstStyle/>
          <a:p>
            <a:pPr algn="just"/>
            <a:r>
              <a:rPr lang="en-US" dirty="0" smtClean="0"/>
              <a:t>Integers are whole numbers (positive, negative and 0), i.e. non-fractional numbers.</a:t>
            </a:r>
          </a:p>
          <a:p>
            <a:pPr algn="just"/>
            <a:r>
              <a:rPr lang="en-US" dirty="0" smtClean="0"/>
              <a:t>Integers occupy 16-bits in memory, so the size of the integer value is limited to the      -32768 to +32767 (i.e. -2</a:t>
            </a:r>
            <a:r>
              <a:rPr lang="en-US" baseline="30000" dirty="0" smtClean="0"/>
              <a:t>15</a:t>
            </a:r>
            <a:r>
              <a:rPr lang="en-US" dirty="0" smtClean="0"/>
              <a:t> to +2</a:t>
            </a:r>
            <a:r>
              <a:rPr lang="en-US" baseline="30000" dirty="0" smtClean="0"/>
              <a:t>15</a:t>
            </a:r>
            <a:r>
              <a:rPr lang="en-US" dirty="0" smtClean="0"/>
              <a:t>-1). </a:t>
            </a:r>
            <a:r>
              <a:rPr lang="en-US" dirty="0" smtClean="0">
                <a:solidFill>
                  <a:srgbClr val="FF0000"/>
                </a:solidFill>
              </a:rPr>
              <a:t>This is because one bit is used for sign and other 15-bits for magnitude.</a:t>
            </a:r>
            <a:r>
              <a:rPr lang="en-US" dirty="0" smtClean="0"/>
              <a:t> </a:t>
            </a:r>
          </a:p>
          <a:p>
            <a:pPr algn="just"/>
            <a:r>
              <a:rPr lang="en-US" dirty="0" smtClean="0">
                <a:solidFill>
                  <a:srgbClr val="FF0000"/>
                </a:solidFill>
              </a:rPr>
              <a:t>Note: By default all integers are signed unless explicitly specified</a:t>
            </a:r>
          </a:p>
          <a:p>
            <a:pPr algn="just"/>
            <a:r>
              <a:rPr lang="en-US" dirty="0" smtClean="0">
                <a:solidFill>
                  <a:srgbClr val="FF0000"/>
                </a:solidFill>
              </a:rPr>
              <a:t>Negative numbers are represented in 2’s complement form.</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 types…</a:t>
            </a:r>
            <a:endParaRPr lang="en-US" dirty="0"/>
          </a:p>
        </p:txBody>
      </p:sp>
      <p:sp>
        <p:nvSpPr>
          <p:cNvPr id="3" name="Content Placeholder 2"/>
          <p:cNvSpPr>
            <a:spLocks noGrp="1"/>
          </p:cNvSpPr>
          <p:nvPr>
            <p:ph idx="1"/>
          </p:nvPr>
        </p:nvSpPr>
        <p:spPr/>
        <p:txBody>
          <a:bodyPr>
            <a:normAutofit/>
          </a:bodyPr>
          <a:lstStyle/>
          <a:p>
            <a:pPr algn="just"/>
            <a:r>
              <a:rPr lang="en-US" dirty="0" smtClean="0"/>
              <a:t>In C, integers are divided into three classes:</a:t>
            </a:r>
          </a:p>
          <a:p>
            <a:pPr lvl="1" algn="just"/>
            <a:r>
              <a:rPr lang="en-US" dirty="0" smtClean="0"/>
              <a:t>Integer (</a:t>
            </a:r>
            <a:r>
              <a:rPr lang="en-US" b="1" dirty="0" smtClean="0"/>
              <a:t>int</a:t>
            </a:r>
            <a:r>
              <a:rPr lang="en-US" dirty="0" smtClean="0"/>
              <a:t>)</a:t>
            </a:r>
          </a:p>
          <a:p>
            <a:pPr lvl="1" algn="just"/>
            <a:r>
              <a:rPr lang="en-US" dirty="0" smtClean="0"/>
              <a:t>Short Integer (</a:t>
            </a:r>
            <a:r>
              <a:rPr lang="en-US" b="1" dirty="0" smtClean="0"/>
              <a:t>short int</a:t>
            </a:r>
            <a:r>
              <a:rPr lang="en-US" dirty="0" smtClean="0"/>
              <a:t>)</a:t>
            </a:r>
          </a:p>
          <a:p>
            <a:pPr lvl="1" algn="just"/>
            <a:r>
              <a:rPr lang="en-US" dirty="0" smtClean="0"/>
              <a:t>Long Integer (</a:t>
            </a:r>
            <a:r>
              <a:rPr lang="en-US" b="1" dirty="0" smtClean="0"/>
              <a:t>long int</a:t>
            </a:r>
            <a:r>
              <a:rPr lang="en-US" dirty="0" smtClean="0"/>
              <a:t>)</a:t>
            </a:r>
          </a:p>
          <a:p>
            <a:pPr lvl="1" algn="just">
              <a:buNone/>
            </a:pPr>
            <a:r>
              <a:rPr lang="en-US" dirty="0" smtClean="0"/>
              <a:t>in both </a:t>
            </a:r>
            <a:r>
              <a:rPr lang="en-US" b="1" dirty="0" smtClean="0"/>
              <a:t>signed</a:t>
            </a:r>
            <a:r>
              <a:rPr lang="en-US" dirty="0" smtClean="0"/>
              <a:t> and </a:t>
            </a:r>
            <a:r>
              <a:rPr lang="en-US" b="1" dirty="0" smtClean="0"/>
              <a:t>unsigned</a:t>
            </a:r>
            <a:r>
              <a:rPr lang="en-US" dirty="0" smtClean="0"/>
              <a:t> forms.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r>
              <a:rPr lang="en-US" dirty="0" err="1" smtClean="0"/>
              <a:t>DOCUMENTATION:This</a:t>
            </a:r>
            <a:r>
              <a:rPr lang="en-US" dirty="0" smtClean="0"/>
              <a:t> section consists of comment lines giving the name of the </a:t>
            </a:r>
            <a:r>
              <a:rPr lang="en-US" dirty="0" err="1" smtClean="0"/>
              <a:t>program,the</a:t>
            </a:r>
            <a:r>
              <a:rPr lang="en-US" dirty="0" smtClean="0"/>
              <a:t> </a:t>
            </a:r>
            <a:r>
              <a:rPr lang="en-US" dirty="0" err="1" smtClean="0"/>
              <a:t>uthor</a:t>
            </a:r>
            <a:r>
              <a:rPr lang="en-US" dirty="0" smtClean="0"/>
              <a:t> and other details which the programmer would like to use later</a:t>
            </a:r>
            <a:r>
              <a:rPr lang="en-US" sz="1800" dirty="0" smtClean="0"/>
              <a:t>.</a:t>
            </a:r>
          </a:p>
          <a:p>
            <a:r>
              <a:rPr lang="en-US" dirty="0" smtClean="0"/>
              <a:t>LINK section provides instructions to the compiler to link functions from the system library.</a:t>
            </a:r>
          </a:p>
          <a:p>
            <a:r>
              <a:rPr lang="en-US" dirty="0" smtClean="0"/>
              <a:t>The definition section defines all symbolic constants.</a:t>
            </a:r>
          </a:p>
          <a:p>
            <a:r>
              <a:rPr lang="en-US" dirty="0" smtClean="0"/>
              <a:t>Global declaration section contains some variables that are used in more than one function known as global variable and are declared in global variable declaration that is out side of all the functions.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066800"/>
          </a:xfrm>
        </p:spPr>
        <p:txBody>
          <a:bodyPr/>
          <a:lstStyle/>
          <a:p>
            <a:r>
              <a:rPr lang="en-US" dirty="0" smtClean="0"/>
              <a:t>Signed integer</a:t>
            </a:r>
            <a:endParaRPr lang="en-US" dirty="0"/>
          </a:p>
        </p:txBody>
      </p:sp>
      <p:sp>
        <p:nvSpPr>
          <p:cNvPr id="3" name="Content Placeholder 2"/>
          <p:cNvSpPr>
            <a:spLocks noGrp="1"/>
          </p:cNvSpPr>
          <p:nvPr>
            <p:ph idx="1"/>
          </p:nvPr>
        </p:nvSpPr>
        <p:spPr>
          <a:xfrm>
            <a:off x="457200" y="1295400"/>
            <a:ext cx="7239000" cy="5257800"/>
          </a:xfrm>
        </p:spPr>
        <p:txBody>
          <a:bodyPr>
            <a:normAutofit/>
          </a:bodyPr>
          <a:lstStyle/>
          <a:p>
            <a:pPr algn="just"/>
            <a:r>
              <a:rPr lang="en-US" dirty="0" smtClean="0"/>
              <a:t>By default, all integers are signed i.e. it represents both positive and negative integers.</a:t>
            </a:r>
          </a:p>
          <a:p>
            <a:pPr algn="just"/>
            <a:r>
              <a:rPr lang="en-US" dirty="0" smtClean="0"/>
              <a:t>The data type qualifier is </a:t>
            </a:r>
            <a:r>
              <a:rPr lang="en-US" u="sng" dirty="0" smtClean="0"/>
              <a:t>signed int</a:t>
            </a:r>
            <a:r>
              <a:rPr lang="en-US" dirty="0" smtClean="0"/>
              <a:t> or </a:t>
            </a:r>
            <a:r>
              <a:rPr lang="en-US" u="sng" dirty="0" smtClean="0"/>
              <a:t>int</a:t>
            </a:r>
            <a:r>
              <a:rPr lang="en-US" dirty="0" smtClean="0"/>
              <a:t>.		E.g. Variables are defined as-				</a:t>
            </a:r>
            <a:r>
              <a:rPr lang="en-US" dirty="0" smtClean="0">
                <a:solidFill>
                  <a:srgbClr val="FF0000"/>
                </a:solidFill>
              </a:rPr>
              <a:t>signed int a;						int b;</a:t>
            </a:r>
          </a:p>
          <a:p>
            <a:pPr algn="just"/>
            <a:r>
              <a:rPr lang="en-US" dirty="0" smtClean="0"/>
              <a:t>It reserves 16-bits (2 bytes) in memory. </a:t>
            </a:r>
          </a:p>
          <a:p>
            <a:pPr algn="just"/>
            <a:r>
              <a:rPr lang="en-US" dirty="0" smtClean="0"/>
              <a:t>Range: -32768 to 32767 i.e. -2</a:t>
            </a:r>
            <a:r>
              <a:rPr lang="en-US" baseline="30000" dirty="0" smtClean="0"/>
              <a:t>15</a:t>
            </a:r>
            <a:r>
              <a:rPr lang="en-US" dirty="0" smtClean="0"/>
              <a:t> to 2</a:t>
            </a:r>
            <a:r>
              <a:rPr lang="en-US" baseline="30000" dirty="0" smtClean="0"/>
              <a:t>15</a:t>
            </a:r>
            <a:r>
              <a:rPr lang="en-US" dirty="0" smtClean="0"/>
              <a:t>-1.</a:t>
            </a:r>
          </a:p>
          <a:p>
            <a:pPr algn="just"/>
            <a:r>
              <a:rPr lang="en-US" dirty="0" smtClean="0"/>
              <a:t>The conversion character is </a:t>
            </a:r>
            <a:r>
              <a:rPr lang="en-US" u="sng" dirty="0" smtClean="0"/>
              <a:t>d</a:t>
            </a:r>
            <a:r>
              <a:rPr lang="en-US"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Unsigned integer</a:t>
            </a:r>
            <a:endParaRPr lang="en-US" dirty="0"/>
          </a:p>
        </p:txBody>
      </p:sp>
      <p:sp>
        <p:nvSpPr>
          <p:cNvPr id="3" name="Content Placeholder 2"/>
          <p:cNvSpPr>
            <a:spLocks noGrp="1"/>
          </p:cNvSpPr>
          <p:nvPr>
            <p:ph idx="1"/>
          </p:nvPr>
        </p:nvSpPr>
        <p:spPr/>
        <p:txBody>
          <a:bodyPr>
            <a:normAutofit/>
          </a:bodyPr>
          <a:lstStyle/>
          <a:p>
            <a:pPr algn="just"/>
            <a:r>
              <a:rPr lang="en-US" dirty="0" smtClean="0"/>
              <a:t>Unsigned integers have to be declared explicitly.</a:t>
            </a:r>
          </a:p>
          <a:p>
            <a:pPr algn="just"/>
            <a:r>
              <a:rPr lang="en-US" dirty="0" smtClean="0"/>
              <a:t>Represents only positive integers.</a:t>
            </a:r>
          </a:p>
          <a:p>
            <a:pPr algn="just"/>
            <a:r>
              <a:rPr lang="en-US" dirty="0" smtClean="0"/>
              <a:t>The data type qualifier is </a:t>
            </a:r>
            <a:r>
              <a:rPr lang="en-US" u="sng" dirty="0" smtClean="0"/>
              <a:t>unsigned int</a:t>
            </a:r>
            <a:r>
              <a:rPr lang="en-US" dirty="0" smtClean="0"/>
              <a:t> or </a:t>
            </a:r>
            <a:r>
              <a:rPr lang="en-US" u="sng" dirty="0" smtClean="0"/>
              <a:t>unsigned</a:t>
            </a:r>
            <a:r>
              <a:rPr lang="en-US" dirty="0" smtClean="0"/>
              <a:t>.							E.g. Variables are defined as-				</a:t>
            </a:r>
            <a:r>
              <a:rPr lang="en-US" dirty="0" smtClean="0">
                <a:solidFill>
                  <a:srgbClr val="FF0000"/>
                </a:solidFill>
              </a:rPr>
              <a:t>unsigned int a;					unsigned b;</a:t>
            </a:r>
          </a:p>
          <a:p>
            <a:pPr algn="just"/>
            <a:r>
              <a:rPr lang="en-US" dirty="0" smtClean="0"/>
              <a:t>It reserves 16-bits (2 bytes) in memory.</a:t>
            </a:r>
          </a:p>
          <a:p>
            <a:pPr algn="just"/>
            <a:r>
              <a:rPr lang="en-US" dirty="0" smtClean="0"/>
              <a:t>Range: 0 to 2</a:t>
            </a:r>
            <a:r>
              <a:rPr lang="en-US" baseline="30000" dirty="0" smtClean="0"/>
              <a:t>16</a:t>
            </a:r>
            <a:r>
              <a:rPr lang="en-US" dirty="0" smtClean="0"/>
              <a:t>-1, i.e. 0 to 65535.</a:t>
            </a:r>
          </a:p>
          <a:p>
            <a:pPr algn="just"/>
            <a:r>
              <a:rPr lang="en-US" dirty="0" smtClean="0"/>
              <a:t>The conversion character is </a:t>
            </a:r>
            <a:r>
              <a:rPr lang="en-US" u="sng" dirty="0" smtClean="0"/>
              <a:t>u</a:t>
            </a:r>
            <a:r>
              <a:rPr lang="en-US" dirty="0" smtClean="0"/>
              <a:t>.</a:t>
            </a:r>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short integer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By default all short integers are signed i.e. it represents both positive and negative integers.</a:t>
            </a:r>
          </a:p>
          <a:p>
            <a:pPr algn="just"/>
            <a:r>
              <a:rPr lang="en-US" dirty="0" smtClean="0"/>
              <a:t>The data type qualifier is </a:t>
            </a:r>
            <a:r>
              <a:rPr lang="en-US" u="sng" dirty="0" smtClean="0"/>
              <a:t>signed short int</a:t>
            </a:r>
            <a:r>
              <a:rPr lang="en-US" dirty="0" smtClean="0"/>
              <a:t> or </a:t>
            </a:r>
            <a:r>
              <a:rPr lang="en-US" u="sng" dirty="0" smtClean="0"/>
              <a:t>short int</a:t>
            </a:r>
            <a:r>
              <a:rPr lang="en-US" dirty="0" smtClean="0"/>
              <a:t> or </a:t>
            </a:r>
            <a:r>
              <a:rPr lang="en-US" u="sng" dirty="0" smtClean="0"/>
              <a:t>short</a:t>
            </a:r>
            <a:r>
              <a:rPr lang="en-US" dirty="0" smtClean="0"/>
              <a:t>.						E.g. Variables are defined as-				</a:t>
            </a:r>
            <a:r>
              <a:rPr lang="en-US" dirty="0" smtClean="0">
                <a:solidFill>
                  <a:srgbClr val="FF0000"/>
                </a:solidFill>
              </a:rPr>
              <a:t>signed short int a;					short int b;						short c;</a:t>
            </a:r>
            <a:r>
              <a:rPr lang="en-US" dirty="0" smtClean="0"/>
              <a:t>	</a:t>
            </a:r>
          </a:p>
          <a:p>
            <a:pPr algn="just"/>
            <a:r>
              <a:rPr lang="en-US" dirty="0" smtClean="0"/>
              <a:t>It  reserves 16-bits (2 bytes) in memory.</a:t>
            </a:r>
          </a:p>
          <a:p>
            <a:pPr algn="just"/>
            <a:r>
              <a:rPr lang="en-US" dirty="0" smtClean="0"/>
              <a:t>Range: -2</a:t>
            </a:r>
            <a:r>
              <a:rPr lang="en-US" baseline="30000" dirty="0" smtClean="0"/>
              <a:t>15</a:t>
            </a:r>
            <a:r>
              <a:rPr lang="en-US" dirty="0" smtClean="0"/>
              <a:t> to 2</a:t>
            </a:r>
            <a:r>
              <a:rPr lang="en-US" baseline="30000" dirty="0" smtClean="0"/>
              <a:t>15</a:t>
            </a:r>
            <a:r>
              <a:rPr lang="en-US" dirty="0" smtClean="0"/>
              <a:t>-1, i.e. -32768 to 32767.</a:t>
            </a:r>
          </a:p>
          <a:p>
            <a:pPr algn="just"/>
            <a:r>
              <a:rPr lang="en-US" dirty="0" smtClean="0"/>
              <a:t>The conversion character is </a:t>
            </a:r>
            <a:r>
              <a:rPr lang="en-US" u="sng" dirty="0" smtClean="0"/>
              <a:t>d</a:t>
            </a:r>
            <a:r>
              <a:rPr lang="en-US" dirty="0" smtClean="0"/>
              <a:t> or </a:t>
            </a:r>
            <a:r>
              <a:rPr lang="en-US" u="sng" dirty="0" smtClean="0"/>
              <a:t>i</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Unsigned short integer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Unsigned short integers have to be declared explicitly.</a:t>
            </a:r>
          </a:p>
          <a:p>
            <a:pPr algn="just"/>
            <a:r>
              <a:rPr lang="en-US" dirty="0" smtClean="0"/>
              <a:t>It represents only positive integers.</a:t>
            </a:r>
          </a:p>
          <a:p>
            <a:pPr algn="just"/>
            <a:r>
              <a:rPr lang="en-US" dirty="0" smtClean="0"/>
              <a:t>The data type qualifier is </a:t>
            </a:r>
            <a:r>
              <a:rPr lang="en-US" u="sng" dirty="0" smtClean="0"/>
              <a:t>unsigned short int</a:t>
            </a:r>
            <a:r>
              <a:rPr lang="en-US" dirty="0" smtClean="0"/>
              <a:t> or </a:t>
            </a:r>
            <a:r>
              <a:rPr lang="en-US" u="sng" dirty="0" smtClean="0"/>
              <a:t>unsigned short</a:t>
            </a:r>
            <a:r>
              <a:rPr lang="en-US" dirty="0" smtClean="0"/>
              <a:t>.						E.g. Variables are defined as-				</a:t>
            </a:r>
            <a:r>
              <a:rPr lang="en-US" dirty="0" smtClean="0">
                <a:solidFill>
                  <a:srgbClr val="FF0000"/>
                </a:solidFill>
              </a:rPr>
              <a:t>unsigned short int a;				unsigned short b;</a:t>
            </a:r>
          </a:p>
          <a:p>
            <a:pPr algn="just"/>
            <a:r>
              <a:rPr lang="en-US" dirty="0" smtClean="0"/>
              <a:t>It reserves 16-bits (2 bytes) in memory.</a:t>
            </a:r>
          </a:p>
          <a:p>
            <a:pPr algn="just"/>
            <a:r>
              <a:rPr lang="en-US" dirty="0" smtClean="0"/>
              <a:t>Range: 0 to 2</a:t>
            </a:r>
            <a:r>
              <a:rPr lang="en-US" baseline="30000" dirty="0" smtClean="0"/>
              <a:t>16</a:t>
            </a:r>
            <a:r>
              <a:rPr lang="en-US" dirty="0" smtClean="0"/>
              <a:t>-1, i.e. 0 to 65535.</a:t>
            </a:r>
          </a:p>
          <a:p>
            <a:pPr algn="just"/>
            <a:r>
              <a:rPr lang="en-US" dirty="0" smtClean="0"/>
              <a:t>The conversion character is </a:t>
            </a:r>
            <a:r>
              <a:rPr lang="en-US" u="sng" dirty="0" smtClean="0"/>
              <a:t>u</a:t>
            </a:r>
            <a:r>
              <a:rPr lang="en-US" dirty="0" smtClean="0"/>
              <a:t>.							</a:t>
            </a:r>
            <a:endParaRPr lang="en-US" u="sng"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long integer</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By default, all long integers are signed i.e. it represents both positive and negative integers.</a:t>
            </a:r>
          </a:p>
          <a:p>
            <a:pPr algn="just"/>
            <a:r>
              <a:rPr lang="en-US" dirty="0" smtClean="0"/>
              <a:t>The data type qualifier is </a:t>
            </a:r>
            <a:r>
              <a:rPr lang="en-US" u="sng" dirty="0" smtClean="0"/>
              <a:t>signed long int</a:t>
            </a:r>
            <a:r>
              <a:rPr lang="en-US" dirty="0" smtClean="0"/>
              <a:t> or </a:t>
            </a:r>
            <a:r>
              <a:rPr lang="en-US" u="sng" dirty="0" smtClean="0"/>
              <a:t>long int</a:t>
            </a:r>
            <a:r>
              <a:rPr lang="en-US" dirty="0" smtClean="0"/>
              <a:t> or </a:t>
            </a:r>
            <a:r>
              <a:rPr lang="en-US" u="sng" dirty="0" smtClean="0"/>
              <a:t>long</a:t>
            </a:r>
            <a:r>
              <a:rPr lang="en-US" dirty="0" smtClean="0"/>
              <a:t>.							E.g. Variables are defined as-				</a:t>
            </a:r>
            <a:r>
              <a:rPr lang="en-US" dirty="0" smtClean="0">
                <a:solidFill>
                  <a:srgbClr val="FF0000"/>
                </a:solidFill>
              </a:rPr>
              <a:t>signed long int a;					long int b;						long c;</a:t>
            </a:r>
          </a:p>
          <a:p>
            <a:pPr algn="just"/>
            <a:r>
              <a:rPr lang="en-US" dirty="0" smtClean="0"/>
              <a:t>It reserves 32-bits (4 bytes) in memory. One bit is used for sign and the other 15 bits for magnitude of the integer.</a:t>
            </a:r>
          </a:p>
          <a:p>
            <a:pPr algn="just"/>
            <a:r>
              <a:rPr lang="en-US" dirty="0" smtClean="0"/>
              <a:t>Range: -2</a:t>
            </a:r>
            <a:r>
              <a:rPr lang="en-US" baseline="30000" dirty="0" smtClean="0"/>
              <a:t>31</a:t>
            </a:r>
            <a:r>
              <a:rPr lang="en-US" dirty="0" smtClean="0"/>
              <a:t> to 2</a:t>
            </a:r>
            <a:r>
              <a:rPr lang="en-US" baseline="30000" dirty="0" smtClean="0"/>
              <a:t>31</a:t>
            </a:r>
            <a:r>
              <a:rPr lang="en-US" dirty="0" smtClean="0"/>
              <a:t>-1, i.e. -2147483648 to 2147483647.</a:t>
            </a:r>
          </a:p>
          <a:p>
            <a:pPr algn="just"/>
            <a:r>
              <a:rPr lang="en-US" dirty="0" smtClean="0"/>
              <a:t>The conversion character is </a:t>
            </a:r>
            <a:r>
              <a:rPr lang="en-US" u="sng" dirty="0" smtClean="0"/>
              <a:t>ld</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unsigned long integer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Unsigned long integers have to be declared explicitly.</a:t>
            </a:r>
          </a:p>
          <a:p>
            <a:pPr algn="just"/>
            <a:r>
              <a:rPr lang="en-US" dirty="0" smtClean="0"/>
              <a:t>It represents only positive integers.</a:t>
            </a:r>
          </a:p>
          <a:p>
            <a:pPr algn="just"/>
            <a:r>
              <a:rPr lang="en-US" dirty="0" smtClean="0"/>
              <a:t>The data type qualifier is </a:t>
            </a:r>
            <a:r>
              <a:rPr lang="en-US" u="sng" dirty="0" smtClean="0"/>
              <a:t>unsigned long int</a:t>
            </a:r>
            <a:r>
              <a:rPr lang="en-US" dirty="0" smtClean="0"/>
              <a:t> or </a:t>
            </a:r>
            <a:r>
              <a:rPr lang="en-US" u="sng" dirty="0" smtClean="0"/>
              <a:t>unsigned long</a:t>
            </a:r>
            <a:r>
              <a:rPr lang="en-US" dirty="0" smtClean="0"/>
              <a:t>.						E.g. Variables are defined as-				</a:t>
            </a:r>
            <a:r>
              <a:rPr lang="en-US" dirty="0" smtClean="0">
                <a:solidFill>
                  <a:srgbClr val="FF0000"/>
                </a:solidFill>
              </a:rPr>
              <a:t>unsigned long int a;				unsigned long b;</a:t>
            </a:r>
          </a:p>
          <a:p>
            <a:pPr algn="just"/>
            <a:r>
              <a:rPr lang="en-US" dirty="0" smtClean="0"/>
              <a:t>It reserves 32-bits (4 bytes) in memory.</a:t>
            </a:r>
          </a:p>
          <a:p>
            <a:pPr algn="just"/>
            <a:r>
              <a:rPr lang="en-US" dirty="0" smtClean="0"/>
              <a:t>The range for unsigned long integers is 0 to 2</a:t>
            </a:r>
            <a:r>
              <a:rPr lang="en-US" baseline="30000" dirty="0" smtClean="0"/>
              <a:t>32</a:t>
            </a:r>
            <a:r>
              <a:rPr lang="en-US" dirty="0" smtClean="0"/>
              <a:t>-1, i.e. 0 to 4294967295.</a:t>
            </a:r>
          </a:p>
          <a:p>
            <a:pPr algn="just"/>
            <a:r>
              <a:rPr lang="en-US" dirty="0" smtClean="0"/>
              <a:t>The conversion character is </a:t>
            </a:r>
            <a:r>
              <a:rPr lang="en-US" u="sng" dirty="0" err="1" smtClean="0"/>
              <a:t>lu</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algn="just"/>
            <a:r>
              <a:rPr lang="en-US" dirty="0" smtClean="0"/>
              <a:t>We declare </a:t>
            </a:r>
            <a:r>
              <a:rPr lang="en-US" dirty="0" smtClean="0">
                <a:solidFill>
                  <a:srgbClr val="FF0000"/>
                </a:solidFill>
              </a:rPr>
              <a:t>long</a:t>
            </a:r>
            <a:r>
              <a:rPr lang="en-US" dirty="0" smtClean="0"/>
              <a:t> and </a:t>
            </a:r>
            <a:r>
              <a:rPr lang="en-US" dirty="0" smtClean="0">
                <a:solidFill>
                  <a:srgbClr val="FF0000"/>
                </a:solidFill>
              </a:rPr>
              <a:t>unsigned </a:t>
            </a:r>
            <a:r>
              <a:rPr lang="en-US" dirty="0" smtClean="0"/>
              <a:t>integers to increase the range of integer values.</a:t>
            </a:r>
          </a:p>
          <a:p>
            <a:pPr algn="just"/>
            <a:r>
              <a:rPr lang="en-US" dirty="0" smtClean="0"/>
              <a:t>The use of qualifier </a:t>
            </a:r>
            <a:r>
              <a:rPr lang="en-US" dirty="0" smtClean="0">
                <a:solidFill>
                  <a:srgbClr val="FF0000"/>
                </a:solidFill>
              </a:rPr>
              <a:t>signed </a:t>
            </a:r>
            <a:r>
              <a:rPr lang="en-US" dirty="0" smtClean="0"/>
              <a:t>is optional.</a:t>
            </a:r>
          </a:p>
          <a:p>
            <a:pPr algn="just"/>
            <a:r>
              <a:rPr lang="en-US" dirty="0" smtClean="0"/>
              <a:t>The conversion character tells the computer to print the given data into or from the computer program.</a:t>
            </a:r>
          </a:p>
          <a:p>
            <a:pPr algn="just"/>
            <a:r>
              <a:rPr lang="en-US" b="1" u="sng" dirty="0" smtClean="0"/>
              <a:t>Table</a:t>
            </a:r>
          </a:p>
          <a:p>
            <a:pPr algn="just"/>
            <a:endParaRPr lang="en-US" dirty="0" smtClean="0"/>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graphicFrame>
        <p:nvGraphicFramePr>
          <p:cNvPr id="6" name="Table 5"/>
          <p:cNvGraphicFramePr>
            <a:graphicFrameLocks noGrp="1"/>
          </p:cNvGraphicFramePr>
          <p:nvPr/>
        </p:nvGraphicFramePr>
        <p:xfrm>
          <a:off x="838200" y="4724400"/>
          <a:ext cx="6781799" cy="1524000"/>
        </p:xfrm>
        <a:graphic>
          <a:graphicData uri="http://schemas.openxmlformats.org/drawingml/2006/table">
            <a:tbl>
              <a:tblPr firstRow="1" bandRow="1">
                <a:tableStyleId>{5C22544A-7EE6-4342-B048-85BDC9FD1C3A}</a:tableStyleId>
              </a:tblPr>
              <a:tblGrid>
                <a:gridCol w="3284934"/>
                <a:gridCol w="1236266"/>
                <a:gridCol w="1200943"/>
                <a:gridCol w="1059656"/>
              </a:tblGrid>
              <a:tr h="508000">
                <a:tc>
                  <a:txBody>
                    <a:bodyPr/>
                    <a:lstStyle/>
                    <a:p>
                      <a:r>
                        <a:rPr lang="en-US" b="1" dirty="0" smtClean="0"/>
                        <a:t>Compiler</a:t>
                      </a:r>
                      <a:endParaRPr lang="en-US" b="1" dirty="0"/>
                    </a:p>
                  </a:txBody>
                  <a:tcPr/>
                </a:tc>
                <a:tc>
                  <a:txBody>
                    <a:bodyPr/>
                    <a:lstStyle/>
                    <a:p>
                      <a:r>
                        <a:rPr lang="en-US" b="1" dirty="0" smtClean="0"/>
                        <a:t>short</a:t>
                      </a:r>
                      <a:endParaRPr lang="en-US" b="1" dirty="0"/>
                    </a:p>
                  </a:txBody>
                  <a:tcPr/>
                </a:tc>
                <a:tc>
                  <a:txBody>
                    <a:bodyPr/>
                    <a:lstStyle/>
                    <a:p>
                      <a:r>
                        <a:rPr lang="en-US" b="1" dirty="0" smtClean="0"/>
                        <a:t>int</a:t>
                      </a:r>
                      <a:endParaRPr lang="en-US" b="1" dirty="0"/>
                    </a:p>
                  </a:txBody>
                  <a:tcPr/>
                </a:tc>
                <a:tc>
                  <a:txBody>
                    <a:bodyPr/>
                    <a:lstStyle/>
                    <a:p>
                      <a:r>
                        <a:rPr lang="en-US" b="1" dirty="0" smtClean="0"/>
                        <a:t>long</a:t>
                      </a:r>
                      <a:endParaRPr lang="en-US" b="1" dirty="0"/>
                    </a:p>
                  </a:txBody>
                  <a:tcPr/>
                </a:tc>
              </a:tr>
              <a:tr h="508000">
                <a:tc>
                  <a:txBody>
                    <a:bodyPr/>
                    <a:lstStyle/>
                    <a:p>
                      <a:r>
                        <a:rPr lang="en-US" b="1" dirty="0" smtClean="0"/>
                        <a:t>16-bit (Turbo C/C++)</a:t>
                      </a:r>
                      <a:endParaRPr lang="en-US" b="1" dirty="0"/>
                    </a:p>
                  </a:txBody>
                  <a:tcPr/>
                </a:tc>
                <a:tc>
                  <a:txBody>
                    <a:bodyPr/>
                    <a:lstStyle/>
                    <a:p>
                      <a:r>
                        <a:rPr lang="en-US" b="1" dirty="0" smtClean="0"/>
                        <a:t>2</a:t>
                      </a:r>
                      <a:endParaRPr lang="en-US" b="1" dirty="0"/>
                    </a:p>
                  </a:txBody>
                  <a:tcPr/>
                </a:tc>
                <a:tc>
                  <a:txBody>
                    <a:bodyPr/>
                    <a:lstStyle/>
                    <a:p>
                      <a:r>
                        <a:rPr lang="en-US" b="1" dirty="0" smtClean="0"/>
                        <a:t>2</a:t>
                      </a:r>
                      <a:endParaRPr lang="en-US" b="1" dirty="0"/>
                    </a:p>
                  </a:txBody>
                  <a:tcPr/>
                </a:tc>
                <a:tc>
                  <a:txBody>
                    <a:bodyPr/>
                    <a:lstStyle/>
                    <a:p>
                      <a:r>
                        <a:rPr lang="en-US" b="1" dirty="0" smtClean="0"/>
                        <a:t>4</a:t>
                      </a:r>
                      <a:endParaRPr lang="en-US" b="1" dirty="0"/>
                    </a:p>
                  </a:txBody>
                  <a:tcPr/>
                </a:tc>
              </a:tr>
              <a:tr h="508000">
                <a:tc>
                  <a:txBody>
                    <a:bodyPr/>
                    <a:lstStyle/>
                    <a:p>
                      <a:r>
                        <a:rPr lang="en-US" b="1" dirty="0" smtClean="0"/>
                        <a:t>32-bit (Visual C++)</a:t>
                      </a:r>
                      <a:endParaRPr lang="en-US" b="1" dirty="0"/>
                    </a:p>
                  </a:txBody>
                  <a:tcPr/>
                </a:tc>
                <a:tc>
                  <a:txBody>
                    <a:bodyPr/>
                    <a:lstStyle/>
                    <a:p>
                      <a:r>
                        <a:rPr lang="en-US" b="1" dirty="0" smtClean="0"/>
                        <a:t>2</a:t>
                      </a:r>
                      <a:endParaRPr lang="en-US" b="1" dirty="0"/>
                    </a:p>
                  </a:txBody>
                  <a:tcPr/>
                </a:tc>
                <a:tc>
                  <a:txBody>
                    <a:bodyPr/>
                    <a:lstStyle/>
                    <a:p>
                      <a:r>
                        <a:rPr lang="en-US" b="1" dirty="0" smtClean="0"/>
                        <a:t>4</a:t>
                      </a:r>
                      <a:endParaRPr lang="en-US" b="1" dirty="0"/>
                    </a:p>
                  </a:txBody>
                  <a:tcPr/>
                </a:tc>
                <a:tc>
                  <a:txBody>
                    <a:bodyPr/>
                    <a:lstStyle/>
                    <a:p>
                      <a:r>
                        <a:rPr lang="en-US" b="1" dirty="0" smtClean="0"/>
                        <a:t>4</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 C program to add two integers and display the result?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Floating point types</a:t>
            </a:r>
            <a:endParaRPr lang="en-US" dirty="0"/>
          </a:p>
        </p:txBody>
      </p:sp>
      <p:sp>
        <p:nvSpPr>
          <p:cNvPr id="3" name="Content Placeholder 2"/>
          <p:cNvSpPr>
            <a:spLocks noGrp="1"/>
          </p:cNvSpPr>
          <p:nvPr>
            <p:ph idx="1"/>
          </p:nvPr>
        </p:nvSpPr>
        <p:spPr/>
        <p:txBody>
          <a:bodyPr/>
          <a:lstStyle/>
          <a:p>
            <a:pPr algn="just"/>
            <a:r>
              <a:rPr lang="en-US" dirty="0" smtClean="0"/>
              <a:t>Floating point types represent fractional numbers (i.e. real numbers).</a:t>
            </a:r>
          </a:p>
          <a:p>
            <a:pPr algn="just"/>
            <a:r>
              <a:rPr lang="en-US" dirty="0" smtClean="0"/>
              <a:t>The data type qualifier is </a:t>
            </a:r>
            <a:r>
              <a:rPr lang="en-US" dirty="0" smtClean="0">
                <a:solidFill>
                  <a:srgbClr val="FF0000"/>
                </a:solidFill>
              </a:rPr>
              <a:t>float</a:t>
            </a:r>
            <a:r>
              <a:rPr lang="en-US" dirty="0" smtClean="0"/>
              <a:t>.			E.g. Variables are defined as-				</a:t>
            </a:r>
            <a:r>
              <a:rPr lang="en-US" dirty="0" smtClean="0">
                <a:solidFill>
                  <a:srgbClr val="FF0000"/>
                </a:solidFill>
              </a:rPr>
              <a:t>float	a;</a:t>
            </a:r>
          </a:p>
          <a:p>
            <a:pPr algn="just"/>
            <a:r>
              <a:rPr lang="en-US" dirty="0" smtClean="0"/>
              <a:t>Floating numbers reserve 32 bits (i.e. 4 bytes) of storage, with 6 digits of precision.</a:t>
            </a:r>
          </a:p>
          <a:p>
            <a:pPr algn="just"/>
            <a:r>
              <a:rPr lang="en-US" dirty="0" smtClean="0"/>
              <a:t>Range: -3.4e38</a:t>
            </a:r>
            <a:r>
              <a:rPr lang="en-US" baseline="30000" dirty="0" smtClean="0"/>
              <a:t> </a:t>
            </a:r>
            <a:r>
              <a:rPr lang="en-US" dirty="0" smtClean="0"/>
              <a:t>to +3.4e38.</a:t>
            </a:r>
            <a:endParaRPr lang="en-US" baseline="30000" dirty="0" smtClean="0"/>
          </a:p>
          <a:p>
            <a:pPr algn="just"/>
            <a:r>
              <a:rPr lang="en-US" dirty="0" smtClean="0"/>
              <a:t>The conversion character is </a:t>
            </a:r>
            <a:r>
              <a:rPr lang="en-US" u="sng" dirty="0" smtClean="0"/>
              <a:t>f</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pPr algn="just">
              <a:buNone/>
            </a:pPr>
            <a:r>
              <a:rPr lang="en-US" sz="4000" b="1" u="sng" dirty="0" smtClean="0"/>
              <a:t>Double type</a:t>
            </a:r>
            <a:endParaRPr lang="en-US" sz="2800" b="1" u="sng" dirty="0" smtClean="0"/>
          </a:p>
          <a:p>
            <a:pPr algn="just"/>
            <a:r>
              <a:rPr lang="en-US" dirty="0" smtClean="0"/>
              <a:t>When the accuracy provided by a </a:t>
            </a:r>
            <a:r>
              <a:rPr lang="en-US" dirty="0" smtClean="0">
                <a:solidFill>
                  <a:srgbClr val="FF0000"/>
                </a:solidFill>
              </a:rPr>
              <a:t>float</a:t>
            </a:r>
            <a:r>
              <a:rPr lang="en-US" dirty="0" smtClean="0"/>
              <a:t> number is not sufficient, the type </a:t>
            </a:r>
            <a:r>
              <a:rPr lang="en-US" dirty="0" smtClean="0">
                <a:solidFill>
                  <a:srgbClr val="FF0000"/>
                </a:solidFill>
              </a:rPr>
              <a:t>double</a:t>
            </a:r>
            <a:r>
              <a:rPr lang="en-US" dirty="0" smtClean="0"/>
              <a:t> is used to define the number.</a:t>
            </a:r>
          </a:p>
          <a:p>
            <a:pPr algn="just"/>
            <a:r>
              <a:rPr lang="en-US" dirty="0" smtClean="0"/>
              <a:t>A </a:t>
            </a:r>
            <a:r>
              <a:rPr lang="en-US" dirty="0" smtClean="0">
                <a:solidFill>
                  <a:srgbClr val="FF0000"/>
                </a:solidFill>
              </a:rPr>
              <a:t>double </a:t>
            </a:r>
            <a:r>
              <a:rPr lang="en-US" dirty="0" smtClean="0"/>
              <a:t>data type number uses 64 bits (8 bytes) giving a precision of 14 digits. So, these are called </a:t>
            </a:r>
            <a:r>
              <a:rPr lang="en-US" i="1" dirty="0" smtClean="0">
                <a:solidFill>
                  <a:srgbClr val="FF0000"/>
                </a:solidFill>
              </a:rPr>
              <a:t>double precision numbers</a:t>
            </a:r>
            <a:r>
              <a:rPr lang="en-US" i="1" dirty="0" smtClean="0"/>
              <a:t>.</a:t>
            </a:r>
          </a:p>
          <a:p>
            <a:pPr algn="just"/>
            <a:r>
              <a:rPr lang="en-US" dirty="0" smtClean="0"/>
              <a:t>Range: -1.7e308 to +1.7e308.</a:t>
            </a:r>
          </a:p>
          <a:p>
            <a:pPr algn="just"/>
            <a:r>
              <a:rPr lang="en-US" dirty="0" smtClean="0"/>
              <a:t>The data type qualifier is </a:t>
            </a:r>
            <a:r>
              <a:rPr lang="en-US" dirty="0" smtClean="0">
                <a:solidFill>
                  <a:srgbClr val="FF0000"/>
                </a:solidFill>
              </a:rPr>
              <a:t>double</a:t>
            </a:r>
            <a:r>
              <a:rPr lang="en-US" dirty="0" smtClean="0"/>
              <a:t>.			E.g. Variables are defined as-				</a:t>
            </a:r>
            <a:r>
              <a:rPr lang="en-US" dirty="0" smtClean="0">
                <a:solidFill>
                  <a:srgbClr val="FF0000"/>
                </a:solidFill>
              </a:rPr>
              <a:t>double a;</a:t>
            </a:r>
          </a:p>
          <a:p>
            <a:pPr algn="just"/>
            <a:r>
              <a:rPr lang="en-US" dirty="0" smtClean="0"/>
              <a:t>Its conversion character is </a:t>
            </a:r>
            <a:r>
              <a:rPr lang="en-US" u="sng" dirty="0" smtClean="0"/>
              <a:t>lf</a:t>
            </a:r>
            <a:r>
              <a:rPr lang="en-US" dirty="0" smtClean="0"/>
              <a:t>.</a:t>
            </a:r>
          </a:p>
          <a:p>
            <a:pPr algn="just"/>
            <a:endParaRPr lang="en-US" baseline="30000"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fontScale="92500"/>
          </a:bodyPr>
          <a:lstStyle/>
          <a:p>
            <a:r>
              <a:rPr lang="en-US" dirty="0" smtClean="0"/>
              <a:t>Every C program must have one </a:t>
            </a:r>
            <a:r>
              <a:rPr lang="en-US" b="1" dirty="0" smtClean="0"/>
              <a:t>main() </a:t>
            </a:r>
            <a:r>
              <a:rPr lang="en-US" dirty="0" smtClean="0"/>
              <a:t>function section which contains two parts declaration and executable parts.</a:t>
            </a:r>
          </a:p>
          <a:p>
            <a:pPr>
              <a:buNone/>
            </a:pPr>
            <a:r>
              <a:rPr lang="en-US" dirty="0" smtClean="0"/>
              <a:t>The declaration part declares all the variables used in executable part.</a:t>
            </a:r>
          </a:p>
          <a:p>
            <a:pPr>
              <a:buNone/>
            </a:pPr>
            <a:r>
              <a:rPr lang="en-US" dirty="0" smtClean="0"/>
              <a:t>There is at least one statement in the executable  part.</a:t>
            </a:r>
          </a:p>
          <a:p>
            <a:pPr>
              <a:buNone/>
            </a:pPr>
            <a:r>
              <a:rPr lang="en-US" dirty="0" smtClean="0"/>
              <a:t>These two parts must appear between the opening and the closing braces.</a:t>
            </a:r>
            <a:r>
              <a:rPr lang="en-US" b="1" dirty="0" smtClean="0"/>
              <a:t>{ }</a:t>
            </a:r>
          </a:p>
          <a:p>
            <a:pPr>
              <a:buNone/>
            </a:pPr>
            <a:r>
              <a:rPr lang="en-US" dirty="0" smtClean="0"/>
              <a:t>Every statements in the declaration and executable parts end with </a:t>
            </a:r>
            <a:r>
              <a:rPr lang="en-US" b="1" dirty="0" smtClean="0"/>
              <a:t>semicolon.;</a:t>
            </a:r>
          </a:p>
          <a:p>
            <a:pPr>
              <a:buNone/>
            </a:pPr>
            <a:r>
              <a:rPr lang="en-US" dirty="0" smtClean="0"/>
              <a:t>The subprogram section contains all the user-defined function that are called  in the main function and are usually placed after the main function, although they may appear in any order.</a:t>
            </a:r>
          </a:p>
          <a:p>
            <a:pPr>
              <a:buNone/>
            </a:pPr>
            <a:endParaRPr lang="en-US" b="1" dirty="0" smtClean="0"/>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pPr algn="just"/>
            <a:r>
              <a:rPr lang="en-US" dirty="0" smtClean="0"/>
              <a:t>To extend the precision further, </a:t>
            </a:r>
            <a:r>
              <a:rPr lang="en-US" u="sng" dirty="0" smtClean="0">
                <a:solidFill>
                  <a:srgbClr val="FF0000"/>
                </a:solidFill>
              </a:rPr>
              <a:t>long double</a:t>
            </a:r>
            <a:r>
              <a:rPr lang="en-US" dirty="0" smtClean="0"/>
              <a:t> can be used which uses 80 bits (10 bytes) giving 18 digits of precision.</a:t>
            </a:r>
          </a:p>
          <a:p>
            <a:pPr algn="just"/>
            <a:r>
              <a:rPr lang="en-US" dirty="0" smtClean="0"/>
              <a:t>Range: -1.7e4932 to +1.7e4932.</a:t>
            </a:r>
          </a:p>
          <a:p>
            <a:pPr algn="just"/>
            <a:r>
              <a:rPr lang="en-US" dirty="0" smtClean="0"/>
              <a:t>The data type qualifier is </a:t>
            </a:r>
            <a:r>
              <a:rPr lang="en-US" dirty="0" smtClean="0">
                <a:solidFill>
                  <a:srgbClr val="FF0000"/>
                </a:solidFill>
              </a:rPr>
              <a:t>long double</a:t>
            </a:r>
            <a:r>
              <a:rPr lang="en-US" dirty="0" smtClean="0"/>
              <a:t>.		E.g. Variables are defined as-			</a:t>
            </a:r>
            <a:r>
              <a:rPr lang="en-US" dirty="0" smtClean="0">
                <a:solidFill>
                  <a:srgbClr val="FF0000"/>
                </a:solidFill>
              </a:rPr>
              <a:t>	long double a;</a:t>
            </a:r>
          </a:p>
          <a:p>
            <a:pPr algn="just"/>
            <a:r>
              <a:rPr lang="en-US" dirty="0" smtClean="0"/>
              <a:t>Its conversion character is </a:t>
            </a:r>
            <a:r>
              <a:rPr lang="en-US" u="sng" dirty="0" smtClean="0"/>
              <a:t>Lf</a:t>
            </a:r>
            <a:r>
              <a:rPr lang="en-US" dirty="0" smtClean="0"/>
              <a:t>.</a:t>
            </a:r>
          </a:p>
          <a:p>
            <a:pPr algn="just"/>
            <a:endParaRPr lang="en-US" dirty="0" smtClean="0"/>
          </a:p>
          <a:p>
            <a:pPr algn="just"/>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lnSpcReduction="20000"/>
          </a:bodyPr>
          <a:lstStyle/>
          <a:p>
            <a:pPr>
              <a:buNone/>
            </a:pPr>
            <a:r>
              <a:rPr lang="en-US" dirty="0" smtClean="0"/>
              <a:t>#include &lt;stdio.h&gt;</a:t>
            </a:r>
          </a:p>
          <a:p>
            <a:pPr>
              <a:buNone/>
            </a:pPr>
            <a:r>
              <a:rPr lang="en-US" dirty="0" smtClean="0"/>
              <a:t>#include &lt;conio.h&gt;</a:t>
            </a:r>
          </a:p>
          <a:p>
            <a:pPr>
              <a:buNone/>
            </a:pPr>
            <a:r>
              <a:rPr lang="en-US" dirty="0" smtClean="0"/>
              <a:t>void main()</a:t>
            </a:r>
          </a:p>
          <a:p>
            <a:pPr>
              <a:buNone/>
            </a:pPr>
            <a:r>
              <a:rPr lang="en-US" dirty="0" smtClean="0"/>
              <a:t>{</a:t>
            </a:r>
          </a:p>
          <a:p>
            <a:pPr>
              <a:buNone/>
            </a:pPr>
            <a:r>
              <a:rPr lang="en-US" dirty="0" smtClean="0"/>
              <a:t>float a=22;</a:t>
            </a:r>
          </a:p>
          <a:p>
            <a:pPr>
              <a:buNone/>
            </a:pPr>
            <a:r>
              <a:rPr lang="en-US" dirty="0" smtClean="0"/>
              <a:t>float b=7;</a:t>
            </a:r>
          </a:p>
          <a:p>
            <a:pPr>
              <a:buNone/>
            </a:pPr>
            <a:r>
              <a:rPr lang="en-US" dirty="0" smtClean="0"/>
              <a:t>float c=a/b;</a:t>
            </a:r>
          </a:p>
          <a:p>
            <a:pPr>
              <a:buNone/>
            </a:pPr>
            <a:r>
              <a:rPr lang="en-US" dirty="0" smtClean="0"/>
              <a:t>double d=22;</a:t>
            </a:r>
          </a:p>
          <a:p>
            <a:pPr>
              <a:buNone/>
            </a:pPr>
            <a:r>
              <a:rPr lang="en-US" dirty="0" smtClean="0"/>
              <a:t>double e=7;</a:t>
            </a:r>
          </a:p>
          <a:p>
            <a:pPr>
              <a:buNone/>
            </a:pPr>
            <a:r>
              <a:rPr lang="en-US" dirty="0" smtClean="0"/>
              <a:t>double f=d/e;</a:t>
            </a:r>
          </a:p>
          <a:p>
            <a:pPr>
              <a:buNone/>
            </a:pPr>
            <a:r>
              <a:rPr lang="en-US" dirty="0" smtClean="0"/>
              <a:t>clrscr();</a:t>
            </a:r>
          </a:p>
          <a:p>
            <a:pPr>
              <a:buNone/>
            </a:pPr>
            <a:r>
              <a:rPr lang="en-US" dirty="0" smtClean="0"/>
              <a:t>printf("Float=%f\n", c);</a:t>
            </a:r>
          </a:p>
          <a:p>
            <a:pPr>
              <a:buNone/>
            </a:pPr>
            <a:r>
              <a:rPr lang="en-US" dirty="0" smtClean="0"/>
              <a:t>printf("Float=%.8f\n", c);</a:t>
            </a:r>
          </a:p>
          <a:p>
            <a:pPr>
              <a:buNone/>
            </a:pPr>
            <a:r>
              <a:rPr lang="en-US" dirty="0" smtClean="0"/>
              <a:t>printf("Double=%.8lf",f);</a:t>
            </a:r>
          </a:p>
          <a:p>
            <a:pPr>
              <a:buNone/>
            </a:pPr>
            <a:r>
              <a:rPr lang="en-US" dirty="0" smtClean="0"/>
              <a:t>getch();</a:t>
            </a:r>
          </a:p>
          <a:p>
            <a:pPr>
              <a:buNone/>
            </a:pP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type</a:t>
            </a:r>
            <a:endParaRPr lang="en-US" dirty="0"/>
          </a:p>
        </p:txBody>
      </p:sp>
      <p:sp>
        <p:nvSpPr>
          <p:cNvPr id="3" name="Content Placeholder 2"/>
          <p:cNvSpPr>
            <a:spLocks noGrp="1"/>
          </p:cNvSpPr>
          <p:nvPr>
            <p:ph idx="1"/>
          </p:nvPr>
        </p:nvSpPr>
        <p:spPr/>
        <p:txBody>
          <a:bodyPr/>
          <a:lstStyle/>
          <a:p>
            <a:pPr algn="just"/>
            <a:r>
              <a:rPr lang="en-US" dirty="0" smtClean="0"/>
              <a:t>A single character can be defined as a character type data.</a:t>
            </a:r>
          </a:p>
          <a:p>
            <a:pPr algn="just"/>
            <a:r>
              <a:rPr lang="en-US" dirty="0" smtClean="0"/>
              <a:t>Characters are stored in 8 bits (1 byte).</a:t>
            </a:r>
          </a:p>
          <a:p>
            <a:pPr algn="just"/>
            <a:r>
              <a:rPr lang="en-US" dirty="0" smtClean="0"/>
              <a:t>The data type qualifier is </a:t>
            </a:r>
            <a:r>
              <a:rPr lang="en-US" dirty="0" smtClean="0">
                <a:solidFill>
                  <a:srgbClr val="FF0000"/>
                </a:solidFill>
              </a:rPr>
              <a:t>char</a:t>
            </a:r>
            <a:r>
              <a:rPr lang="en-US" dirty="0" smtClean="0"/>
              <a:t>.</a:t>
            </a:r>
          </a:p>
          <a:p>
            <a:pPr algn="just"/>
            <a:r>
              <a:rPr lang="en-US" dirty="0" smtClean="0"/>
              <a:t>The qualifier </a:t>
            </a:r>
            <a:r>
              <a:rPr lang="en-US" dirty="0" smtClean="0">
                <a:solidFill>
                  <a:srgbClr val="FF0000"/>
                </a:solidFill>
              </a:rPr>
              <a:t>signed</a:t>
            </a:r>
            <a:r>
              <a:rPr lang="en-US" dirty="0" smtClean="0"/>
              <a:t> or </a:t>
            </a:r>
            <a:r>
              <a:rPr lang="en-US" dirty="0" smtClean="0">
                <a:solidFill>
                  <a:srgbClr val="FF0000"/>
                </a:solidFill>
              </a:rPr>
              <a:t>unsigned</a:t>
            </a:r>
            <a:r>
              <a:rPr lang="en-US" dirty="0" smtClean="0"/>
              <a:t> may be used with </a:t>
            </a:r>
            <a:r>
              <a:rPr lang="en-US" dirty="0" smtClean="0">
                <a:solidFill>
                  <a:srgbClr val="FF0000"/>
                </a:solidFill>
              </a:rPr>
              <a:t>char</a:t>
            </a:r>
            <a:r>
              <a:rPr lang="en-US" dirty="0" smtClean="0"/>
              <a:t>.</a:t>
            </a:r>
          </a:p>
          <a:p>
            <a:pPr algn="just"/>
            <a:r>
              <a:rPr lang="en-US" dirty="0" smtClean="0"/>
              <a:t>The </a:t>
            </a:r>
            <a:r>
              <a:rPr lang="en-US" dirty="0" smtClean="0">
                <a:solidFill>
                  <a:srgbClr val="FF0000"/>
                </a:solidFill>
              </a:rPr>
              <a:t>unsigned char </a:t>
            </a:r>
            <a:r>
              <a:rPr lang="en-US" dirty="0" smtClean="0"/>
              <a:t>has values between 0 and 255 while </a:t>
            </a:r>
            <a:r>
              <a:rPr lang="en-US" dirty="0" smtClean="0">
                <a:solidFill>
                  <a:srgbClr val="FF0000"/>
                </a:solidFill>
              </a:rPr>
              <a:t>signed char </a:t>
            </a:r>
            <a:r>
              <a:rPr lang="en-US" dirty="0" smtClean="0"/>
              <a:t>has values from -128 to 127.</a:t>
            </a:r>
          </a:p>
          <a:p>
            <a:pPr algn="just"/>
            <a:r>
              <a:rPr lang="en-US" dirty="0" smtClean="0"/>
              <a:t>The conversion character is </a:t>
            </a:r>
            <a:r>
              <a:rPr lang="en-US" u="sng" dirty="0" smtClean="0"/>
              <a:t>c</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lstStyle/>
          <a:p>
            <a:pPr algn="just"/>
            <a:r>
              <a:rPr lang="en-US" dirty="0" smtClean="0"/>
              <a:t>In character data type, each character is represented by an ASCII (American Standard Code for Information Interchange) value internally.</a:t>
            </a:r>
          </a:p>
          <a:p>
            <a:pPr algn="just"/>
            <a:r>
              <a:rPr lang="en-US" dirty="0" smtClean="0"/>
              <a:t>For e.g. the character ‘A’ is represented by 65, ‘B’ by 66 and so on for others.</a:t>
            </a:r>
          </a:p>
          <a:p>
            <a:pPr algn="just"/>
            <a:r>
              <a:rPr lang="en-US" dirty="0" smtClean="0"/>
              <a:t>When a character is displayed using the conversion character d, it will display ASCII value; and when it is displayed using the conversion character c, it will display character.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7772400" cy="6150936"/>
          </a:xfrm>
        </p:spPr>
        <p:txBody>
          <a:bodyPr>
            <a:normAutofit/>
          </a:bodyPr>
          <a:lstStyle/>
          <a:p>
            <a:pPr>
              <a:buNone/>
            </a:pPr>
            <a:r>
              <a:rPr lang="en-US" dirty="0" smtClean="0"/>
              <a:t># include &lt;</a:t>
            </a:r>
            <a:r>
              <a:rPr lang="en-US" dirty="0" err="1" smtClean="0"/>
              <a:t>stdio.h</a:t>
            </a:r>
            <a:r>
              <a:rPr lang="en-US" dirty="0" smtClean="0"/>
              <a:t>&gt;</a:t>
            </a:r>
          </a:p>
          <a:p>
            <a:pPr>
              <a:buNone/>
            </a:pPr>
            <a:r>
              <a:rPr lang="en-US" dirty="0" smtClean="0"/>
              <a:t># 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char c;</a:t>
            </a:r>
          </a:p>
          <a:p>
            <a:pPr>
              <a:buNone/>
            </a:pPr>
            <a:r>
              <a:rPr lang="en-US" dirty="0" err="1" smtClean="0"/>
              <a:t>clrscr</a:t>
            </a:r>
            <a:r>
              <a:rPr lang="en-US" dirty="0" smtClean="0"/>
              <a:t>();</a:t>
            </a:r>
          </a:p>
          <a:p>
            <a:pPr>
              <a:buNone/>
            </a:pPr>
            <a:r>
              <a:rPr lang="en-US" dirty="0" smtClean="0"/>
              <a:t>c=‘A’;</a:t>
            </a:r>
          </a:p>
          <a:p>
            <a:pPr>
              <a:buNone/>
            </a:pPr>
            <a:r>
              <a:rPr lang="en-US" dirty="0" smtClean="0"/>
              <a:t>printf(“The character is %c”, c);</a:t>
            </a:r>
          </a:p>
          <a:p>
            <a:pPr>
              <a:buNone/>
            </a:pPr>
            <a:r>
              <a:rPr lang="en-US" dirty="0" smtClean="0"/>
              <a:t>printf(“\n The ASCII value of character is %d”, c);</a:t>
            </a:r>
          </a:p>
          <a:p>
            <a:pPr>
              <a:buNone/>
            </a:pPr>
            <a:r>
              <a:rPr lang="en-US" dirty="0" smtClean="0"/>
              <a:t>printf(“\n\n The ASCII value of %c is %d”, c, c);</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Void type</a:t>
            </a:r>
            <a:endParaRPr lang="en-US" dirty="0"/>
          </a:p>
        </p:txBody>
      </p:sp>
      <p:sp>
        <p:nvSpPr>
          <p:cNvPr id="3" name="Content Placeholder 2"/>
          <p:cNvSpPr>
            <a:spLocks noGrp="1"/>
          </p:cNvSpPr>
          <p:nvPr>
            <p:ph idx="1"/>
          </p:nvPr>
        </p:nvSpPr>
        <p:spPr/>
        <p:txBody>
          <a:bodyPr/>
          <a:lstStyle/>
          <a:p>
            <a:r>
              <a:rPr lang="en-US" dirty="0" smtClean="0"/>
              <a:t>The void type has no values.</a:t>
            </a:r>
          </a:p>
          <a:p>
            <a:pPr algn="just"/>
            <a:r>
              <a:rPr lang="en-US" dirty="0" smtClean="0"/>
              <a:t>It is usually used to specify a type of function when it does not return any value to the calling function.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772400" cy="4495800"/>
          </a:xfrm>
        </p:spPr>
        <p:txBody>
          <a:bodyPr>
            <a:normAutofit/>
          </a:bodyPr>
          <a:lstStyle/>
          <a:p>
            <a:pPr algn="just"/>
            <a:r>
              <a:rPr lang="en-US" sz="4400" dirty="0" smtClean="0"/>
              <a:t>Write a program to calculate simple interest using the formula </a:t>
            </a:r>
            <a:br>
              <a:rPr lang="en-US" sz="4400" dirty="0" smtClean="0"/>
            </a:br>
            <a:r>
              <a:rPr lang="en-US" sz="4400" dirty="0" smtClean="0"/>
              <a:t>SI=(P*t*r)/100 ???</a:t>
            </a:r>
            <a:endParaRPr lang="en-US" sz="4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sequences</a:t>
            </a:r>
            <a:endParaRPr lang="en-US" dirty="0"/>
          </a:p>
        </p:txBody>
      </p:sp>
      <p:sp>
        <p:nvSpPr>
          <p:cNvPr id="3" name="Content Placeholder 2"/>
          <p:cNvSpPr>
            <a:spLocks noGrp="1"/>
          </p:cNvSpPr>
          <p:nvPr>
            <p:ph idx="1"/>
          </p:nvPr>
        </p:nvSpPr>
        <p:spPr>
          <a:xfrm>
            <a:off x="457200" y="1600200"/>
            <a:ext cx="7239000" cy="4846320"/>
          </a:xfrm>
        </p:spPr>
        <p:txBody>
          <a:bodyPr/>
          <a:lstStyle/>
          <a:p>
            <a:pPr algn="just"/>
            <a:r>
              <a:rPr lang="en-US" dirty="0" smtClean="0"/>
              <a:t>It is a character combination consisting of a backslash (\) followed by a letter or a digit.</a:t>
            </a:r>
          </a:p>
          <a:p>
            <a:pPr algn="just"/>
            <a:r>
              <a:rPr lang="en-US" dirty="0" smtClean="0"/>
              <a:t>Escape sequences always represent single character, however they are written in terms of two characters.</a:t>
            </a:r>
          </a:p>
          <a:p>
            <a:pPr algn="just"/>
            <a:r>
              <a:rPr lang="en-US" dirty="0" smtClean="0"/>
              <a:t>Escape sequences has a single ASCII value.</a:t>
            </a:r>
          </a:p>
          <a:p>
            <a:pPr algn="just"/>
            <a:r>
              <a:rPr lang="en-US" dirty="0" smtClean="0">
                <a:solidFill>
                  <a:srgbClr val="FF0000"/>
                </a:solidFill>
              </a:rPr>
              <a:t>Escape sequences are useful for formatting input and output.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graphicFrame>
        <p:nvGraphicFramePr>
          <p:cNvPr id="6" name="Table 5"/>
          <p:cNvGraphicFramePr>
            <a:graphicFrameLocks noGrp="1"/>
          </p:cNvGraphicFramePr>
          <p:nvPr/>
        </p:nvGraphicFramePr>
        <p:xfrm>
          <a:off x="914400" y="457200"/>
          <a:ext cx="6096000" cy="5943601"/>
        </p:xfrm>
        <a:graphic>
          <a:graphicData uri="http://schemas.openxmlformats.org/drawingml/2006/table">
            <a:tbl>
              <a:tblPr firstRow="1" bandRow="1">
                <a:tableStyleId>{5C22544A-7EE6-4342-B048-85BDC9FD1C3A}</a:tableStyleId>
              </a:tblPr>
              <a:tblGrid>
                <a:gridCol w="2133600"/>
                <a:gridCol w="3962400"/>
              </a:tblGrid>
              <a:tr h="746231">
                <a:tc>
                  <a:txBody>
                    <a:bodyPr/>
                    <a:lstStyle/>
                    <a:p>
                      <a:r>
                        <a:rPr lang="en-US" dirty="0" smtClean="0"/>
                        <a:t>Escape Sequence</a:t>
                      </a:r>
                      <a:endParaRPr lang="en-US" dirty="0"/>
                    </a:p>
                  </a:txBody>
                  <a:tcPr/>
                </a:tc>
                <a:tc>
                  <a:txBody>
                    <a:bodyPr/>
                    <a:lstStyle/>
                    <a:p>
                      <a:r>
                        <a:rPr lang="en-US" dirty="0" smtClean="0"/>
                        <a:t>Use</a:t>
                      </a:r>
                      <a:endParaRPr lang="en-US" dirty="0"/>
                    </a:p>
                  </a:txBody>
                  <a:tcPr/>
                </a:tc>
              </a:tr>
              <a:tr h="506005">
                <a:tc>
                  <a:txBody>
                    <a:bodyPr/>
                    <a:lstStyle/>
                    <a:p>
                      <a:r>
                        <a:rPr lang="en-US" dirty="0" smtClean="0"/>
                        <a:t>\a</a:t>
                      </a:r>
                      <a:endParaRPr lang="en-US" dirty="0"/>
                    </a:p>
                  </a:txBody>
                  <a:tcPr/>
                </a:tc>
                <a:tc>
                  <a:txBody>
                    <a:bodyPr/>
                    <a:lstStyle/>
                    <a:p>
                      <a:r>
                        <a:rPr lang="en-US" dirty="0" smtClean="0"/>
                        <a:t>Audible Alert or beep sound </a:t>
                      </a:r>
                      <a:endParaRPr lang="en-US" dirty="0"/>
                    </a:p>
                  </a:txBody>
                  <a:tcPr/>
                </a:tc>
              </a:tr>
              <a:tr h="701252">
                <a:tc>
                  <a:txBody>
                    <a:bodyPr/>
                    <a:lstStyle/>
                    <a:p>
                      <a:r>
                        <a:rPr lang="en-US" dirty="0" smtClean="0"/>
                        <a:t>\b</a:t>
                      </a:r>
                      <a:endParaRPr lang="en-US" dirty="0"/>
                    </a:p>
                  </a:txBody>
                  <a:tcPr/>
                </a:tc>
                <a:tc>
                  <a:txBody>
                    <a:bodyPr/>
                    <a:lstStyle/>
                    <a:p>
                      <a:r>
                        <a:rPr lang="en-US" dirty="0" smtClean="0"/>
                        <a:t>Backspace delete on character to the left</a:t>
                      </a:r>
                      <a:endParaRPr lang="en-US" dirty="0"/>
                    </a:p>
                  </a:txBody>
                  <a:tcPr/>
                </a:tc>
              </a:tr>
              <a:tr h="746231">
                <a:tc>
                  <a:txBody>
                    <a:bodyPr/>
                    <a:lstStyle/>
                    <a:p>
                      <a:r>
                        <a:rPr lang="en-US" dirty="0" smtClean="0"/>
                        <a:t>\n</a:t>
                      </a:r>
                      <a:endParaRPr lang="en-US" dirty="0"/>
                    </a:p>
                  </a:txBody>
                  <a:tcPr/>
                </a:tc>
                <a:tc>
                  <a:txBody>
                    <a:bodyPr/>
                    <a:lstStyle/>
                    <a:p>
                      <a:r>
                        <a:rPr lang="en-US" dirty="0" smtClean="0"/>
                        <a:t>Move cursor to the Next or New line of the screen</a:t>
                      </a:r>
                      <a:endParaRPr lang="en-US" dirty="0"/>
                    </a:p>
                  </a:txBody>
                  <a:tcPr/>
                </a:tc>
              </a:tr>
              <a:tr h="472612">
                <a:tc>
                  <a:txBody>
                    <a:bodyPr/>
                    <a:lstStyle/>
                    <a:p>
                      <a:r>
                        <a:rPr lang="en-US" dirty="0" smtClean="0"/>
                        <a:t>\v</a:t>
                      </a:r>
                      <a:endParaRPr lang="en-US" dirty="0"/>
                    </a:p>
                  </a:txBody>
                  <a:tcPr/>
                </a:tc>
                <a:tc>
                  <a:txBody>
                    <a:bodyPr/>
                    <a:lstStyle/>
                    <a:p>
                      <a:r>
                        <a:rPr lang="en-US" dirty="0" smtClean="0"/>
                        <a:t>Vertical tab</a:t>
                      </a:r>
                      <a:endParaRPr lang="en-US" dirty="0"/>
                    </a:p>
                  </a:txBody>
                  <a:tcPr/>
                </a:tc>
              </a:tr>
              <a:tr h="561205">
                <a:tc>
                  <a:txBody>
                    <a:bodyPr/>
                    <a:lstStyle/>
                    <a:p>
                      <a:r>
                        <a:rPr lang="en-US" dirty="0" smtClean="0"/>
                        <a:t>\t</a:t>
                      </a:r>
                      <a:endParaRPr lang="en-US" dirty="0"/>
                    </a:p>
                  </a:txBody>
                  <a:tcPr/>
                </a:tc>
                <a:tc>
                  <a:txBody>
                    <a:bodyPr/>
                    <a:lstStyle/>
                    <a:p>
                      <a:r>
                        <a:rPr lang="en-US" dirty="0" smtClean="0"/>
                        <a:t>Horizontal</a:t>
                      </a:r>
                      <a:r>
                        <a:rPr lang="en-US" baseline="0" dirty="0" smtClean="0"/>
                        <a:t> tab</a:t>
                      </a:r>
                      <a:endParaRPr lang="en-US" dirty="0"/>
                    </a:p>
                  </a:txBody>
                  <a:tcPr/>
                </a:tc>
              </a:tr>
              <a:tr h="482834">
                <a:tc>
                  <a:txBody>
                    <a:bodyPr/>
                    <a:lstStyle/>
                    <a:p>
                      <a:r>
                        <a:rPr lang="en-US" dirty="0" smtClean="0"/>
                        <a:t>\’</a:t>
                      </a:r>
                      <a:endParaRPr lang="en-US" dirty="0"/>
                    </a:p>
                  </a:txBody>
                  <a:tcPr/>
                </a:tc>
                <a:tc>
                  <a:txBody>
                    <a:bodyPr/>
                    <a:lstStyle/>
                    <a:p>
                      <a:r>
                        <a:rPr lang="en-US" dirty="0" smtClean="0"/>
                        <a:t>Single quote</a:t>
                      </a:r>
                      <a:endParaRPr lang="en-US" dirty="0"/>
                    </a:p>
                  </a:txBody>
                  <a:tcPr/>
                </a:tc>
              </a:tr>
              <a:tr h="487945">
                <a:tc>
                  <a:txBody>
                    <a:bodyPr/>
                    <a:lstStyle/>
                    <a:p>
                      <a:r>
                        <a:rPr lang="en-US" dirty="0" smtClean="0"/>
                        <a:t>\”</a:t>
                      </a:r>
                      <a:endParaRPr lang="en-US" dirty="0"/>
                    </a:p>
                  </a:txBody>
                  <a:tcPr/>
                </a:tc>
                <a:tc>
                  <a:txBody>
                    <a:bodyPr/>
                    <a:lstStyle/>
                    <a:p>
                      <a:r>
                        <a:rPr lang="en-US" dirty="0" smtClean="0"/>
                        <a:t>Double quote</a:t>
                      </a:r>
                      <a:endParaRPr lang="en-US" dirty="0"/>
                    </a:p>
                  </a:txBody>
                  <a:tcPr/>
                </a:tc>
              </a:tr>
              <a:tr h="493055">
                <a:tc>
                  <a:txBody>
                    <a:bodyPr/>
                    <a:lstStyle/>
                    <a:p>
                      <a:r>
                        <a:rPr lang="en-US" dirty="0" smtClean="0"/>
                        <a:t>\\</a:t>
                      </a:r>
                      <a:endParaRPr lang="en-US" dirty="0"/>
                    </a:p>
                  </a:txBody>
                  <a:tcPr/>
                </a:tc>
                <a:tc>
                  <a:txBody>
                    <a:bodyPr/>
                    <a:lstStyle/>
                    <a:p>
                      <a:r>
                        <a:rPr lang="en-US" dirty="0" smtClean="0"/>
                        <a:t>Backslash</a:t>
                      </a:r>
                      <a:endParaRPr lang="en-US" dirty="0"/>
                    </a:p>
                  </a:txBody>
                  <a:tcPr/>
                </a:tc>
              </a:tr>
              <a:tr h="746231">
                <a:tc>
                  <a:txBody>
                    <a:bodyPr/>
                    <a:lstStyle/>
                    <a:p>
                      <a:r>
                        <a:rPr lang="en-US" dirty="0" smtClean="0"/>
                        <a:t>\0</a:t>
                      </a:r>
                      <a:endParaRPr lang="en-US" dirty="0"/>
                    </a:p>
                  </a:txBody>
                  <a:tcPr/>
                </a:tc>
                <a:tc>
                  <a:txBody>
                    <a:bodyPr/>
                    <a:lstStyle/>
                    <a:p>
                      <a:r>
                        <a:rPr lang="en-US" dirty="0" smtClean="0"/>
                        <a:t>Null</a:t>
                      </a:r>
                      <a:r>
                        <a:rPr lang="en-US" baseline="0" dirty="0" smtClean="0"/>
                        <a:t> character</a:t>
                      </a:r>
                      <a:endParaRPr lang="en-US" dirty="0"/>
                    </a:p>
                  </a:txBody>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lstStyle/>
          <a:p>
            <a:pPr>
              <a:buNone/>
            </a:pPr>
            <a:r>
              <a:rPr lang="en-US" dirty="0" smtClean="0"/>
              <a:t>#include&lt;</a:t>
            </a:r>
            <a:r>
              <a:rPr lang="en-US" dirty="0" err="1" smtClean="0"/>
              <a:t>stdio.h</a:t>
            </a:r>
            <a:r>
              <a:rPr lang="en-US" dirty="0" smtClean="0"/>
              <a:t>&gt;</a:t>
            </a:r>
          </a:p>
          <a:p>
            <a:pPr>
              <a:buNone/>
            </a:pPr>
            <a:r>
              <a:rPr lang="en-US" dirty="0" smtClean="0"/>
              <a:t>#include&lt;</a:t>
            </a:r>
            <a:r>
              <a:rPr lang="en-US" dirty="0" err="1" smtClean="0"/>
              <a:t>conio.h</a:t>
            </a:r>
            <a:r>
              <a:rPr lang="en-US" dirty="0" smtClean="0"/>
              <a:t>&gt;</a:t>
            </a:r>
          </a:p>
          <a:p>
            <a:pPr>
              <a:buNone/>
            </a:pPr>
            <a:endParaRPr lang="en-US" dirty="0" smtClean="0"/>
          </a:p>
          <a:p>
            <a:pPr>
              <a:buNone/>
            </a:pPr>
            <a:r>
              <a:rPr lang="en-US" dirty="0" smtClean="0"/>
              <a:t>void main()</a:t>
            </a:r>
          </a:p>
          <a:p>
            <a:pPr>
              <a:buNone/>
            </a:pPr>
            <a:r>
              <a:rPr lang="en-US" dirty="0" smtClean="0"/>
              <a:t>{</a:t>
            </a:r>
          </a:p>
          <a:p>
            <a:pPr>
              <a:buNone/>
            </a:pPr>
            <a:r>
              <a:rPr lang="en-US" dirty="0" err="1" smtClean="0"/>
              <a:t>clrscr</a:t>
            </a:r>
            <a:r>
              <a:rPr lang="en-US" dirty="0" smtClean="0"/>
              <a:t>();</a:t>
            </a:r>
          </a:p>
          <a:p>
            <a:pPr>
              <a:buNone/>
            </a:pPr>
            <a:r>
              <a:rPr lang="en-US" dirty="0" err="1" smtClean="0"/>
              <a:t>printf</a:t>
            </a:r>
            <a:r>
              <a:rPr lang="en-US" dirty="0" smtClean="0"/>
              <a:t>(“\</a:t>
            </a:r>
            <a:r>
              <a:rPr lang="en-US" dirty="0" err="1" smtClean="0"/>
              <a:t>aHello</a:t>
            </a:r>
            <a:r>
              <a:rPr lang="en-US" dirty="0" smtClean="0"/>
              <a:t> \t World \n");</a:t>
            </a:r>
          </a:p>
          <a:p>
            <a:pPr>
              <a:buNone/>
            </a:pPr>
            <a:r>
              <a:rPr lang="en-US" dirty="0" smtClean="0"/>
              <a:t>printf("He said \"Hello\" ");</a:t>
            </a:r>
          </a:p>
          <a:p>
            <a:pPr>
              <a:buNone/>
            </a:pPr>
            <a:r>
              <a:rPr lang="en-US" dirty="0" smtClean="0"/>
              <a:t>printf(“\1\2\3\4\5\6\7\8\9\0”);</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C program</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This program is written </a:t>
            </a:r>
            <a:r>
              <a:rPr lang="en-US" smtClean="0"/>
              <a:t>by Naren*/</a:t>
            </a:r>
            <a:endParaRPr lang="en-US" dirty="0" smtClean="0"/>
          </a:p>
          <a:p>
            <a:pPr>
              <a:buNone/>
            </a:pPr>
            <a:r>
              <a:rPr lang="en-US" dirty="0" smtClean="0"/>
              <a:t>// Date: 1/26/2012.........Documentation Section</a:t>
            </a:r>
          </a:p>
          <a:p>
            <a:pPr>
              <a:buNone/>
            </a:pPr>
            <a:r>
              <a:rPr lang="en-US" dirty="0" smtClean="0"/>
              <a:t>#include &lt;</a:t>
            </a:r>
            <a:r>
              <a:rPr lang="en-US" dirty="0" err="1" smtClean="0"/>
              <a:t>stdio.h</a:t>
            </a:r>
            <a:r>
              <a:rPr lang="en-US" dirty="0" smtClean="0"/>
              <a:t>&gt;		// Link Section</a:t>
            </a:r>
          </a:p>
          <a:p>
            <a:pPr>
              <a:buNone/>
            </a:pPr>
            <a:r>
              <a:rPr lang="en-US" dirty="0" smtClean="0"/>
              <a:t>#include &lt;</a:t>
            </a:r>
            <a:r>
              <a:rPr lang="en-US" dirty="0" err="1" smtClean="0"/>
              <a:t>conio.h</a:t>
            </a:r>
            <a:r>
              <a:rPr lang="en-US" dirty="0" smtClean="0"/>
              <a:t>&gt;           // Link Section</a:t>
            </a:r>
          </a:p>
          <a:p>
            <a:pPr>
              <a:buNone/>
            </a:pPr>
            <a:r>
              <a:rPr lang="en-US" dirty="0" smtClean="0"/>
              <a:t>void main()                     // main() starts here</a:t>
            </a:r>
          </a:p>
          <a:p>
            <a:pPr>
              <a:buNone/>
            </a:pPr>
            <a:r>
              <a:rPr lang="en-US" dirty="0" smtClean="0"/>
              <a:t>{</a:t>
            </a:r>
          </a:p>
          <a:p>
            <a:pPr>
              <a:buNone/>
            </a:pPr>
            <a:r>
              <a:rPr lang="en-US" dirty="0" err="1" smtClean="0"/>
              <a:t>clrscr</a:t>
            </a:r>
            <a:r>
              <a:rPr lang="en-US" dirty="0" smtClean="0"/>
              <a:t>();                         // clears the screen</a:t>
            </a:r>
          </a:p>
          <a:p>
            <a:pPr>
              <a:buNone/>
            </a:pPr>
            <a:r>
              <a:rPr lang="en-US" dirty="0" err="1" smtClean="0"/>
              <a:t>printf</a:t>
            </a:r>
            <a:r>
              <a:rPr lang="en-US" dirty="0" smtClean="0"/>
              <a:t>(“Hello World”);   // prints Hello World</a:t>
            </a:r>
          </a:p>
          <a:p>
            <a:pPr>
              <a:buNone/>
            </a:pPr>
            <a:r>
              <a:rPr lang="en-US" dirty="0" err="1" smtClean="0"/>
              <a:t>getch</a:t>
            </a:r>
            <a:r>
              <a:rPr lang="en-US" dirty="0" smtClean="0"/>
              <a:t>();                  // to hold the output screen</a:t>
            </a:r>
          </a:p>
          <a:p>
            <a:pPr>
              <a:buNone/>
            </a:pP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pPr algn="just">
              <a:buNone/>
            </a:pPr>
            <a:r>
              <a:rPr lang="en-US" sz="3600" b="1" u="sng" dirty="0" err="1" smtClean="0"/>
              <a:t>printf</a:t>
            </a:r>
            <a:r>
              <a:rPr lang="en-US" sz="3600" b="1" u="sng" dirty="0" smtClean="0"/>
              <a:t>() and </a:t>
            </a:r>
            <a:r>
              <a:rPr lang="en-US" sz="3600" b="1" u="sng" dirty="0" err="1" smtClean="0"/>
              <a:t>scanf</a:t>
            </a:r>
            <a:r>
              <a:rPr lang="en-US" sz="3600" b="1" u="sng" dirty="0" smtClean="0"/>
              <a:t>()</a:t>
            </a:r>
          </a:p>
          <a:p>
            <a:pPr algn="just">
              <a:buFont typeface="Wingdings" pitchFamily="2" charset="2"/>
              <a:buChar char="Ø"/>
            </a:pPr>
            <a:r>
              <a:rPr lang="en-US" sz="2400" dirty="0" smtClean="0"/>
              <a:t>Any text written within double quotes (“”) in </a:t>
            </a:r>
            <a:r>
              <a:rPr lang="en-US" sz="2400" dirty="0" err="1" smtClean="0"/>
              <a:t>printf</a:t>
            </a:r>
            <a:r>
              <a:rPr lang="en-US" sz="2400" dirty="0" smtClean="0"/>
              <a:t>() function is displayed in the screen.</a:t>
            </a:r>
          </a:p>
          <a:p>
            <a:pPr algn="just">
              <a:buFont typeface="Wingdings" pitchFamily="2" charset="2"/>
              <a:buChar char="Ø"/>
            </a:pPr>
            <a:r>
              <a:rPr lang="en-US" sz="2400" dirty="0" smtClean="0"/>
              <a:t>For taking input from the user, </a:t>
            </a:r>
            <a:r>
              <a:rPr lang="en-US" sz="2400" dirty="0" err="1" smtClean="0"/>
              <a:t>scanf</a:t>
            </a:r>
            <a:r>
              <a:rPr lang="en-US" sz="2400" dirty="0" smtClean="0"/>
              <a:t>() is used along with appropriate data type conversion character. </a:t>
            </a:r>
          </a:p>
          <a:p>
            <a:pPr algn="just">
              <a:buFont typeface="Wingdings" pitchFamily="2" charset="2"/>
              <a:buChar char="Ø"/>
            </a:pPr>
            <a:r>
              <a:rPr lang="en-US" sz="2400" dirty="0" smtClean="0"/>
              <a:t>E.g.								int radius;					printf(“Enter the radius of circle”);		</a:t>
            </a:r>
            <a:r>
              <a:rPr lang="en-US" sz="2400" dirty="0" err="1" smtClean="0"/>
              <a:t>scanf</a:t>
            </a:r>
            <a:r>
              <a:rPr lang="en-US" sz="2400" dirty="0" smtClean="0"/>
              <a:t>(“%d”, radius);</a:t>
            </a:r>
          </a:p>
          <a:p>
            <a:pPr algn="just">
              <a:buNone/>
            </a:pPr>
            <a:r>
              <a:rPr lang="en-US" sz="2400" dirty="0" smtClean="0"/>
              <a:t>		printf(“The radius is %d”, radius);</a:t>
            </a:r>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7239000" cy="3337560"/>
          </a:xfrm>
        </p:spPr>
        <p:txBody>
          <a:bodyPr/>
          <a:lstStyle/>
          <a:p>
            <a:pPr algn="just"/>
            <a:r>
              <a:rPr lang="en-US" dirty="0" smtClean="0"/>
              <a:t>Write a program that takes radius of circle as input and displays the area and circumference of circle as output?????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7239000" cy="3337560"/>
          </a:xfrm>
        </p:spPr>
        <p:txBody>
          <a:bodyPr/>
          <a:lstStyle/>
          <a:p>
            <a:r>
              <a:rPr lang="en-US" dirty="0" smtClean="0"/>
              <a:t>Write a program that converts temperature in centigrade into Fahrenheit???</a:t>
            </a:r>
            <a:br>
              <a:rPr lang="en-US" dirty="0" smtClean="0"/>
            </a:br>
            <a:r>
              <a:rPr lang="en-US" dirty="0" smtClean="0"/>
              <a:t>Hint: (c-0)/100 = (f-32)/180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7239000" cy="3337560"/>
          </a:xfrm>
        </p:spPr>
        <p:txBody>
          <a:bodyPr/>
          <a:lstStyle/>
          <a:p>
            <a:pPr algn="just"/>
            <a:r>
              <a:rPr lang="en-US" dirty="0" smtClean="0"/>
              <a:t>Write a program that reads height and base of a triangle and finds its area???</a:t>
            </a:r>
            <a:br>
              <a:rPr lang="en-US" dirty="0" smtClean="0"/>
            </a:b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Preprocessor directives</a:t>
            </a:r>
            <a:endParaRPr lang="en-US" dirty="0"/>
          </a:p>
        </p:txBody>
      </p:sp>
      <p:sp>
        <p:nvSpPr>
          <p:cNvPr id="3" name="Content Placeholder 2"/>
          <p:cNvSpPr>
            <a:spLocks noGrp="1"/>
          </p:cNvSpPr>
          <p:nvPr>
            <p:ph idx="1"/>
          </p:nvPr>
        </p:nvSpPr>
        <p:spPr/>
        <p:txBody>
          <a:bodyPr/>
          <a:lstStyle/>
          <a:p>
            <a:pPr algn="just"/>
            <a:r>
              <a:rPr lang="en-US" dirty="0" smtClean="0"/>
              <a:t>Preprocessor directives begin with the symbol # (hash) and do not have  a semicolon (;) at the end.</a:t>
            </a:r>
          </a:p>
          <a:p>
            <a:pPr algn="just"/>
            <a:r>
              <a:rPr lang="en-US" dirty="0" smtClean="0"/>
              <a:t>These statements are called preprocessor directives as they are processed before compilation of any source code in the program.</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Preprocessor directives</a:t>
            </a:r>
            <a:endParaRPr lang="en-US" dirty="0"/>
          </a:p>
        </p:txBody>
      </p:sp>
      <p:sp>
        <p:nvSpPr>
          <p:cNvPr id="3" name="Content Placeholder 2"/>
          <p:cNvSpPr>
            <a:spLocks noGrp="1"/>
          </p:cNvSpPr>
          <p:nvPr>
            <p:ph idx="1"/>
          </p:nvPr>
        </p:nvSpPr>
        <p:spPr>
          <a:xfrm>
            <a:off x="457200" y="1609416"/>
            <a:ext cx="7543800" cy="4846320"/>
          </a:xfrm>
        </p:spPr>
        <p:txBody>
          <a:bodyPr>
            <a:normAutofit lnSpcReduction="10000"/>
          </a:bodyPr>
          <a:lstStyle/>
          <a:p>
            <a:pPr algn="just"/>
            <a:r>
              <a:rPr lang="en-US" dirty="0" smtClean="0"/>
              <a:t>When our source code is being compiled by pressing alt+F9, it is first checked by the </a:t>
            </a:r>
            <a:r>
              <a:rPr lang="en-US" dirty="0" smtClean="0">
                <a:solidFill>
                  <a:srgbClr val="FF0000"/>
                </a:solidFill>
              </a:rPr>
              <a:t>preprocessor</a:t>
            </a:r>
            <a:r>
              <a:rPr lang="en-US" dirty="0" smtClean="0"/>
              <a:t> for any preprocessor directives. </a:t>
            </a:r>
          </a:p>
          <a:p>
            <a:pPr algn="just"/>
            <a:r>
              <a:rPr lang="en-US" dirty="0" smtClean="0"/>
              <a:t>If there are any preprocessor directives, appropriate actions are taken. </a:t>
            </a:r>
          </a:p>
          <a:p>
            <a:pPr algn="just"/>
            <a:r>
              <a:rPr lang="en-US" dirty="0" smtClean="0"/>
              <a:t>E.g.					Action		</a:t>
            </a:r>
          </a:p>
          <a:p>
            <a:pPr algn="just">
              <a:buNone/>
            </a:pPr>
            <a:r>
              <a:rPr lang="en-US" dirty="0" smtClean="0"/>
              <a:t>#include &lt;stdio.h&gt;		// </a:t>
            </a:r>
            <a:r>
              <a:rPr lang="en-US" sz="2000" dirty="0" smtClean="0"/>
              <a:t>file inclusion</a:t>
            </a:r>
            <a:r>
              <a:rPr lang="en-US" dirty="0" smtClean="0"/>
              <a:t>	</a:t>
            </a:r>
          </a:p>
          <a:p>
            <a:pPr algn="just">
              <a:buNone/>
            </a:pPr>
            <a:r>
              <a:rPr lang="en-US" dirty="0" smtClean="0"/>
              <a:t>#define PI 3.14 	</a:t>
            </a:r>
            <a:r>
              <a:rPr lang="en-US" sz="2800" dirty="0" smtClean="0"/>
              <a:t>//</a:t>
            </a:r>
            <a:r>
              <a:rPr lang="en-US" sz="2000" dirty="0" smtClean="0"/>
              <a:t>define symbolic constant PI as 3.14</a:t>
            </a:r>
          </a:p>
          <a:p>
            <a:pPr algn="just"/>
            <a:r>
              <a:rPr lang="en-US" dirty="0" smtClean="0"/>
              <a:t>After preprocessing of preprocessor directives is complete, then the source program is given to the compiler for further compilation.</a:t>
            </a:r>
          </a:p>
          <a:p>
            <a:pPr algn="just">
              <a:buNone/>
            </a:pP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constants</a:t>
            </a:r>
            <a:endParaRPr lang="en-US" dirty="0"/>
          </a:p>
        </p:txBody>
      </p:sp>
      <p:sp>
        <p:nvSpPr>
          <p:cNvPr id="3" name="Content Placeholder 2"/>
          <p:cNvSpPr>
            <a:spLocks noGrp="1"/>
          </p:cNvSpPr>
          <p:nvPr>
            <p:ph idx="1"/>
          </p:nvPr>
        </p:nvSpPr>
        <p:spPr/>
        <p:txBody>
          <a:bodyPr>
            <a:normAutofit/>
          </a:bodyPr>
          <a:lstStyle/>
          <a:p>
            <a:pPr algn="just"/>
            <a:r>
              <a:rPr lang="en-US" dirty="0" smtClean="0"/>
              <a:t>The symbolic constants are defined at the beginning of the program.</a:t>
            </a:r>
          </a:p>
          <a:p>
            <a:pPr algn="just"/>
            <a:r>
              <a:rPr lang="en-US" dirty="0" smtClean="0"/>
              <a:t>A symbolic constant is a name that is used to represent a numeric constant, or a character constant, or a string constant. </a:t>
            </a:r>
          </a:p>
          <a:p>
            <a:pPr algn="just"/>
            <a:r>
              <a:rPr lang="en-US" dirty="0" smtClean="0"/>
              <a:t>When a program is compiled, each occurrence of a symbolic constant is replaced by its corresponding value.</a:t>
            </a:r>
          </a:p>
          <a:p>
            <a:pPr algn="just"/>
            <a:r>
              <a:rPr lang="en-US" dirty="0" smtClean="0"/>
              <a:t>SYNTAX:		</a:t>
            </a:r>
            <a:r>
              <a:rPr lang="en-US" dirty="0" smtClean="0">
                <a:solidFill>
                  <a:srgbClr val="FF0000"/>
                </a:solidFill>
              </a:rPr>
              <a:t>#define name value</a:t>
            </a:r>
          </a:p>
          <a:p>
            <a:pPr algn="just"/>
            <a:r>
              <a:rPr lang="en-US" dirty="0" smtClean="0"/>
              <a:t>E.g. 		</a:t>
            </a:r>
            <a:r>
              <a:rPr lang="en-US" dirty="0" smtClean="0">
                <a:solidFill>
                  <a:srgbClr val="FF0000"/>
                </a:solidFill>
              </a:rPr>
              <a:t>#define PI 3.1416</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constants…</a:t>
            </a:r>
            <a:endParaRPr lang="en-US" dirty="0"/>
          </a:p>
        </p:txBody>
      </p:sp>
      <p:sp>
        <p:nvSpPr>
          <p:cNvPr id="3" name="Content Placeholder 2"/>
          <p:cNvSpPr>
            <a:spLocks noGrp="1"/>
          </p:cNvSpPr>
          <p:nvPr>
            <p:ph idx="1"/>
          </p:nvPr>
        </p:nvSpPr>
        <p:spPr/>
        <p:txBody>
          <a:bodyPr>
            <a:normAutofit/>
          </a:bodyPr>
          <a:lstStyle/>
          <a:p>
            <a:pPr algn="just">
              <a:buNone/>
            </a:pPr>
            <a:r>
              <a:rPr lang="en-US" sz="3600" b="1" u="sng" dirty="0" smtClean="0"/>
              <a:t>RULES</a:t>
            </a:r>
            <a:endParaRPr lang="en-US" b="1" u="sng" dirty="0" smtClean="0"/>
          </a:p>
          <a:p>
            <a:pPr algn="just"/>
            <a:r>
              <a:rPr lang="en-US" dirty="0" smtClean="0"/>
              <a:t>Symbolic constant names are same as variable names. </a:t>
            </a:r>
            <a:r>
              <a:rPr lang="en-US" dirty="0" smtClean="0">
                <a:solidFill>
                  <a:srgbClr val="FF0000"/>
                </a:solidFill>
              </a:rPr>
              <a:t>Convention: Use capital letters while defining symbolic constants.</a:t>
            </a:r>
          </a:p>
          <a:p>
            <a:pPr algn="just"/>
            <a:r>
              <a:rPr lang="en-US" dirty="0" smtClean="0"/>
              <a:t>No blank space is permitted between # and name.</a:t>
            </a:r>
          </a:p>
          <a:p>
            <a:pPr algn="just"/>
            <a:r>
              <a:rPr lang="en-US" dirty="0" smtClean="0"/>
              <a:t>A blank space is required between </a:t>
            </a:r>
            <a:r>
              <a:rPr lang="en-US" dirty="0" smtClean="0">
                <a:solidFill>
                  <a:srgbClr val="FF0000"/>
                </a:solidFill>
              </a:rPr>
              <a:t>#define</a:t>
            </a:r>
            <a:r>
              <a:rPr lang="en-US" dirty="0" smtClean="0"/>
              <a:t> and </a:t>
            </a:r>
            <a:r>
              <a:rPr lang="en-US" dirty="0" smtClean="0">
                <a:solidFill>
                  <a:srgbClr val="FF0000"/>
                </a:solidFill>
              </a:rPr>
              <a:t>symbolic name</a:t>
            </a:r>
            <a:r>
              <a:rPr lang="en-US" dirty="0" smtClean="0"/>
              <a:t> and between </a:t>
            </a:r>
            <a:r>
              <a:rPr lang="en-US" dirty="0" smtClean="0">
                <a:solidFill>
                  <a:srgbClr val="FF0000"/>
                </a:solidFill>
              </a:rPr>
              <a:t>symbolic name</a:t>
            </a:r>
            <a:r>
              <a:rPr lang="en-US" dirty="0" smtClean="0"/>
              <a:t> and its </a:t>
            </a:r>
            <a:r>
              <a:rPr lang="en-US" dirty="0" smtClean="0">
                <a:solidFill>
                  <a:srgbClr val="FF0000"/>
                </a:solidFill>
              </a:rPr>
              <a:t>value</a:t>
            </a:r>
            <a:r>
              <a:rPr lang="en-US" dirty="0" smtClean="0"/>
              <a:t> (i.e. constant).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239000" cy="3505200"/>
          </a:xfrm>
        </p:spPr>
        <p:txBody>
          <a:bodyPr/>
          <a:lstStyle/>
          <a:p>
            <a:r>
              <a:rPr lang="en-US" dirty="0" smtClean="0"/>
              <a:t>Problem: Input three different radii and display  respective areas of circles???????</a:t>
            </a:r>
            <a:br>
              <a:rPr lang="en-US" dirty="0" smtClean="0"/>
            </a:br>
            <a:r>
              <a:rPr lang="en-US" dirty="0" smtClean="0">
                <a:solidFill>
                  <a:srgbClr val="FF0000"/>
                </a:solidFill>
              </a:rPr>
              <a:t>(Use symbolic constant)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239000" cy="4724400"/>
          </a:xfrm>
        </p:spPr>
        <p:txBody>
          <a:bodyPr/>
          <a:lstStyle/>
          <a:p>
            <a:r>
              <a:rPr lang="en-US" dirty="0" smtClean="0"/>
              <a:t>Write a program to find compound interest for given principal amount ‘p’, time ‘t’ years and rate ‘r%’?</a:t>
            </a:r>
            <a:br>
              <a:rPr lang="en-US" dirty="0" smtClean="0"/>
            </a:br>
            <a:r>
              <a:rPr lang="en-US" dirty="0" smtClean="0"/>
              <a:t/>
            </a:r>
            <a:br>
              <a:rPr lang="en-US" dirty="0" smtClean="0"/>
            </a:br>
            <a:r>
              <a:rPr lang="en-US" dirty="0" smtClean="0"/>
              <a:t>Hint: i=p[(1+r/100)</a:t>
            </a:r>
            <a:r>
              <a:rPr lang="en-US" baseline="30000" dirty="0" smtClean="0"/>
              <a:t>t</a:t>
            </a:r>
            <a:r>
              <a:rPr lang="en-US" dirty="0" smtClean="0"/>
              <a:t>-1].</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set</a:t>
            </a:r>
            <a:endParaRPr lang="en-US" dirty="0"/>
          </a:p>
        </p:txBody>
      </p:sp>
      <p:sp>
        <p:nvSpPr>
          <p:cNvPr id="3" name="Content Placeholder 2"/>
          <p:cNvSpPr>
            <a:spLocks noGrp="1"/>
          </p:cNvSpPr>
          <p:nvPr>
            <p:ph idx="1"/>
          </p:nvPr>
        </p:nvSpPr>
        <p:spPr/>
        <p:txBody>
          <a:bodyPr/>
          <a:lstStyle/>
          <a:p>
            <a:pPr algn="just"/>
            <a:r>
              <a:rPr lang="en-US" dirty="0" smtClean="0"/>
              <a:t>The set of characters that are used to form words, numbers and expressions in C is called C character set.</a:t>
            </a:r>
          </a:p>
          <a:p>
            <a:pPr algn="just"/>
            <a:r>
              <a:rPr lang="en-US" dirty="0" smtClean="0"/>
              <a:t>The combination of these characters form words, numbers and expressions.</a:t>
            </a:r>
          </a:p>
          <a:p>
            <a:pPr algn="just"/>
            <a:r>
              <a:rPr lang="en-US" dirty="0" smtClean="0"/>
              <a:t>The C character set is grouped into the following four categories:</a:t>
            </a:r>
          </a:p>
          <a:p>
            <a:pPr marL="749808" lvl="1" indent="-457200" algn="just">
              <a:buClr>
                <a:srgbClr val="872D4D"/>
              </a:buClr>
              <a:buFont typeface="+mj-lt"/>
              <a:buAutoNum type="arabicParenR"/>
            </a:pPr>
            <a:r>
              <a:rPr lang="en-US" dirty="0" smtClean="0"/>
              <a:t>Letters or alphabets</a:t>
            </a:r>
          </a:p>
          <a:p>
            <a:pPr marL="749808" lvl="1" indent="-457200" algn="just">
              <a:buClr>
                <a:srgbClr val="872D4D"/>
              </a:buClr>
              <a:buFont typeface="+mj-lt"/>
              <a:buAutoNum type="arabicParenR"/>
            </a:pPr>
            <a:r>
              <a:rPr lang="en-US" dirty="0" smtClean="0"/>
              <a:t>Digits</a:t>
            </a:r>
          </a:p>
          <a:p>
            <a:pPr marL="749808" lvl="1" indent="-457200" algn="just">
              <a:buClr>
                <a:srgbClr val="872D4D"/>
              </a:buClr>
              <a:buFont typeface="+mj-lt"/>
              <a:buAutoNum type="arabicParenR"/>
            </a:pPr>
            <a:r>
              <a:rPr lang="en-US" dirty="0" smtClean="0"/>
              <a:t>Special Characters</a:t>
            </a:r>
          </a:p>
          <a:p>
            <a:pPr marL="749808" lvl="1" indent="-457200" algn="just">
              <a:buClr>
                <a:srgbClr val="872D4D"/>
              </a:buClr>
              <a:buFont typeface="+mj-lt"/>
              <a:buAutoNum type="arabicParenR"/>
            </a:pPr>
            <a:r>
              <a:rPr lang="en-US" dirty="0" smtClean="0"/>
              <a:t>White Spaces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 the program and write output</a:t>
            </a:r>
            <a:endParaRPr lang="en-US" dirty="0"/>
          </a:p>
        </p:txBody>
      </p:sp>
      <p:sp>
        <p:nvSpPr>
          <p:cNvPr id="3" name="Content Placeholder 2"/>
          <p:cNvSpPr>
            <a:spLocks noGrp="1"/>
          </p:cNvSpPr>
          <p:nvPr>
            <p:ph idx="1"/>
          </p:nvPr>
        </p:nvSpPr>
        <p:spPr>
          <a:xfrm>
            <a:off x="457200" y="2142816"/>
            <a:ext cx="7239000" cy="3876984"/>
          </a:xfrm>
        </p:spPr>
        <p:txBody>
          <a:bodyPr/>
          <a:lstStyle/>
          <a:p>
            <a:pPr>
              <a:buNone/>
            </a:pPr>
            <a:r>
              <a:rPr lang="en-US" dirty="0" smtClean="0"/>
              <a:t>void main()</a:t>
            </a:r>
          </a:p>
          <a:p>
            <a:pPr>
              <a:buNone/>
            </a:pPr>
            <a:r>
              <a:rPr lang="en-US" dirty="0" smtClean="0"/>
              <a:t>{</a:t>
            </a:r>
          </a:p>
          <a:p>
            <a:pPr>
              <a:buNone/>
            </a:pPr>
            <a:r>
              <a:rPr lang="en-US" dirty="0" smtClean="0"/>
              <a:t>int age of man;</a:t>
            </a:r>
          </a:p>
          <a:p>
            <a:pPr>
              <a:buNone/>
            </a:pPr>
            <a:r>
              <a:rPr lang="en-US" dirty="0" smtClean="0"/>
              <a:t>age of man = 45.5;</a:t>
            </a:r>
          </a:p>
          <a:p>
            <a:pPr>
              <a:buNone/>
            </a:pPr>
            <a:r>
              <a:rPr lang="en-US" dirty="0" err="1" smtClean="0"/>
              <a:t>printf</a:t>
            </a:r>
            <a:r>
              <a:rPr lang="en-US" dirty="0" smtClean="0"/>
              <a:t>(“The age of man is = %.2f” age of man);</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output???</a:t>
            </a:r>
            <a:endParaRPr lang="en-US" dirty="0"/>
          </a:p>
        </p:txBody>
      </p:sp>
      <p:sp>
        <p:nvSpPr>
          <p:cNvPr id="3" name="Content Placeholder 2"/>
          <p:cNvSpPr>
            <a:spLocks noGrp="1"/>
          </p:cNvSpPr>
          <p:nvPr>
            <p:ph idx="1"/>
          </p:nvPr>
        </p:nvSpPr>
        <p:spPr/>
        <p:txBody>
          <a:bodyPr/>
          <a:lstStyle/>
          <a:p>
            <a:pPr>
              <a:buNone/>
            </a:pPr>
            <a:r>
              <a:rPr lang="en-US" dirty="0" smtClean="0"/>
              <a:t>void main()</a:t>
            </a:r>
          </a:p>
          <a:p>
            <a:pPr>
              <a:buNone/>
            </a:pPr>
            <a:r>
              <a:rPr lang="en-US" dirty="0" smtClean="0"/>
              <a:t>{</a:t>
            </a:r>
          </a:p>
          <a:p>
            <a:pPr>
              <a:buNone/>
            </a:pPr>
            <a:r>
              <a:rPr lang="en-US" dirty="0" smtClean="0"/>
              <a:t>int num=31;</a:t>
            </a:r>
          </a:p>
          <a:p>
            <a:pPr>
              <a:buNone/>
            </a:pPr>
            <a:r>
              <a:rPr lang="en-US" dirty="0" err="1" smtClean="0"/>
              <a:t>clrscr</a:t>
            </a:r>
            <a:r>
              <a:rPr lang="en-US" dirty="0" smtClean="0"/>
              <a:t>();</a:t>
            </a:r>
          </a:p>
          <a:p>
            <a:pPr>
              <a:buNone/>
            </a:pPr>
            <a:r>
              <a:rPr lang="en-US" dirty="0" smtClean="0"/>
              <a:t>printf(“num=%X”, num);</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output???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void main()</a:t>
            </a:r>
          </a:p>
          <a:p>
            <a:pPr>
              <a:buNone/>
            </a:pPr>
            <a:r>
              <a:rPr lang="en-US" dirty="0" smtClean="0"/>
              <a:t>{</a:t>
            </a:r>
          </a:p>
          <a:p>
            <a:pPr>
              <a:buNone/>
            </a:pPr>
            <a:r>
              <a:rPr lang="en-US" dirty="0" smtClean="0"/>
              <a:t>int a=10,b=5,c;</a:t>
            </a:r>
          </a:p>
          <a:p>
            <a:pPr>
              <a:buNone/>
            </a:pPr>
            <a:r>
              <a:rPr lang="en-US" dirty="0" err="1" smtClean="0"/>
              <a:t>clrscr</a:t>
            </a:r>
            <a:r>
              <a:rPr lang="en-US" dirty="0" smtClean="0"/>
              <a:t>();</a:t>
            </a:r>
          </a:p>
          <a:p>
            <a:pPr>
              <a:buNone/>
            </a:pPr>
            <a:r>
              <a:rPr lang="en-US" dirty="0" smtClean="0"/>
              <a:t>c=</a:t>
            </a:r>
            <a:r>
              <a:rPr lang="en-US" dirty="0" err="1" smtClean="0"/>
              <a:t>a+b</a:t>
            </a:r>
            <a:r>
              <a:rPr lang="en-US" dirty="0" smtClean="0"/>
              <a:t>;</a:t>
            </a:r>
          </a:p>
          <a:p>
            <a:pPr>
              <a:buNone/>
            </a:pPr>
            <a:r>
              <a:rPr lang="en-US" dirty="0" smtClean="0"/>
              <a:t>printf("\n The sum is:%d", c);</a:t>
            </a:r>
          </a:p>
          <a:p>
            <a:pPr>
              <a:buNone/>
            </a:pPr>
            <a:endParaRPr lang="en-US" dirty="0" smtClean="0"/>
          </a:p>
          <a:p>
            <a:pPr>
              <a:buNone/>
            </a:pPr>
            <a:r>
              <a:rPr lang="en-US" dirty="0" smtClean="0"/>
              <a:t>printf("\n The sum is:%x", c);</a:t>
            </a:r>
          </a:p>
          <a:p>
            <a:pPr>
              <a:buNone/>
            </a:pPr>
            <a:r>
              <a:rPr lang="en-US" dirty="0" smtClean="0"/>
              <a:t>printf("\n The sum is:%X", c);</a:t>
            </a:r>
          </a:p>
          <a:p>
            <a:pPr>
              <a:buNone/>
            </a:pPr>
            <a:r>
              <a:rPr lang="en-US" dirty="0" smtClean="0"/>
              <a:t>printf("\n The sum is:%o", c);</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output</a:t>
            </a:r>
            <a:endParaRPr lang="en-US" dirty="0"/>
          </a:p>
        </p:txBody>
      </p:sp>
      <p:sp>
        <p:nvSpPr>
          <p:cNvPr id="3" name="Content Placeholder 2"/>
          <p:cNvSpPr>
            <a:spLocks noGrp="1"/>
          </p:cNvSpPr>
          <p:nvPr>
            <p:ph idx="1"/>
          </p:nvPr>
        </p:nvSpPr>
        <p:spPr/>
        <p:txBody>
          <a:bodyPr>
            <a:normAutofit/>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err="1" smtClean="0"/>
              <a:t>clrscr</a:t>
            </a:r>
            <a:r>
              <a:rPr lang="en-US" dirty="0" smtClean="0"/>
              <a:t>();</a:t>
            </a:r>
          </a:p>
          <a:p>
            <a:pPr>
              <a:buNone/>
            </a:pPr>
            <a:r>
              <a:rPr lang="en-US" dirty="0" err="1" smtClean="0"/>
              <a:t>printf</a:t>
            </a:r>
            <a:r>
              <a:rPr lang="en-US" dirty="0" smtClean="0"/>
              <a:t>("\nab");</a:t>
            </a:r>
          </a:p>
          <a:p>
            <a:pPr>
              <a:buNone/>
            </a:pPr>
            <a:r>
              <a:rPr lang="en-US" dirty="0" err="1" smtClean="0"/>
              <a:t>printf</a:t>
            </a:r>
            <a:r>
              <a:rPr lang="en-US" dirty="0" smtClean="0"/>
              <a:t>("\</a:t>
            </a:r>
            <a:r>
              <a:rPr lang="en-US" dirty="0" err="1" smtClean="0"/>
              <a:t>bsi</a:t>
            </a:r>
            <a:r>
              <a:rPr lang="en-US" dirty="0" smtClean="0"/>
              <a:t>");</a:t>
            </a:r>
          </a:p>
          <a:p>
            <a:pPr>
              <a:buNone/>
            </a:pPr>
            <a:r>
              <a:rPr lang="en-US" dirty="0" err="1" smtClean="0"/>
              <a:t>printf</a:t>
            </a:r>
            <a:r>
              <a:rPr lang="en-US" dirty="0" smtClean="0"/>
              <a:t>("\</a:t>
            </a:r>
            <a:r>
              <a:rPr lang="en-US" dirty="0" err="1" smtClean="0"/>
              <a:t>rha</a:t>
            </a:r>
            <a:r>
              <a:rPr lang="en-US" dirty="0" smtClean="0"/>
              <a:t>");</a:t>
            </a:r>
          </a:p>
          <a:p>
            <a:pPr>
              <a:buNone/>
            </a:pPr>
            <a:r>
              <a:rPr lang="en-US" dirty="0" smtClean="0"/>
              <a:t>getch();</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smtClean="0"/>
              <a:t>Used for program documentation.</a:t>
            </a:r>
          </a:p>
          <a:p>
            <a:r>
              <a:rPr lang="en-US" dirty="0" smtClean="0"/>
              <a:t>Comments are not compiled.</a:t>
            </a:r>
          </a:p>
          <a:p>
            <a:pPr algn="just"/>
            <a:r>
              <a:rPr lang="en-US" dirty="0" smtClean="0"/>
              <a:t>The C syntax for writing comment is</a:t>
            </a:r>
          </a:p>
          <a:p>
            <a:pPr algn="just">
              <a:buNone/>
            </a:pPr>
            <a:r>
              <a:rPr lang="en-US" dirty="0" smtClean="0"/>
              <a:t>	/* </a:t>
            </a:r>
          </a:p>
          <a:p>
            <a:pPr algn="just">
              <a:buNone/>
            </a:pPr>
            <a:r>
              <a:rPr lang="en-US" dirty="0" smtClean="0"/>
              <a:t>	</a:t>
            </a:r>
            <a:r>
              <a:rPr lang="en-US" dirty="0" smtClean="0">
                <a:solidFill>
                  <a:srgbClr val="FF0000"/>
                </a:solidFill>
              </a:rPr>
              <a:t>Anything written in between </a:t>
            </a:r>
            <a:r>
              <a:rPr lang="en-US" dirty="0" smtClean="0">
                <a:solidFill>
                  <a:srgbClr val="002060"/>
                </a:solidFill>
              </a:rPr>
              <a:t>slash and asterisk</a:t>
            </a:r>
            <a:r>
              <a:rPr lang="en-US" dirty="0" smtClean="0">
                <a:solidFill>
                  <a:srgbClr val="FF0000"/>
                </a:solidFill>
              </a:rPr>
              <a:t>  and </a:t>
            </a:r>
            <a:r>
              <a:rPr lang="en-US" dirty="0" smtClean="0">
                <a:solidFill>
                  <a:srgbClr val="002060"/>
                </a:solidFill>
              </a:rPr>
              <a:t>asterisk and slash</a:t>
            </a:r>
            <a:r>
              <a:rPr lang="en-US" dirty="0" smtClean="0">
                <a:solidFill>
                  <a:srgbClr val="FF0000"/>
                </a:solidFill>
              </a:rPr>
              <a:t> is comment</a:t>
            </a:r>
          </a:p>
          <a:p>
            <a:pPr algn="just">
              <a:buNone/>
            </a:pPr>
            <a:r>
              <a:rPr lang="en-US" dirty="0" smtClean="0"/>
              <a:t>	*/</a:t>
            </a:r>
          </a:p>
          <a:p>
            <a:r>
              <a:rPr lang="en-US" dirty="0" smtClean="0"/>
              <a:t>Another way to write comment in C</a:t>
            </a:r>
          </a:p>
          <a:p>
            <a:pPr>
              <a:buNone/>
            </a:pPr>
            <a:r>
              <a:rPr lang="en-US" dirty="0" smtClean="0"/>
              <a:t>	// </a:t>
            </a:r>
            <a:r>
              <a:rPr lang="en-US" dirty="0" smtClean="0">
                <a:solidFill>
                  <a:srgbClr val="FF0000"/>
                </a:solidFill>
              </a:rPr>
              <a:t>Using double slash</a:t>
            </a:r>
            <a:r>
              <a:rPr lang="en-US" dirty="0" smtClean="0"/>
              <a:t> (</a:t>
            </a:r>
            <a:r>
              <a:rPr lang="en-US" dirty="0" smtClean="0">
                <a:solidFill>
                  <a:srgbClr val="002060"/>
                </a:solidFill>
              </a:rPr>
              <a:t>This line only</a:t>
            </a:r>
            <a:r>
              <a:rPr lang="en-US" dirty="0" smtClean="0"/>
              <a:t>)</a:t>
            </a:r>
          </a:p>
          <a:p>
            <a:pPr algn="just">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74</a:t>
            </a:fld>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a:t>
            </a:r>
            <a:endParaRPr lang="en-US" dirty="0"/>
          </a:p>
        </p:txBody>
      </p:sp>
      <p:sp>
        <p:nvSpPr>
          <p:cNvPr id="3" name="Content Placeholder 2"/>
          <p:cNvSpPr>
            <a:spLocks noGrp="1"/>
          </p:cNvSpPr>
          <p:nvPr>
            <p:ph idx="1"/>
          </p:nvPr>
        </p:nvSpPr>
        <p:spPr/>
        <p:txBody>
          <a:bodyPr/>
          <a:lstStyle/>
          <a:p>
            <a:pPr>
              <a:buNone/>
            </a:pPr>
            <a:r>
              <a:rPr lang="en-US" dirty="0" smtClean="0"/>
              <a:t>#include &lt;stdio.h&gt;</a:t>
            </a:r>
          </a:p>
          <a:p>
            <a:pPr>
              <a:buNone/>
            </a:pPr>
            <a:r>
              <a:rPr lang="en-US" dirty="0" smtClean="0"/>
              <a:t>#include &lt;conio.h&gt;</a:t>
            </a:r>
          </a:p>
          <a:p>
            <a:pPr>
              <a:buNone/>
            </a:pPr>
            <a:r>
              <a:rPr lang="en-US" dirty="0" smtClean="0"/>
              <a:t>void main()</a:t>
            </a:r>
          </a:p>
          <a:p>
            <a:pPr>
              <a:buNone/>
            </a:pPr>
            <a:r>
              <a:rPr lang="en-US" dirty="0" smtClean="0"/>
              <a:t>{</a:t>
            </a:r>
          </a:p>
          <a:p>
            <a:pPr>
              <a:buNone/>
            </a:pPr>
            <a:r>
              <a:rPr lang="en-US" dirty="0" smtClean="0"/>
              <a:t>unsigned char a='A';	//</a:t>
            </a:r>
            <a:r>
              <a:rPr lang="en-US" dirty="0" smtClean="0">
                <a:solidFill>
                  <a:srgbClr val="FF0000"/>
                </a:solidFill>
              </a:rPr>
              <a:t>ASCII value of A=65</a:t>
            </a:r>
          </a:p>
          <a:p>
            <a:pPr>
              <a:buNone/>
            </a:pPr>
            <a:r>
              <a:rPr lang="en-US" dirty="0" smtClean="0"/>
              <a:t>a=a+255;</a:t>
            </a:r>
          </a:p>
          <a:p>
            <a:pPr>
              <a:buNone/>
            </a:pPr>
            <a:r>
              <a:rPr lang="en-US" dirty="0" smtClean="0"/>
              <a:t>clrscr();</a:t>
            </a:r>
          </a:p>
          <a:p>
            <a:pPr>
              <a:buNone/>
            </a:pPr>
            <a:r>
              <a:rPr lang="en-US" dirty="0" smtClean="0"/>
              <a:t>printf("\n %c %d", a, a);		//</a:t>
            </a:r>
            <a:r>
              <a:rPr lang="en-US" dirty="0" smtClean="0">
                <a:solidFill>
                  <a:srgbClr val="FF0000"/>
                </a:solidFill>
              </a:rPr>
              <a:t>???????????</a:t>
            </a:r>
          </a:p>
          <a:p>
            <a:pPr>
              <a:buNone/>
            </a:pPr>
            <a:r>
              <a:rPr lang="en-US" dirty="0" smtClean="0"/>
              <a:t>getch();</a:t>
            </a:r>
          </a:p>
          <a:p>
            <a:pPr>
              <a:buNone/>
            </a:pP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75</a:t>
            </a:fld>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a:t>
            </a:r>
            <a:endParaRPr lang="en-US" dirty="0"/>
          </a:p>
        </p:txBody>
      </p:sp>
      <p:sp>
        <p:nvSpPr>
          <p:cNvPr id="3" name="Content Placeholder 2"/>
          <p:cNvSpPr>
            <a:spLocks noGrp="1"/>
          </p:cNvSpPr>
          <p:nvPr>
            <p:ph idx="1"/>
          </p:nvPr>
        </p:nvSpPr>
        <p:spPr/>
        <p:txBody>
          <a:bodyPr/>
          <a:lstStyle/>
          <a:p>
            <a:pPr>
              <a:buNone/>
            </a:pPr>
            <a:r>
              <a:rPr lang="en-US" dirty="0" smtClean="0"/>
              <a:t>#include &lt;stdio.h&gt;</a:t>
            </a:r>
          </a:p>
          <a:p>
            <a:pPr>
              <a:buNone/>
            </a:pPr>
            <a:r>
              <a:rPr lang="en-US" dirty="0" smtClean="0"/>
              <a:t>#include &lt;conio.h&gt;</a:t>
            </a:r>
          </a:p>
          <a:p>
            <a:pPr>
              <a:buNone/>
            </a:pPr>
            <a:r>
              <a:rPr lang="en-US" dirty="0" smtClean="0"/>
              <a:t>void main()</a:t>
            </a:r>
          </a:p>
          <a:p>
            <a:pPr>
              <a:buNone/>
            </a:pPr>
            <a:r>
              <a:rPr lang="en-US" dirty="0" smtClean="0"/>
              <a:t>{</a:t>
            </a:r>
          </a:p>
          <a:p>
            <a:pPr>
              <a:buNone/>
            </a:pPr>
            <a:r>
              <a:rPr lang="en-US" dirty="0" smtClean="0"/>
              <a:t>clrscr();</a:t>
            </a:r>
          </a:p>
          <a:p>
            <a:pPr>
              <a:buNone/>
            </a:pPr>
            <a:r>
              <a:rPr lang="en-US" dirty="0" smtClean="0"/>
              <a:t>printf("%c with ASCII value %d", 241, 241);</a:t>
            </a:r>
          </a:p>
          <a:p>
            <a:pPr>
              <a:buNone/>
            </a:pPr>
            <a:r>
              <a:rPr lang="en-US" dirty="0" smtClean="0"/>
              <a:t>getch();</a:t>
            </a:r>
          </a:p>
          <a:p>
            <a:pPr>
              <a:buNone/>
            </a:pP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76</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lnSpcReduction="10000"/>
          </a:bodyPr>
          <a:lstStyle/>
          <a:p>
            <a:r>
              <a:rPr lang="en-US" dirty="0" smtClean="0"/>
              <a:t>Letters</a:t>
            </a:r>
          </a:p>
          <a:p>
            <a:pPr lvl="1"/>
            <a:r>
              <a:rPr lang="en-US" dirty="0" smtClean="0"/>
              <a:t>Uppercase: A……Z</a:t>
            </a:r>
          </a:p>
          <a:p>
            <a:pPr lvl="1"/>
            <a:r>
              <a:rPr lang="en-US" dirty="0" smtClean="0"/>
              <a:t>Lowercase: a……z</a:t>
            </a:r>
          </a:p>
          <a:p>
            <a:r>
              <a:rPr lang="en-US" dirty="0" smtClean="0"/>
              <a:t>Digits</a:t>
            </a:r>
          </a:p>
          <a:p>
            <a:pPr lvl="1"/>
            <a:r>
              <a:rPr lang="en-US" dirty="0" smtClean="0"/>
              <a:t>All decimal digits: 0……9</a:t>
            </a:r>
          </a:p>
          <a:p>
            <a:r>
              <a:rPr lang="en-US" dirty="0" smtClean="0"/>
              <a:t>Special Characters</a:t>
            </a:r>
          </a:p>
          <a:p>
            <a:pPr lvl="1"/>
            <a:r>
              <a:rPr lang="en-US" dirty="0" smtClean="0"/>
              <a:t>, comma</a:t>
            </a:r>
          </a:p>
          <a:p>
            <a:pPr lvl="1"/>
            <a:r>
              <a:rPr lang="en-US" dirty="0" smtClean="0"/>
              <a:t>. period</a:t>
            </a:r>
          </a:p>
          <a:p>
            <a:pPr lvl="1"/>
            <a:r>
              <a:rPr lang="en-US" dirty="0" smtClean="0"/>
              <a:t>; semicolon</a:t>
            </a:r>
          </a:p>
          <a:p>
            <a:pPr lvl="1"/>
            <a:r>
              <a:rPr lang="en-US" dirty="0" smtClean="0"/>
              <a:t>: colon</a:t>
            </a:r>
          </a:p>
          <a:p>
            <a:pPr lvl="1"/>
            <a:r>
              <a:rPr lang="en-US" dirty="0" smtClean="0"/>
              <a:t>? question mark</a:t>
            </a:r>
          </a:p>
          <a:p>
            <a:pPr lvl="1"/>
            <a:r>
              <a:rPr lang="en-US" dirty="0" smtClean="0"/>
              <a:t>‘ apostrophe</a:t>
            </a:r>
          </a:p>
          <a:p>
            <a:pPr lvl="1"/>
            <a:r>
              <a:rPr lang="en-US" dirty="0" smtClean="0"/>
              <a:t>“ quotation mark</a:t>
            </a:r>
          </a:p>
          <a:p>
            <a:pPr lvl="1"/>
            <a:r>
              <a:rPr lang="en-US" dirty="0" smtClean="0"/>
              <a:t>! exclamation mark</a:t>
            </a:r>
          </a:p>
          <a:p>
            <a:pPr lvl="1"/>
            <a:r>
              <a:rPr lang="en-US" dirty="0" smtClean="0"/>
              <a:t>| vertical bar</a:t>
            </a:r>
          </a:p>
          <a:p>
            <a:pPr lvl="1"/>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lnSpcReduction="10000"/>
          </a:bodyPr>
          <a:lstStyle/>
          <a:p>
            <a:pPr lvl="1"/>
            <a:r>
              <a:rPr lang="en-US" dirty="0" smtClean="0"/>
              <a:t>/ slash</a:t>
            </a:r>
          </a:p>
          <a:p>
            <a:pPr lvl="1"/>
            <a:r>
              <a:rPr lang="en-US" dirty="0" smtClean="0"/>
              <a:t>\ backslash</a:t>
            </a:r>
          </a:p>
          <a:p>
            <a:pPr lvl="1"/>
            <a:r>
              <a:rPr lang="en-US" dirty="0" smtClean="0"/>
              <a:t>~ tilde</a:t>
            </a:r>
          </a:p>
          <a:p>
            <a:pPr lvl="1"/>
            <a:r>
              <a:rPr lang="en-US" dirty="0" smtClean="0"/>
              <a:t>_ underscore</a:t>
            </a:r>
          </a:p>
          <a:p>
            <a:pPr lvl="1"/>
            <a:r>
              <a:rPr lang="en-US" dirty="0" smtClean="0"/>
              <a:t>$ dollar sign</a:t>
            </a:r>
          </a:p>
          <a:p>
            <a:pPr lvl="1"/>
            <a:r>
              <a:rPr lang="en-US" dirty="0" smtClean="0"/>
              <a:t>% percent sign</a:t>
            </a:r>
          </a:p>
          <a:p>
            <a:pPr lvl="1"/>
            <a:r>
              <a:rPr lang="en-US" dirty="0" smtClean="0"/>
              <a:t>&amp; ampersand</a:t>
            </a:r>
          </a:p>
          <a:p>
            <a:pPr lvl="1"/>
            <a:r>
              <a:rPr lang="en-US" dirty="0" smtClean="0"/>
              <a:t>^ caret</a:t>
            </a:r>
          </a:p>
          <a:p>
            <a:pPr lvl="1"/>
            <a:r>
              <a:rPr lang="en-US" dirty="0" smtClean="0"/>
              <a:t>* asterisk</a:t>
            </a:r>
          </a:p>
          <a:p>
            <a:pPr lvl="1"/>
            <a:r>
              <a:rPr lang="en-US" dirty="0" smtClean="0"/>
              <a:t>- minus sign</a:t>
            </a:r>
          </a:p>
          <a:p>
            <a:pPr lvl="1"/>
            <a:r>
              <a:rPr lang="en-US" dirty="0" smtClean="0"/>
              <a:t>+ plus sign</a:t>
            </a:r>
          </a:p>
          <a:p>
            <a:pPr lvl="1"/>
            <a:r>
              <a:rPr lang="en-US" dirty="0" smtClean="0"/>
              <a:t>&lt; opening angle bracket (or less than sign)</a:t>
            </a:r>
          </a:p>
          <a:p>
            <a:pPr lvl="1"/>
            <a:r>
              <a:rPr lang="en-US" dirty="0" smtClean="0"/>
              <a:t>&gt; closing angle bracket (or greater than sign)</a:t>
            </a:r>
          </a:p>
          <a:p>
            <a:pPr lvl="1"/>
            <a:r>
              <a:rPr lang="en-US" dirty="0" smtClean="0"/>
              <a:t>( left parenthesis</a:t>
            </a:r>
          </a:p>
          <a:p>
            <a:pPr lvl="1"/>
            <a:r>
              <a:rPr lang="en-US" dirty="0" smtClean="0"/>
              <a:t>) right parenthesis</a:t>
            </a:r>
          </a:p>
          <a:p>
            <a:pPr lvl="1"/>
            <a:endParaRPr lang="en-US" dirty="0" smtClean="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2152</TotalTime>
  <Words>3606</Words>
  <Application>Microsoft Office PowerPoint</Application>
  <PresentationFormat>On-screen Show (4:3)</PresentationFormat>
  <Paragraphs>639</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Opulent</vt:lpstr>
      <vt:lpstr>Note:</vt:lpstr>
      <vt:lpstr>Structured Programming</vt:lpstr>
      <vt:lpstr>Basic Structure of a C program</vt:lpstr>
      <vt:lpstr>Slide 4</vt:lpstr>
      <vt:lpstr>Slide 5</vt:lpstr>
      <vt:lpstr>A simple C program</vt:lpstr>
      <vt:lpstr>Character set</vt:lpstr>
      <vt:lpstr>Slide 8</vt:lpstr>
      <vt:lpstr>Slide 9</vt:lpstr>
      <vt:lpstr>Slide 10</vt:lpstr>
      <vt:lpstr>C tokens</vt:lpstr>
      <vt:lpstr>Keywords and identifiers</vt:lpstr>
      <vt:lpstr>ANSI C keywords</vt:lpstr>
      <vt:lpstr>ANSI C keywords…</vt:lpstr>
      <vt:lpstr>ANSI C keywords…</vt:lpstr>
      <vt:lpstr>ANSI C keywords…</vt:lpstr>
      <vt:lpstr>identifiers</vt:lpstr>
      <vt:lpstr>Rules for identifiers</vt:lpstr>
      <vt:lpstr>Slide 19</vt:lpstr>
      <vt:lpstr>Slide 20</vt:lpstr>
      <vt:lpstr>constants</vt:lpstr>
      <vt:lpstr>Integer constants</vt:lpstr>
      <vt:lpstr>Integer constants…</vt:lpstr>
      <vt:lpstr>Integer constants…</vt:lpstr>
      <vt:lpstr>Real constants</vt:lpstr>
      <vt:lpstr>Fractional form constants</vt:lpstr>
      <vt:lpstr>Exponential form constants</vt:lpstr>
      <vt:lpstr>Slide 28</vt:lpstr>
      <vt:lpstr>Single Character constants</vt:lpstr>
      <vt:lpstr>Slide 30</vt:lpstr>
      <vt:lpstr>So far we have learned…</vt:lpstr>
      <vt:lpstr>String constants</vt:lpstr>
      <vt:lpstr>Slide 33</vt:lpstr>
      <vt:lpstr>variables</vt:lpstr>
      <vt:lpstr>Variable declaration</vt:lpstr>
      <vt:lpstr>Data types</vt:lpstr>
      <vt:lpstr>Slide 37</vt:lpstr>
      <vt:lpstr>Integer types</vt:lpstr>
      <vt:lpstr>Integer types…</vt:lpstr>
      <vt:lpstr>Signed integer</vt:lpstr>
      <vt:lpstr>Unsigned integer</vt:lpstr>
      <vt:lpstr>Signed short integer</vt:lpstr>
      <vt:lpstr>Unsigned short integer</vt:lpstr>
      <vt:lpstr>Signed long integer</vt:lpstr>
      <vt:lpstr>unsigned long integer</vt:lpstr>
      <vt:lpstr>Note:</vt:lpstr>
      <vt:lpstr>Problem</vt:lpstr>
      <vt:lpstr>Floating point types</vt:lpstr>
      <vt:lpstr>Slide 49</vt:lpstr>
      <vt:lpstr>Slide 50</vt:lpstr>
      <vt:lpstr>Slide 51</vt:lpstr>
      <vt:lpstr>Character type</vt:lpstr>
      <vt:lpstr>Slide 53</vt:lpstr>
      <vt:lpstr>Slide 54</vt:lpstr>
      <vt:lpstr>Void type</vt:lpstr>
      <vt:lpstr>Write a program to calculate simple interest using the formula  SI=(P*t*r)/100 ???</vt:lpstr>
      <vt:lpstr>Escape sequences</vt:lpstr>
      <vt:lpstr>Slide 58</vt:lpstr>
      <vt:lpstr>Slide 59</vt:lpstr>
      <vt:lpstr>Slide 60</vt:lpstr>
      <vt:lpstr>Write a program that takes radius of circle as input and displays the area and circumference of circle as output?????</vt:lpstr>
      <vt:lpstr>Write a program that converts temperature in centigrade into Fahrenheit??? Hint: (c-0)/100 = (f-32)/180</vt:lpstr>
      <vt:lpstr>Write a program that reads height and base of a triangle and finds its area??? </vt:lpstr>
      <vt:lpstr>Preprocessor directives</vt:lpstr>
      <vt:lpstr>Preprocessor directives</vt:lpstr>
      <vt:lpstr>Symbolic constants</vt:lpstr>
      <vt:lpstr>Symbolic constants…</vt:lpstr>
      <vt:lpstr>Problem: Input three different radii and display  respective areas of circles??????? (Use symbolic constant)</vt:lpstr>
      <vt:lpstr>Write a program to find compound interest for given principal amount ‘p’, time ‘t’ years and rate ‘r%’?  Hint: i=p[(1+r/100)t-1].</vt:lpstr>
      <vt:lpstr>Correct the program and write output</vt:lpstr>
      <vt:lpstr>What is the output???</vt:lpstr>
      <vt:lpstr>What is the output???</vt:lpstr>
      <vt:lpstr>Explain the output</vt:lpstr>
      <vt:lpstr>comments</vt:lpstr>
      <vt:lpstr>What happens?</vt:lpstr>
      <vt:lpstr>What happens?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C</dc:title>
  <dc:creator>Lok Prakash Pandey</dc:creator>
  <cp:lastModifiedBy>NAREN</cp:lastModifiedBy>
  <cp:revision>336</cp:revision>
  <dcterms:created xsi:type="dcterms:W3CDTF">2006-08-16T00:00:00Z</dcterms:created>
  <dcterms:modified xsi:type="dcterms:W3CDTF">2013-06-10T00:01:54Z</dcterms:modified>
</cp:coreProperties>
</file>