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73" r:id="rId2"/>
    <p:sldId id="257" r:id="rId3"/>
    <p:sldId id="260" r:id="rId4"/>
    <p:sldId id="261" r:id="rId5"/>
    <p:sldId id="259" r:id="rId6"/>
    <p:sldId id="263" r:id="rId7"/>
    <p:sldId id="264" r:id="rId8"/>
    <p:sldId id="265" r:id="rId9"/>
    <p:sldId id="266" r:id="rId10"/>
    <p:sldId id="267" r:id="rId11"/>
    <p:sldId id="268" r:id="rId12"/>
    <p:sldId id="269" r:id="rId13"/>
    <p:sldId id="270" r:id="rId14"/>
    <p:sldId id="271" r:id="rId15"/>
    <p:sldId id="262" r:id="rId16"/>
    <p:sldId id="275" r:id="rId17"/>
    <p:sldId id="276"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DDFF5B-5617-4C97-A359-0B745A2AC744}" type="datetimeFigureOut">
              <a:rPr lang="en-US" smtClean="0"/>
              <a:pPr/>
              <a:t>12/19/2012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69AC43-1650-4847-9CF9-E9DB89EECBB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7" name="Slide Number Placeholder 26"/>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70020FD7-0EDF-417A-9510-A666F75DC782}" type="slidenum">
              <a:rPr lang="en-US" smtClean="0"/>
              <a:pPr/>
              <a:t>‹#›</a:t>
            </a:fld>
            <a:endParaRPr lang="en-US" dirty="0"/>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8077200" y="6356350"/>
            <a:ext cx="609600" cy="365125"/>
          </a:xfrm>
        </p:spPr>
        <p:txBody>
          <a:bodyPr/>
          <a:lstStyle/>
          <a:p>
            <a:fld id="{70020FD7-0EDF-417A-9510-A666F75DC78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0020FD7-0EDF-417A-9510-A666F75DC78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edge/>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 -Programming</a:t>
            </a:r>
            <a:endParaRPr lang="en-US"/>
          </a:p>
        </p:txBody>
      </p:sp>
      <p:sp>
        <p:nvSpPr>
          <p:cNvPr id="3" name="Text Placeholder 2"/>
          <p:cNvSpPr>
            <a:spLocks noGrp="1"/>
          </p:cNvSpPr>
          <p:nvPr>
            <p:ph type="body" idx="1"/>
          </p:nvPr>
        </p:nvSpPr>
        <p:spPr/>
        <p:txBody>
          <a:bodyPr>
            <a:normAutofit lnSpcReduction="10000"/>
          </a:bodyPr>
          <a:lstStyle/>
          <a:p>
            <a:r>
              <a:rPr lang="en-US" smtClean="0"/>
              <a:t>				</a:t>
            </a:r>
          </a:p>
          <a:p>
            <a:r>
              <a:rPr lang="en-US" smtClean="0"/>
              <a:t>					By Naren Bohara </a:t>
            </a:r>
          </a:p>
          <a:p>
            <a:r>
              <a:rPr lang="en-US" smtClean="0"/>
              <a:t>					ICTED , Sanothimi 						Bhaktapur </a:t>
            </a:r>
            <a:endParaRPr lang="en-US"/>
          </a:p>
        </p:txBody>
      </p:sp>
      <p:sp>
        <p:nvSpPr>
          <p:cNvPr id="4" name="Slide Number Placeholder 3"/>
          <p:cNvSpPr>
            <a:spLocks noGrp="1"/>
          </p:cNvSpPr>
          <p:nvPr>
            <p:ph type="sldNum" sz="quarter" idx="12"/>
          </p:nvPr>
        </p:nvSpPr>
        <p:spPr/>
        <p:txBody>
          <a:bodyPr/>
          <a:lstStyle/>
          <a:p>
            <a:fld id="{70020FD7-0EDF-417A-9510-A666F75DC782}" type="slidenum">
              <a:rPr lang="en-US" smtClean="0"/>
              <a:pPr/>
              <a:t>1</a:t>
            </a:fld>
            <a:endParaRPr lang="en-US" dirty="0"/>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Flowcharting</a:t>
            </a:r>
            <a:endParaRPr lang="en-US" dirty="0"/>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t>Flowchart is the graphical representation of an algorithm using standard symbols.</a:t>
            </a: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10</a:t>
            </a:fld>
            <a:endParaRPr lang="en-US" dirty="0"/>
          </a:p>
        </p:txBody>
      </p:sp>
      <p:sp>
        <p:nvSpPr>
          <p:cNvPr id="6" name="Rectangle 5"/>
          <p:cNvSpPr/>
          <p:nvPr/>
        </p:nvSpPr>
        <p:spPr>
          <a:xfrm>
            <a:off x="2678920" y="2967335"/>
            <a:ext cx="378616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Skipped!!!</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Coding</a:t>
            </a:r>
            <a:endParaRPr lang="en-US" dirty="0"/>
          </a:p>
        </p:txBody>
      </p:sp>
      <p:sp>
        <p:nvSpPr>
          <p:cNvPr id="3" name="Content Placeholder 2"/>
          <p:cNvSpPr>
            <a:spLocks noGrp="1"/>
          </p:cNvSpPr>
          <p:nvPr>
            <p:ph idx="1"/>
          </p:nvPr>
        </p:nvSpPr>
        <p:spPr/>
        <p:txBody>
          <a:bodyPr/>
          <a:lstStyle/>
          <a:p>
            <a:pPr algn="just"/>
            <a:r>
              <a:rPr lang="en-US" dirty="0" smtClean="0"/>
              <a:t>Coding is the act of transforming operations in each box of the flowchart in terms of the statements of the programming language.</a:t>
            </a:r>
          </a:p>
          <a:p>
            <a:pPr algn="just"/>
            <a:r>
              <a:rPr lang="en-US" dirty="0" smtClean="0"/>
              <a:t>Coding is done using a programming language such as C.</a:t>
            </a:r>
          </a:p>
          <a:p>
            <a:pPr algn="just"/>
            <a:r>
              <a:rPr lang="en-US" dirty="0" smtClean="0"/>
              <a:t>The code/program developed using a programming language is called source code/program.</a:t>
            </a:r>
          </a:p>
        </p:txBody>
      </p:sp>
      <p:sp>
        <p:nvSpPr>
          <p:cNvPr id="5" name="Slide Number Placeholder 4"/>
          <p:cNvSpPr>
            <a:spLocks noGrp="1"/>
          </p:cNvSpPr>
          <p:nvPr>
            <p:ph type="sldNum" sz="quarter" idx="12"/>
          </p:nvPr>
        </p:nvSpPr>
        <p:spPr/>
        <p:txBody>
          <a:bodyPr/>
          <a:lstStyle/>
          <a:p>
            <a:fld id="{70020FD7-0EDF-417A-9510-A666F75DC782}" type="slidenum">
              <a:rPr lang="en-US" smtClean="0"/>
              <a:pPr/>
              <a:t>11</a:t>
            </a:fld>
            <a:endParaRPr lang="en-US" dirty="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Compilation and Execution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process of changing high level language into machine level language is known as compilation. It is done by special software, known as compiler.</a:t>
            </a:r>
          </a:p>
          <a:p>
            <a:pPr algn="just"/>
            <a:r>
              <a:rPr lang="en-US" dirty="0" smtClean="0"/>
              <a:t>The compilation process tests the program whether it contains syntax errors or not. If there are syntax errors, compiler cannot compile the code.</a:t>
            </a:r>
          </a:p>
          <a:p>
            <a:pPr algn="just"/>
            <a:r>
              <a:rPr lang="en-US" dirty="0" smtClean="0"/>
              <a:t>After successful compilation, the program is linked with other object programs needed for execution, and then the program is loaded in the memory for the purpose of execution and finally it is executed.</a:t>
            </a:r>
          </a:p>
          <a:p>
            <a:pPr algn="just"/>
            <a:r>
              <a:rPr lang="en-US" dirty="0" smtClean="0"/>
              <a:t>During execution, the program may ask for user inputs and generates outputs after processing the inputs.</a:t>
            </a: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12</a:t>
            </a:fld>
            <a:endParaRPr lang="en-US" dirty="0"/>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Debugging and Testing</a:t>
            </a:r>
            <a:endParaRPr lang="en-US" dirty="0"/>
          </a:p>
        </p:txBody>
      </p:sp>
      <p:sp>
        <p:nvSpPr>
          <p:cNvPr id="3" name="Content Placeholder 2"/>
          <p:cNvSpPr>
            <a:spLocks noGrp="1"/>
          </p:cNvSpPr>
          <p:nvPr>
            <p:ph idx="1"/>
          </p:nvPr>
        </p:nvSpPr>
        <p:spPr/>
        <p:txBody>
          <a:bodyPr>
            <a:normAutofit/>
          </a:bodyPr>
          <a:lstStyle/>
          <a:p>
            <a:pPr algn="just"/>
            <a:r>
              <a:rPr lang="en-US" dirty="0" smtClean="0"/>
              <a:t>Debugging is the discovery and correction of programming errors.</a:t>
            </a:r>
          </a:p>
          <a:p>
            <a:pPr algn="just"/>
            <a:r>
              <a:rPr lang="en-US" dirty="0" smtClean="0"/>
              <a:t>Testing ensures that program performs the required task correctly.</a:t>
            </a:r>
          </a:p>
          <a:p>
            <a:pPr algn="just"/>
            <a:r>
              <a:rPr lang="en-US" dirty="0" smtClean="0"/>
              <a:t>For testing process, test data are supplied to the program and output is observed. If the output is as expected, the program can be considered error free.</a:t>
            </a:r>
          </a:p>
          <a:p>
            <a:pPr algn="just">
              <a:buNone/>
            </a:pPr>
            <a:endParaRPr lang="en-US" dirty="0" smtClean="0"/>
          </a:p>
          <a:p>
            <a:pPr algn="just">
              <a:buNone/>
            </a:pP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13</a:t>
            </a:fld>
            <a:endParaRPr lang="en-US" dirty="0"/>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Documentation</a:t>
            </a:r>
            <a:endParaRPr lang="en-US" dirty="0"/>
          </a:p>
        </p:txBody>
      </p:sp>
      <p:sp>
        <p:nvSpPr>
          <p:cNvPr id="3" name="Content Placeholder 2"/>
          <p:cNvSpPr>
            <a:spLocks noGrp="1"/>
          </p:cNvSpPr>
          <p:nvPr>
            <p:ph idx="1"/>
          </p:nvPr>
        </p:nvSpPr>
        <p:spPr/>
        <p:txBody>
          <a:bodyPr/>
          <a:lstStyle/>
          <a:p>
            <a:pPr algn="just"/>
            <a:r>
              <a:rPr lang="en-US" dirty="0" smtClean="0"/>
              <a:t>Program documentation is description of the program and its logic written to support understanding the program.</a:t>
            </a:r>
          </a:p>
          <a:p>
            <a:pPr algn="just"/>
            <a:r>
              <a:rPr lang="en-US" dirty="0" smtClean="0"/>
              <a:t>Use Comments: Comments are a basic part of program documentation (written in a program). </a:t>
            </a:r>
            <a:r>
              <a:rPr lang="en-US" dirty="0" smtClean="0">
                <a:solidFill>
                  <a:srgbClr val="FF0000"/>
                </a:solidFill>
              </a:rPr>
              <a:t>These comments are not compiled while compilation</a:t>
            </a: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14</a:t>
            </a:fld>
            <a:endParaRPr lang="en-US" dirty="0"/>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mtClean="0"/>
              <a:t>History of C- </a:t>
            </a:r>
            <a:r>
              <a:rPr lang="en-US" dirty="0" smtClean="0"/>
              <a:t>Programming</a:t>
            </a:r>
            <a:endParaRPr lang="en-US" dirty="0"/>
          </a:p>
        </p:txBody>
      </p:sp>
      <p:sp>
        <p:nvSpPr>
          <p:cNvPr id="3" name="Content Placeholder 2"/>
          <p:cNvSpPr>
            <a:spLocks noGrp="1"/>
          </p:cNvSpPr>
          <p:nvPr>
            <p:ph idx="1"/>
          </p:nvPr>
        </p:nvSpPr>
        <p:spPr>
          <a:xfrm>
            <a:off x="457200" y="1752600"/>
            <a:ext cx="8229600" cy="4572000"/>
          </a:xfrm>
        </p:spPr>
        <p:txBody>
          <a:bodyPr>
            <a:normAutofit fontScale="92500" lnSpcReduction="20000"/>
          </a:bodyPr>
          <a:lstStyle/>
          <a:p>
            <a:pPr algn="just"/>
            <a:r>
              <a:rPr lang="en-US" smtClean="0"/>
              <a:t>At the time  when programmable computers  were available at market commercially , different programming languages also developed for different purposes.</a:t>
            </a:r>
          </a:p>
          <a:p>
            <a:pPr algn="just">
              <a:buNone/>
            </a:pPr>
            <a:endParaRPr lang="en-US" smtClean="0"/>
          </a:p>
          <a:p>
            <a:pPr algn="just"/>
            <a:r>
              <a:rPr lang="en-US" smtClean="0"/>
              <a:t>By 1960s, languages like FORTRAN and COBOL were developed with specific use and purpose, the former was for scientific work and latter for </a:t>
            </a:r>
            <a:r>
              <a:rPr lang="en-US" smtClean="0"/>
              <a:t>business.</a:t>
            </a:r>
            <a:endParaRPr lang="en-US" smtClean="0"/>
          </a:p>
          <a:p>
            <a:pPr algn="just">
              <a:buNone/>
            </a:pPr>
            <a:endParaRPr lang="en-US" smtClean="0"/>
          </a:p>
          <a:p>
            <a:pPr algn="just"/>
            <a:r>
              <a:rPr lang="en-US" smtClean="0"/>
              <a:t>However there was no general purpose programming language. So a committee  was formed and a general purpose programming language ALGOL ( Algorithmic Oriented language ) was developed but it was too abstract and too general, so it never  got  popularity.</a:t>
            </a:r>
          </a:p>
          <a:p>
            <a:pPr algn="just"/>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15</a:t>
            </a:fld>
            <a:endParaRPr lang="en-US" dirty="0"/>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lgn="just"/>
            <a:r>
              <a:rPr lang="en-US" smtClean="0"/>
              <a:t>To solve this problem Cambridge University developed a new programming language in 1963, called CPL(Combined Programming Language) , which was really the combination of all the programming  languages available at that time. </a:t>
            </a:r>
          </a:p>
          <a:p>
            <a:pPr algn="just">
              <a:buNone/>
            </a:pPr>
            <a:endParaRPr lang="en-US" smtClean="0"/>
          </a:p>
          <a:p>
            <a:pPr algn="just"/>
            <a:r>
              <a:rPr lang="en-US" smtClean="0"/>
              <a:t>But CPL was too big , has so many features , so it was difficult to learn and hard to implement .</a:t>
            </a:r>
          </a:p>
          <a:p>
            <a:pPr algn="just">
              <a:buNone/>
            </a:pPr>
            <a:endParaRPr lang="en-US" smtClean="0"/>
          </a:p>
          <a:p>
            <a:pPr algn="just"/>
            <a:r>
              <a:rPr lang="en-US" smtClean="0"/>
              <a:t>So Martin Richards at Cambridge University developed a BCPL (Basic CPL)  but it was less powerfull.</a:t>
            </a:r>
          </a:p>
          <a:p>
            <a:pPr>
              <a:buNone/>
            </a:pPr>
            <a:endParaRPr lang="en-US"/>
          </a:p>
        </p:txBody>
      </p:sp>
      <p:sp>
        <p:nvSpPr>
          <p:cNvPr id="4" name="Slide Number Placeholder 3"/>
          <p:cNvSpPr>
            <a:spLocks noGrp="1"/>
          </p:cNvSpPr>
          <p:nvPr>
            <p:ph type="sldNum" sz="quarter" idx="12"/>
          </p:nvPr>
        </p:nvSpPr>
        <p:spPr/>
        <p:txBody>
          <a:bodyPr/>
          <a:lstStyle/>
          <a:p>
            <a:fld id="{70020FD7-0EDF-417A-9510-A666F75DC782}" type="slidenum">
              <a:rPr lang="en-US" smtClean="0"/>
              <a:pPr/>
              <a:t>16</a:t>
            </a:fld>
            <a:endParaRPr lang="en-US" dirty="0"/>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algn="just"/>
            <a:r>
              <a:rPr lang="en-US" smtClean="0"/>
              <a:t>At the same time , many programmers were trying to develop powerful general purpose programming language , among them Ken Thompson (at AT &amp; T Bell Lab) developed a programming language called B in 1970 but it also became less powerful like other languages.</a:t>
            </a:r>
          </a:p>
          <a:p>
            <a:pPr algn="just">
              <a:buNone/>
            </a:pPr>
            <a:endParaRPr lang="en-US" smtClean="0"/>
          </a:p>
          <a:p>
            <a:pPr algn="just">
              <a:buNone/>
            </a:pPr>
            <a:endParaRPr lang="en-US" smtClean="0"/>
          </a:p>
          <a:p>
            <a:pPr algn="just"/>
            <a:r>
              <a:rPr lang="en-US" smtClean="0"/>
              <a:t>Taking all good points of BCPL,CPL and B , C-programming language was developed in 1972 by Dennis Ritchie at AT &amp; T Bell Lab USA.</a:t>
            </a:r>
            <a:endParaRPr lang="en-US"/>
          </a:p>
        </p:txBody>
      </p:sp>
      <p:sp>
        <p:nvSpPr>
          <p:cNvPr id="4" name="Slide Number Placeholder 3"/>
          <p:cNvSpPr>
            <a:spLocks noGrp="1"/>
          </p:cNvSpPr>
          <p:nvPr>
            <p:ph type="sldNum" sz="quarter" idx="12"/>
          </p:nvPr>
        </p:nvSpPr>
        <p:spPr/>
        <p:txBody>
          <a:bodyPr/>
          <a:lstStyle/>
          <a:p>
            <a:fld id="{70020FD7-0EDF-417A-9510-A666F75DC782}" type="slidenum">
              <a:rPr lang="en-US" smtClean="0"/>
              <a:pPr/>
              <a:t>17</a:t>
            </a:fld>
            <a:endParaRPr lang="en-US" dirty="0"/>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Structure of a C program</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arenR"/>
            </a:pPr>
            <a:r>
              <a:rPr lang="en-US" dirty="0" smtClean="0"/>
              <a:t>Documentation Section</a:t>
            </a:r>
          </a:p>
          <a:p>
            <a:pPr marL="514350" indent="-514350">
              <a:buFont typeface="+mj-lt"/>
              <a:buAutoNum type="arabicParenR"/>
            </a:pPr>
            <a:r>
              <a:rPr lang="en-US" dirty="0" smtClean="0"/>
              <a:t>Link Section</a:t>
            </a:r>
          </a:p>
          <a:p>
            <a:pPr marL="514350" indent="-514350">
              <a:buFont typeface="+mj-lt"/>
              <a:buAutoNum type="arabicParenR"/>
            </a:pPr>
            <a:r>
              <a:rPr lang="en-US" dirty="0" smtClean="0"/>
              <a:t>Definition Section</a:t>
            </a:r>
          </a:p>
          <a:p>
            <a:pPr marL="514350" indent="-514350">
              <a:buFont typeface="+mj-lt"/>
              <a:buAutoNum type="arabicParenR"/>
            </a:pPr>
            <a:r>
              <a:rPr lang="en-US" dirty="0" smtClean="0"/>
              <a:t>Global Declaration Section</a:t>
            </a:r>
          </a:p>
          <a:p>
            <a:pPr marL="514350" indent="-514350">
              <a:buFont typeface="+mj-lt"/>
              <a:buAutoNum type="arabicParenR"/>
            </a:pPr>
            <a:r>
              <a:rPr lang="en-US" dirty="0" smtClean="0"/>
              <a:t>main() function section</a:t>
            </a:r>
          </a:p>
          <a:p>
            <a:pPr marL="1062990" lvl="2" indent="-514350">
              <a:buNone/>
            </a:pPr>
            <a:r>
              <a:rPr lang="en-US" dirty="0" smtClean="0"/>
              <a:t>{</a:t>
            </a:r>
          </a:p>
          <a:p>
            <a:pPr marL="1062990" lvl="2" indent="-514350">
              <a:buNone/>
            </a:pPr>
            <a:r>
              <a:rPr lang="en-US" dirty="0" smtClean="0"/>
              <a:t>Declaration Part</a:t>
            </a:r>
          </a:p>
          <a:p>
            <a:pPr marL="1062990" lvl="2" indent="-514350">
              <a:buNone/>
            </a:pPr>
            <a:r>
              <a:rPr lang="en-US" dirty="0" smtClean="0"/>
              <a:t>Executable Part</a:t>
            </a:r>
          </a:p>
          <a:p>
            <a:pPr marL="1062990" lvl="2" indent="-514350">
              <a:buNone/>
            </a:pPr>
            <a:r>
              <a:rPr lang="en-US" dirty="0" smtClean="0"/>
              <a:t>}</a:t>
            </a:r>
          </a:p>
          <a:p>
            <a:pPr marL="514350" indent="-514350">
              <a:buFont typeface="+mj-lt"/>
              <a:buAutoNum type="arabicParenR"/>
            </a:pPr>
            <a:r>
              <a:rPr lang="en-US" dirty="0" smtClean="0"/>
              <a:t>Subprogram Section                         // User Defined Functions</a:t>
            </a:r>
          </a:p>
          <a:p>
            <a:pPr marL="1337310" lvl="3" indent="-514350">
              <a:buNone/>
            </a:pPr>
            <a:r>
              <a:rPr lang="en-US" dirty="0" smtClean="0"/>
              <a:t>Function 1</a:t>
            </a:r>
          </a:p>
          <a:p>
            <a:pPr marL="1337310" lvl="3" indent="-514350">
              <a:buNone/>
            </a:pPr>
            <a:r>
              <a:rPr lang="en-US" dirty="0" smtClean="0"/>
              <a:t>Function 2</a:t>
            </a:r>
          </a:p>
          <a:p>
            <a:pPr marL="1337310" lvl="3" indent="-514350">
              <a:buNone/>
            </a:pPr>
            <a:r>
              <a:rPr lang="en-US" dirty="0" smtClean="0"/>
              <a:t>…………</a:t>
            </a:r>
          </a:p>
          <a:p>
            <a:pPr marL="1337310" lvl="3" indent="-514350">
              <a:buNone/>
            </a:pPr>
            <a:r>
              <a:rPr lang="en-US" dirty="0" smtClean="0"/>
              <a:t>Function n</a:t>
            </a:r>
          </a:p>
          <a:p>
            <a:pPr marL="1337310" lvl="3" indent="-514350">
              <a:buNone/>
            </a:pPr>
            <a:endParaRPr lang="en-US" dirty="0" smtClean="0"/>
          </a:p>
          <a:p>
            <a:pPr marL="1337310" lvl="3" indent="-514350">
              <a:buNone/>
            </a:pPr>
            <a:r>
              <a:rPr lang="en-US" dirty="0" smtClean="0">
                <a:solidFill>
                  <a:srgbClr val="FF0000"/>
                </a:solidFill>
              </a:rPr>
              <a:t>Note:- main() function is compulsory</a:t>
            </a:r>
          </a:p>
          <a:p>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18</a:t>
            </a:fld>
            <a:endParaRPr lang="en-US"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Programming</a:t>
            </a:r>
            <a:endParaRPr lang="en-US" dirty="0"/>
          </a:p>
        </p:txBody>
      </p:sp>
      <p:sp>
        <p:nvSpPr>
          <p:cNvPr id="3" name="Content Placeholder 2"/>
          <p:cNvSpPr>
            <a:spLocks noGrp="1"/>
          </p:cNvSpPr>
          <p:nvPr>
            <p:ph idx="1"/>
          </p:nvPr>
        </p:nvSpPr>
        <p:spPr/>
        <p:txBody>
          <a:bodyPr/>
          <a:lstStyle/>
          <a:p>
            <a:pPr algn="just"/>
            <a:r>
              <a:rPr lang="en-US" dirty="0" smtClean="0"/>
              <a:t>A computer is an electronic (not electric) device that accepts data using some input devices, </a:t>
            </a:r>
            <a:r>
              <a:rPr lang="en-US" smtClean="0"/>
              <a:t>performs certain </a:t>
            </a:r>
            <a:r>
              <a:rPr lang="en-US" dirty="0" smtClean="0"/>
              <a:t>operations on the data according to certain prescribed sequence of instructions (i.e. program) and displays the result(s) of those operations on output devices.</a:t>
            </a:r>
          </a:p>
          <a:p>
            <a:pPr algn="just"/>
            <a:r>
              <a:rPr lang="en-US" dirty="0" smtClean="0"/>
              <a:t>Programming </a:t>
            </a:r>
            <a:r>
              <a:rPr lang="en-US" sz="4800" dirty="0" smtClean="0">
                <a:latin typeface="Times New Roman"/>
                <a:cs typeface="Times New Roman"/>
              </a:rPr>
              <a:t>→</a:t>
            </a:r>
            <a:r>
              <a:rPr lang="en-US" dirty="0" smtClean="0"/>
              <a:t>  Developing computer programs</a:t>
            </a:r>
            <a:endParaRPr lang="en-US" dirty="0"/>
          </a:p>
        </p:txBody>
      </p:sp>
      <p:sp>
        <p:nvSpPr>
          <p:cNvPr id="4" name="Slide Number Placeholder 3"/>
          <p:cNvSpPr>
            <a:spLocks noGrp="1"/>
          </p:cNvSpPr>
          <p:nvPr>
            <p:ph type="sldNum" sz="quarter" idx="12"/>
          </p:nvPr>
        </p:nvSpPr>
        <p:spPr/>
        <p:txBody>
          <a:bodyPr/>
          <a:lstStyle/>
          <a:p>
            <a:pPr algn="just"/>
            <a:fld id="{70020FD7-0EDF-417A-9510-A666F75DC782}" type="slidenum">
              <a:rPr lang="en-US" smtClean="0"/>
              <a:pPr algn="just"/>
              <a:t>2</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Definition </a:t>
            </a:r>
            <a:endParaRPr lang="en-US" dirty="0"/>
          </a:p>
        </p:txBody>
      </p:sp>
      <p:sp>
        <p:nvSpPr>
          <p:cNvPr id="3" name="Content Placeholder 2"/>
          <p:cNvSpPr>
            <a:spLocks noGrp="1"/>
          </p:cNvSpPr>
          <p:nvPr>
            <p:ph idx="1"/>
          </p:nvPr>
        </p:nvSpPr>
        <p:spPr/>
        <p:txBody>
          <a:bodyPr/>
          <a:lstStyle/>
          <a:p>
            <a:pPr algn="just"/>
            <a:r>
              <a:rPr lang="en-US" dirty="0" smtClean="0"/>
              <a:t>Language: A predefined set of syntax rules and its meaning</a:t>
            </a:r>
          </a:p>
          <a:p>
            <a:pPr algn="just"/>
            <a:r>
              <a:rPr lang="en-US" dirty="0" smtClean="0"/>
              <a:t>Programming Language: A language in which we write a computer program.</a:t>
            </a:r>
          </a:p>
          <a:p>
            <a:pPr algn="just"/>
            <a:r>
              <a:rPr lang="en-US" dirty="0" smtClean="0"/>
              <a:t>Program: A set of instructions written in a programming language, that when executed, causes the computer to behave in a predetermined manner. </a:t>
            </a:r>
            <a:endParaRPr lang="en-US" dirty="0"/>
          </a:p>
        </p:txBody>
      </p:sp>
      <p:sp>
        <p:nvSpPr>
          <p:cNvPr id="5" name="Slide Number Placeholder 4"/>
          <p:cNvSpPr>
            <a:spLocks noGrp="1"/>
          </p:cNvSpPr>
          <p:nvPr>
            <p:ph type="sldNum" sz="quarter" idx="12"/>
          </p:nvPr>
        </p:nvSpPr>
        <p:spPr/>
        <p:txBody>
          <a:bodyPr/>
          <a:lstStyle/>
          <a:p>
            <a:pPr algn="just"/>
            <a:fld id="{70020FD7-0EDF-417A-9510-A666F75DC782}" type="slidenum">
              <a:rPr lang="en-US" smtClean="0"/>
              <a:pPr algn="just"/>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Why Programming?</a:t>
            </a:r>
            <a:endParaRPr lang="en-US" dirty="0"/>
          </a:p>
        </p:txBody>
      </p:sp>
      <p:sp>
        <p:nvSpPr>
          <p:cNvPr id="3" name="Content Placeholder 2"/>
          <p:cNvSpPr>
            <a:spLocks noGrp="1"/>
          </p:cNvSpPr>
          <p:nvPr>
            <p:ph idx="1"/>
          </p:nvPr>
        </p:nvSpPr>
        <p:spPr/>
        <p:txBody>
          <a:bodyPr>
            <a:normAutofit/>
          </a:bodyPr>
          <a:lstStyle/>
          <a:p>
            <a:pPr algn="just"/>
            <a:r>
              <a:rPr lang="en-US" dirty="0" smtClean="0"/>
              <a:t>There are a no. of problems to be solved using computer e.g. sometimes we have to calculate simple interest when principal, time and rate of interest is provided, and sometimes we have to prepare mark sheet of a student and calculate his percentage.</a:t>
            </a:r>
          </a:p>
          <a:p>
            <a:pPr algn="just"/>
            <a:r>
              <a:rPr lang="en-US" dirty="0" smtClean="0"/>
              <a:t>It is possible manually.</a:t>
            </a:r>
          </a:p>
          <a:p>
            <a:pPr algn="just"/>
            <a:r>
              <a:rPr lang="en-US" dirty="0" smtClean="0"/>
              <a:t>Programming just makes problem solving specific and efficient.</a:t>
            </a:r>
          </a:p>
          <a:p>
            <a:pPr algn="just"/>
            <a:r>
              <a:rPr lang="en-US" dirty="0" smtClean="0">
                <a:solidFill>
                  <a:srgbClr val="FF0000"/>
                </a:solidFill>
              </a:rPr>
              <a:t>Programming is for problem solving.</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lgn="just"/>
            <a:fld id="{70020FD7-0EDF-417A-9510-A666F75DC782}" type="slidenum">
              <a:rPr lang="en-US" smtClean="0"/>
              <a:pPr algn="just"/>
              <a:t>4</a:t>
            </a:fld>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Why Programming Languages?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computer is a dummy machine without a </a:t>
            </a:r>
            <a:r>
              <a:rPr lang="en-US" u="sng" dirty="0" smtClean="0"/>
              <a:t>program</a:t>
            </a:r>
            <a:r>
              <a:rPr lang="en-US" dirty="0" smtClean="0"/>
              <a:t>.</a:t>
            </a:r>
          </a:p>
          <a:p>
            <a:pPr algn="just"/>
            <a:r>
              <a:rPr lang="en-US" dirty="0" smtClean="0"/>
              <a:t>Computer works on 1’s (on) and 0’s (off).</a:t>
            </a:r>
          </a:p>
          <a:p>
            <a:pPr algn="just"/>
            <a:r>
              <a:rPr lang="en-US" dirty="0" smtClean="0"/>
              <a:t>It is difficult to provide instructions to the computer in terms of 1’s and 0’s.</a:t>
            </a:r>
          </a:p>
          <a:p>
            <a:pPr algn="just"/>
            <a:r>
              <a:rPr lang="en-US" dirty="0" smtClean="0"/>
              <a:t>Also a computer does not understand human language.</a:t>
            </a:r>
          </a:p>
          <a:p>
            <a:pPr algn="just"/>
            <a:r>
              <a:rPr lang="en-US" dirty="0" smtClean="0"/>
              <a:t>Therefore a negotiation between human and machine is the programming language.</a:t>
            </a:r>
          </a:p>
          <a:p>
            <a:pPr algn="just"/>
            <a:r>
              <a:rPr lang="en-US" dirty="0" smtClean="0"/>
              <a:t>A computer understands programs written in a programming language through a translator and a human understands writing programs in a programming language by </a:t>
            </a:r>
            <a:r>
              <a:rPr lang="en-US" dirty="0" smtClean="0">
                <a:solidFill>
                  <a:srgbClr val="FF0000"/>
                </a:solidFill>
              </a:rPr>
              <a:t>learning</a:t>
            </a:r>
            <a:r>
              <a:rPr lang="en-US" dirty="0" smtClean="0"/>
              <a:t>.</a:t>
            </a:r>
            <a:endParaRPr lang="en-US" dirty="0"/>
          </a:p>
        </p:txBody>
      </p:sp>
      <p:sp>
        <p:nvSpPr>
          <p:cNvPr id="5" name="Slide Number Placeholder 4"/>
          <p:cNvSpPr>
            <a:spLocks noGrp="1"/>
          </p:cNvSpPr>
          <p:nvPr>
            <p:ph type="sldNum" sz="quarter" idx="12"/>
          </p:nvPr>
        </p:nvSpPr>
        <p:spPr/>
        <p:txBody>
          <a:bodyPr/>
          <a:lstStyle/>
          <a:p>
            <a:pPr algn="just"/>
            <a:fld id="{70020FD7-0EDF-417A-9510-A666F75DC782}" type="slidenum">
              <a:rPr lang="en-US" smtClean="0"/>
              <a:pPr algn="just"/>
              <a:t>5</a:t>
            </a:fld>
            <a:endParaRPr lang="en-US"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 with Computer</a:t>
            </a:r>
            <a:endParaRPr lang="en-US" dirty="0"/>
          </a:p>
        </p:txBody>
      </p:sp>
      <p:sp>
        <p:nvSpPr>
          <p:cNvPr id="3" name="Content Placeholder 2"/>
          <p:cNvSpPr>
            <a:spLocks noGrp="1"/>
          </p:cNvSpPr>
          <p:nvPr>
            <p:ph idx="1"/>
          </p:nvPr>
        </p:nvSpPr>
        <p:spPr/>
        <p:txBody>
          <a:bodyPr/>
          <a:lstStyle/>
          <a:p>
            <a:pPr algn="just"/>
            <a:r>
              <a:rPr lang="en-US" dirty="0" smtClean="0"/>
              <a:t>A program is needed to solve a particular problem. </a:t>
            </a:r>
          </a:p>
          <a:p>
            <a:pPr algn="just"/>
            <a:r>
              <a:rPr lang="en-US" dirty="0" smtClean="0"/>
              <a:t>The program must be planned before coding in a programming language so as to make sure that instructions in the program are appropriate and sufficient to solve the problem, and are in the correct sequence.</a:t>
            </a: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6</a:t>
            </a:fld>
            <a:endParaRPr lang="en-US"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Solving Steps</a:t>
            </a:r>
            <a:endParaRPr lang="en-US" dirty="0"/>
          </a:p>
        </p:txBody>
      </p:sp>
      <p:sp>
        <p:nvSpPr>
          <p:cNvPr id="3" name="Content Placeholder 2"/>
          <p:cNvSpPr>
            <a:spLocks noGrp="1"/>
          </p:cNvSpPr>
          <p:nvPr>
            <p:ph idx="1"/>
          </p:nvPr>
        </p:nvSpPr>
        <p:spPr/>
        <p:txBody>
          <a:bodyPr/>
          <a:lstStyle/>
          <a:p>
            <a:pPr marL="514350" indent="-514350" algn="just">
              <a:buFont typeface="+mj-lt"/>
              <a:buAutoNum type="arabicParenR"/>
            </a:pPr>
            <a:r>
              <a:rPr lang="en-US" dirty="0" smtClean="0"/>
              <a:t>Problem Analysis</a:t>
            </a:r>
          </a:p>
          <a:p>
            <a:pPr marL="514350" indent="-514350" algn="just">
              <a:buFont typeface="+mj-lt"/>
              <a:buAutoNum type="arabicParenR"/>
            </a:pPr>
            <a:r>
              <a:rPr lang="en-US" dirty="0" smtClean="0"/>
              <a:t>Algorithm Development</a:t>
            </a:r>
          </a:p>
          <a:p>
            <a:pPr marL="514350" indent="-514350" algn="just">
              <a:buFont typeface="+mj-lt"/>
              <a:buAutoNum type="arabicParenR"/>
            </a:pPr>
            <a:r>
              <a:rPr lang="en-US" dirty="0" smtClean="0"/>
              <a:t>Flowcharting</a:t>
            </a:r>
          </a:p>
          <a:p>
            <a:pPr marL="514350" indent="-514350" algn="just">
              <a:buFont typeface="+mj-lt"/>
              <a:buAutoNum type="arabicParenR"/>
            </a:pPr>
            <a:r>
              <a:rPr lang="en-US" dirty="0" smtClean="0"/>
              <a:t>Coding</a:t>
            </a:r>
          </a:p>
          <a:p>
            <a:pPr marL="514350" indent="-514350" algn="just">
              <a:buFont typeface="+mj-lt"/>
              <a:buAutoNum type="arabicParenR"/>
            </a:pPr>
            <a:r>
              <a:rPr lang="en-US" dirty="0" smtClean="0"/>
              <a:t>Compilation &amp; Execution</a:t>
            </a:r>
          </a:p>
          <a:p>
            <a:pPr marL="514350" indent="-514350" algn="just">
              <a:buFont typeface="+mj-lt"/>
              <a:buAutoNum type="arabicParenR"/>
            </a:pPr>
            <a:r>
              <a:rPr lang="en-US" dirty="0" smtClean="0"/>
              <a:t>Debugging &amp; Testing</a:t>
            </a:r>
          </a:p>
          <a:p>
            <a:pPr marL="514350" indent="-514350" algn="just">
              <a:buFont typeface="+mj-lt"/>
              <a:buAutoNum type="arabicParenR"/>
            </a:pPr>
            <a:r>
              <a:rPr lang="en-US" dirty="0" smtClean="0"/>
              <a:t>Documentation</a:t>
            </a:r>
          </a:p>
          <a:p>
            <a:pPr algn="just">
              <a:buNone/>
            </a:pP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7</a:t>
            </a:fld>
            <a:endParaRPr lang="en-US"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Analysis</a:t>
            </a:r>
            <a:endParaRPr lang="en-US" dirty="0"/>
          </a:p>
        </p:txBody>
      </p:sp>
      <p:sp>
        <p:nvSpPr>
          <p:cNvPr id="3" name="Content Placeholder 2"/>
          <p:cNvSpPr>
            <a:spLocks noGrp="1"/>
          </p:cNvSpPr>
          <p:nvPr>
            <p:ph idx="1"/>
          </p:nvPr>
        </p:nvSpPr>
        <p:spPr/>
        <p:txBody>
          <a:bodyPr/>
          <a:lstStyle/>
          <a:p>
            <a:pPr algn="just"/>
            <a:r>
              <a:rPr lang="en-US" dirty="0" smtClean="0"/>
              <a:t>This step is the process of becoming familiar (by </a:t>
            </a:r>
            <a:r>
              <a:rPr lang="en-US" dirty="0" smtClean="0">
                <a:solidFill>
                  <a:srgbClr val="FF0000"/>
                </a:solidFill>
              </a:rPr>
              <a:t>analyzing and understanding</a:t>
            </a:r>
            <a:r>
              <a:rPr lang="en-US" dirty="0" smtClean="0"/>
              <a:t>) the problem that will be solved with a computer program.</a:t>
            </a:r>
          </a:p>
          <a:p>
            <a:pPr algn="just"/>
            <a:r>
              <a:rPr lang="en-US" dirty="0" smtClean="0"/>
              <a:t>The program’s inputs, outputs, different ways of solving problems, and its constraints, should be known in advance.</a:t>
            </a:r>
          </a:p>
          <a:p>
            <a:pPr algn="just">
              <a:buNone/>
            </a:pP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8</a:t>
            </a:fld>
            <a:endParaRPr lang="en-US" dirty="0"/>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Algorithm Development</a:t>
            </a:r>
            <a:endParaRPr lang="en-US" dirty="0"/>
          </a:p>
        </p:txBody>
      </p:sp>
      <p:sp>
        <p:nvSpPr>
          <p:cNvPr id="3" name="Content Placeholder 2"/>
          <p:cNvSpPr>
            <a:spLocks noGrp="1"/>
          </p:cNvSpPr>
          <p:nvPr>
            <p:ph idx="1"/>
          </p:nvPr>
        </p:nvSpPr>
        <p:spPr/>
        <p:txBody>
          <a:bodyPr/>
          <a:lstStyle/>
          <a:p>
            <a:pPr algn="just"/>
            <a:r>
              <a:rPr lang="en-US" dirty="0" smtClean="0"/>
              <a:t>An algorithm is a step-by-step description of the method to solve a problem.</a:t>
            </a:r>
          </a:p>
          <a:p>
            <a:pPr algn="just"/>
            <a:r>
              <a:rPr lang="en-US" dirty="0" smtClean="0"/>
              <a:t>Algorithm maintains sequences of computer instructions required to solve a problem in such a way that if the instructions are executed in the specified sequence, the desired result is obtained.</a:t>
            </a:r>
          </a:p>
          <a:p>
            <a:pPr algn="just">
              <a:buNone/>
            </a:pPr>
            <a:endParaRPr lang="en-US" dirty="0"/>
          </a:p>
        </p:txBody>
      </p:sp>
      <p:sp>
        <p:nvSpPr>
          <p:cNvPr id="5" name="Slide Number Placeholder 4"/>
          <p:cNvSpPr>
            <a:spLocks noGrp="1"/>
          </p:cNvSpPr>
          <p:nvPr>
            <p:ph type="sldNum" sz="quarter" idx="12"/>
          </p:nvPr>
        </p:nvSpPr>
        <p:spPr/>
        <p:txBody>
          <a:bodyPr/>
          <a:lstStyle/>
          <a:p>
            <a:fld id="{70020FD7-0EDF-417A-9510-A666F75DC782}" type="slidenum">
              <a:rPr lang="en-US" smtClean="0"/>
              <a:pPr/>
              <a:t>9</a:t>
            </a:fld>
            <a:endParaRPr lang="en-US" dirty="0"/>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403</TotalTime>
  <Words>1008</Words>
  <Application>Microsoft Office PowerPoint</Application>
  <PresentationFormat>On-screen Show (4:3)</PresentationFormat>
  <Paragraphs>109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C -Programming</vt:lpstr>
      <vt:lpstr>Programming</vt:lpstr>
      <vt:lpstr>Definition </vt:lpstr>
      <vt:lpstr>Why Programming?</vt:lpstr>
      <vt:lpstr>Why Programming Languages?</vt:lpstr>
      <vt:lpstr>Problem Solving with Computer</vt:lpstr>
      <vt:lpstr>Problem Solving Steps</vt:lpstr>
      <vt:lpstr>Problem Analysis</vt:lpstr>
      <vt:lpstr>Algorithm Development</vt:lpstr>
      <vt:lpstr>Flowcharting</vt:lpstr>
      <vt:lpstr>Coding</vt:lpstr>
      <vt:lpstr>Compilation and Execution</vt:lpstr>
      <vt:lpstr>Debugging and Testing</vt:lpstr>
      <vt:lpstr>Program Documentation</vt:lpstr>
      <vt:lpstr>History of C- Programming</vt:lpstr>
      <vt:lpstr>Slide 16</vt:lpstr>
      <vt:lpstr>Slide 17</vt:lpstr>
      <vt:lpstr>Basic Structure of a C program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Programming</dc:title>
  <dc:creator>User</dc:creator>
  <cp:lastModifiedBy>NAREN</cp:lastModifiedBy>
  <cp:revision>76</cp:revision>
  <dcterms:created xsi:type="dcterms:W3CDTF">2011-11-20T12:57:30Z</dcterms:created>
  <dcterms:modified xsi:type="dcterms:W3CDTF">2012-12-19T13:39:08Z</dcterms:modified>
</cp:coreProperties>
</file>